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8"/>
  </p:notesMasterIdLst>
  <p:handoutMasterIdLst>
    <p:handoutMasterId r:id="rId49"/>
  </p:handoutMasterIdLst>
  <p:sldIdLst>
    <p:sldId id="2172" r:id="rId5"/>
    <p:sldId id="2249" r:id="rId6"/>
    <p:sldId id="2268" r:id="rId7"/>
    <p:sldId id="2250" r:id="rId8"/>
    <p:sldId id="2213" r:id="rId9"/>
    <p:sldId id="2214" r:id="rId10"/>
    <p:sldId id="2221" r:id="rId11"/>
    <p:sldId id="2270" r:id="rId12"/>
    <p:sldId id="2252" r:id="rId13"/>
    <p:sldId id="2253" r:id="rId14"/>
    <p:sldId id="2255" r:id="rId15"/>
    <p:sldId id="2251" r:id="rId16"/>
    <p:sldId id="2254" r:id="rId17"/>
    <p:sldId id="2271" r:id="rId18"/>
    <p:sldId id="2216" r:id="rId19"/>
    <p:sldId id="2210" r:id="rId20"/>
    <p:sldId id="2217" r:id="rId21"/>
    <p:sldId id="2256" r:id="rId22"/>
    <p:sldId id="2223" r:id="rId23"/>
    <p:sldId id="2225" r:id="rId24"/>
    <p:sldId id="2226" r:id="rId25"/>
    <p:sldId id="2227" r:id="rId26"/>
    <p:sldId id="2222" r:id="rId27"/>
    <p:sldId id="2228" r:id="rId28"/>
    <p:sldId id="2258" r:id="rId29"/>
    <p:sldId id="2260" r:id="rId30"/>
    <p:sldId id="2259" r:id="rId31"/>
    <p:sldId id="2261" r:id="rId32"/>
    <p:sldId id="2262" r:id="rId33"/>
    <p:sldId id="2263" r:id="rId34"/>
    <p:sldId id="2209" r:id="rId35"/>
    <p:sldId id="2264" r:id="rId36"/>
    <p:sldId id="2211" r:id="rId37"/>
    <p:sldId id="2269" r:id="rId38"/>
    <p:sldId id="2265" r:id="rId39"/>
    <p:sldId id="2218" r:id="rId40"/>
    <p:sldId id="2239" r:id="rId41"/>
    <p:sldId id="2220" r:id="rId42"/>
    <p:sldId id="2267" r:id="rId43"/>
    <p:sldId id="2266" r:id="rId44"/>
    <p:sldId id="2240" r:id="rId45"/>
    <p:sldId id="2231" r:id="rId46"/>
    <p:sldId id="2182" r:id="rId47"/>
  </p:sldIdLst>
  <p:sldSz cx="12192000" cy="6858000"/>
  <p:notesSz cx="6797675" cy="9926638"/>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1570" userDrawn="1">
          <p15:clr>
            <a:srgbClr val="A4A3A4"/>
          </p15:clr>
        </p15:guide>
        <p15:guide id="3" orient="horz" pos="932" userDrawn="1">
          <p15:clr>
            <a:srgbClr val="A4A3A4"/>
          </p15:clr>
        </p15:guide>
        <p15:guide id="4" orient="horz" pos="3022" userDrawn="1">
          <p15:clr>
            <a:srgbClr val="A4A3A4"/>
          </p15:clr>
        </p15:guide>
        <p15:guide id="5" orient="horz" pos="537" userDrawn="1">
          <p15:clr>
            <a:srgbClr val="A4A3A4"/>
          </p15:clr>
        </p15:guide>
        <p15:guide id="6" pos="3840" userDrawn="1">
          <p15:clr>
            <a:srgbClr val="A4A3A4"/>
          </p15:clr>
        </p15:guide>
        <p15:guide id="7" pos="328" userDrawn="1">
          <p15:clr>
            <a:srgbClr val="A4A3A4"/>
          </p15:clr>
        </p15:guide>
        <p15:guide id="8" pos="7397" userDrawn="1">
          <p15:clr>
            <a:srgbClr val="A4A3A4"/>
          </p15:clr>
        </p15:guide>
        <p15:guide id="9" pos="2076" userDrawn="1">
          <p15:clr>
            <a:srgbClr val="A4A3A4"/>
          </p15:clr>
        </p15:guide>
        <p15:guide id="10" pos="543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uber Gerhard" initials="GG" lastIdx="0" clrIdx="0">
    <p:extLst>
      <p:ext uri="{19B8F6BF-5375-455C-9EA6-DF929625EA0E}">
        <p15:presenceInfo xmlns:p15="http://schemas.microsoft.com/office/powerpoint/2012/main" userId="S-1-5-21-4147065633-85117161-4256765140-36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E4EF"/>
    <a:srgbClr val="003A68"/>
    <a:srgbClr val="A5B4CE"/>
    <a:srgbClr val="003E6B"/>
    <a:srgbClr val="DFE4EE"/>
    <a:srgbClr val="0068B4"/>
    <a:srgbClr val="F9B000"/>
    <a:srgbClr val="95BB1E"/>
    <a:srgbClr val="C2CDDF"/>
    <a:srgbClr val="EC6602"/>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49" autoAdjust="0"/>
    <p:restoredTop sz="84725" autoAdjust="0"/>
  </p:normalViewPr>
  <p:slideViewPr>
    <p:cSldViewPr snapToGrid="0" snapToObjects="1">
      <p:cViewPr varScale="1">
        <p:scale>
          <a:sx n="111" d="100"/>
          <a:sy n="111" d="100"/>
        </p:scale>
        <p:origin x="522" y="96"/>
      </p:cViewPr>
      <p:guideLst>
        <p:guide orient="horz" pos="2160"/>
        <p:guide orient="horz" pos="1570"/>
        <p:guide orient="horz" pos="932"/>
        <p:guide orient="horz" pos="3022"/>
        <p:guide orient="horz" pos="537"/>
        <p:guide pos="3840"/>
        <p:guide pos="328"/>
        <p:guide pos="7397"/>
        <p:guide pos="2076"/>
        <p:guide pos="5436"/>
      </p:guideLst>
    </p:cSldViewPr>
  </p:slideViewPr>
  <p:notesTextViewPr>
    <p:cViewPr>
      <p:scale>
        <a:sx n="3" d="2"/>
        <a:sy n="3" d="2"/>
      </p:scale>
      <p:origin x="0" y="0"/>
    </p:cViewPr>
  </p:notesTextViewPr>
  <p:notesViewPr>
    <p:cSldViewPr snapToGrid="0" snapToObjects="1" showGuides="1">
      <p:cViewPr varScale="1">
        <p:scale>
          <a:sx n="78" d="100"/>
          <a:sy n="78" d="100"/>
        </p:scale>
        <p:origin x="3138"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26C4A2C-91DC-43D3-B7B0-8707C75994DD}"/>
              </a:ext>
            </a:extLst>
          </p:cNvPr>
          <p:cNvSpPr>
            <a:spLocks noGrp="1"/>
          </p:cNvSpPr>
          <p:nvPr>
            <p:ph type="hdr" sz="quarter"/>
          </p:nvPr>
        </p:nvSpPr>
        <p:spPr>
          <a:xfrm>
            <a:off x="0" y="0"/>
            <a:ext cx="2946247" cy="498328"/>
          </a:xfrm>
          <a:prstGeom prst="rect">
            <a:avLst/>
          </a:prstGeom>
        </p:spPr>
        <p:txBody>
          <a:bodyPr vert="horz" lIns="92108" tIns="46054" rIns="92108" bIns="46054" rtlCol="0"/>
          <a:lstStyle>
            <a:lvl1pPr algn="l">
              <a:defRPr sz="1200"/>
            </a:lvl1pPr>
          </a:lstStyle>
          <a:p>
            <a:endParaRPr lang="en-GB" dirty="0"/>
          </a:p>
        </p:txBody>
      </p:sp>
      <p:sp>
        <p:nvSpPr>
          <p:cNvPr id="3" name="Date Placeholder 2">
            <a:extLst>
              <a:ext uri="{FF2B5EF4-FFF2-40B4-BE49-F238E27FC236}">
                <a16:creationId xmlns:a16="http://schemas.microsoft.com/office/drawing/2014/main" id="{4F0FAF2A-9C2E-4BA0-87B4-993CCA91FE54}"/>
              </a:ext>
            </a:extLst>
          </p:cNvPr>
          <p:cNvSpPr>
            <a:spLocks noGrp="1"/>
          </p:cNvSpPr>
          <p:nvPr>
            <p:ph type="dt" sz="quarter" idx="1"/>
          </p:nvPr>
        </p:nvSpPr>
        <p:spPr>
          <a:xfrm>
            <a:off x="3849826" y="0"/>
            <a:ext cx="2946246" cy="498328"/>
          </a:xfrm>
          <a:prstGeom prst="rect">
            <a:avLst/>
          </a:prstGeom>
        </p:spPr>
        <p:txBody>
          <a:bodyPr vert="horz" lIns="92108" tIns="46054" rIns="92108" bIns="46054" rtlCol="0"/>
          <a:lstStyle>
            <a:lvl1pPr algn="r">
              <a:defRPr sz="1200"/>
            </a:lvl1pPr>
          </a:lstStyle>
          <a:p>
            <a:fld id="{214D7BBE-4586-482E-A6AC-2621A63E8889}" type="datetimeFigureOut">
              <a:rPr lang="en-GB" smtClean="0"/>
              <a:t>21/05/2026</a:t>
            </a:fld>
            <a:endParaRPr lang="en-GB" dirty="0"/>
          </a:p>
        </p:txBody>
      </p:sp>
      <p:sp>
        <p:nvSpPr>
          <p:cNvPr id="4" name="Footer Placeholder 3">
            <a:extLst>
              <a:ext uri="{FF2B5EF4-FFF2-40B4-BE49-F238E27FC236}">
                <a16:creationId xmlns:a16="http://schemas.microsoft.com/office/drawing/2014/main" id="{2D5184CA-7392-4ACB-9271-7187C2E95C0D}"/>
              </a:ext>
            </a:extLst>
          </p:cNvPr>
          <p:cNvSpPr>
            <a:spLocks noGrp="1"/>
          </p:cNvSpPr>
          <p:nvPr>
            <p:ph type="ftr" sz="quarter" idx="2"/>
          </p:nvPr>
        </p:nvSpPr>
        <p:spPr>
          <a:xfrm>
            <a:off x="0" y="9428310"/>
            <a:ext cx="2946247" cy="498328"/>
          </a:xfrm>
          <a:prstGeom prst="rect">
            <a:avLst/>
          </a:prstGeom>
        </p:spPr>
        <p:txBody>
          <a:bodyPr vert="horz" lIns="92108" tIns="46054" rIns="92108" bIns="46054"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00FB39BE-5249-4D69-83C6-F5C78F31B4E1}"/>
              </a:ext>
            </a:extLst>
          </p:cNvPr>
          <p:cNvSpPr>
            <a:spLocks noGrp="1"/>
          </p:cNvSpPr>
          <p:nvPr>
            <p:ph type="sldNum" sz="quarter" idx="3"/>
          </p:nvPr>
        </p:nvSpPr>
        <p:spPr>
          <a:xfrm>
            <a:off x="3849826" y="9428310"/>
            <a:ext cx="2946246" cy="498328"/>
          </a:xfrm>
          <a:prstGeom prst="rect">
            <a:avLst/>
          </a:prstGeom>
        </p:spPr>
        <p:txBody>
          <a:bodyPr vert="horz" lIns="92108" tIns="46054" rIns="92108" bIns="46054" rtlCol="0" anchor="b"/>
          <a:lstStyle>
            <a:lvl1pPr algn="r">
              <a:defRPr sz="1200"/>
            </a:lvl1pPr>
          </a:lstStyle>
          <a:p>
            <a:fld id="{911BFA95-30BC-40E4-A6B0-15F825A61F04}" type="slidenum">
              <a:rPr lang="en-GB" smtClean="0"/>
              <a:t>‹Nr.›</a:t>
            </a:fld>
            <a:endParaRPr lang="en-GB" dirty="0"/>
          </a:p>
        </p:txBody>
      </p:sp>
    </p:spTree>
    <p:extLst>
      <p:ext uri="{BB962C8B-B14F-4D97-AF65-F5344CB8AC3E}">
        <p14:creationId xmlns:p14="http://schemas.microsoft.com/office/powerpoint/2010/main" val="16186578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6332"/>
          </a:xfrm>
          <a:prstGeom prst="rect">
            <a:avLst/>
          </a:prstGeom>
        </p:spPr>
        <p:txBody>
          <a:bodyPr vert="horz" lIns="92108" tIns="46054" rIns="92108" bIns="46054" rtlCol="0"/>
          <a:lstStyle>
            <a:lvl1pPr algn="l">
              <a:defRPr sz="1200"/>
            </a:lvl1pPr>
          </a:lstStyle>
          <a:p>
            <a:endParaRPr lang="en-US" dirty="0"/>
          </a:p>
        </p:txBody>
      </p:sp>
      <p:sp>
        <p:nvSpPr>
          <p:cNvPr id="3" name="Date Placeholder 2"/>
          <p:cNvSpPr>
            <a:spLocks noGrp="1"/>
          </p:cNvSpPr>
          <p:nvPr>
            <p:ph type="dt" idx="1"/>
          </p:nvPr>
        </p:nvSpPr>
        <p:spPr>
          <a:xfrm>
            <a:off x="3850442" y="0"/>
            <a:ext cx="2945660" cy="496332"/>
          </a:xfrm>
          <a:prstGeom prst="rect">
            <a:avLst/>
          </a:prstGeom>
        </p:spPr>
        <p:txBody>
          <a:bodyPr vert="horz" lIns="92108" tIns="46054" rIns="92108" bIns="46054" rtlCol="0"/>
          <a:lstStyle>
            <a:lvl1pPr algn="r">
              <a:defRPr sz="1200"/>
            </a:lvl1pPr>
          </a:lstStyle>
          <a:p>
            <a:fld id="{CBB94418-754A-4156-A37C-7B8463B675F4}" type="datetimeFigureOut">
              <a:rPr lang="en-US" smtClean="0"/>
              <a:t>5/21/2026</a:t>
            </a:fld>
            <a:endParaRPr lang="en-US" dirty="0"/>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2108" tIns="46054" rIns="92108" bIns="46054" rtlCol="0" anchor="ctr"/>
          <a:lstStyle/>
          <a:p>
            <a:endParaRPr lang="en-US" dirty="0"/>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2108" tIns="46054" rIns="92108" bIns="4605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3"/>
            <a:ext cx="2945660" cy="496332"/>
          </a:xfrm>
          <a:prstGeom prst="rect">
            <a:avLst/>
          </a:prstGeom>
        </p:spPr>
        <p:txBody>
          <a:bodyPr vert="horz" lIns="92108" tIns="46054" rIns="92108" bIns="4605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2" y="9428583"/>
            <a:ext cx="2945660" cy="496332"/>
          </a:xfrm>
          <a:prstGeom prst="rect">
            <a:avLst/>
          </a:prstGeom>
        </p:spPr>
        <p:txBody>
          <a:bodyPr vert="horz" lIns="92108" tIns="46054" rIns="92108" bIns="46054" rtlCol="0" anchor="b"/>
          <a:lstStyle>
            <a:lvl1pPr algn="r">
              <a:defRPr sz="1200"/>
            </a:lvl1pPr>
          </a:lstStyle>
          <a:p>
            <a:fld id="{44E6B106-3178-42BC-9FA4-18368FB8B6FD}" type="slidenum">
              <a:rPr lang="en-US" smtClean="0"/>
              <a:t>‹Nr.›</a:t>
            </a:fld>
            <a:endParaRPr lang="en-US" dirty="0"/>
          </a:p>
        </p:txBody>
      </p:sp>
    </p:spTree>
    <p:extLst>
      <p:ext uri="{BB962C8B-B14F-4D97-AF65-F5344CB8AC3E}">
        <p14:creationId xmlns:p14="http://schemas.microsoft.com/office/powerpoint/2010/main" val="3996371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10" name="Picture 4"/>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07877" y="208247"/>
            <a:ext cx="2639665" cy="6418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Title White">
    <p:bg>
      <p:bgPr>
        <a:solidFill>
          <a:schemeClr val="bg1"/>
        </a:solidFill>
        <a:effectLst/>
      </p:bgPr>
    </p:bg>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4DF37D7B-2010-95B3-254F-D0E0548AAE25}"/>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0" y="0"/>
            <a:ext cx="3448559" cy="6857999"/>
          </a:xfrm>
          <a:prstGeom prst="rect">
            <a:avLst/>
          </a:prstGeom>
        </p:spPr>
      </p:pic>
      <p:sp>
        <p:nvSpPr>
          <p:cNvPr id="2" name="Titel 1">
            <a:extLst>
              <a:ext uri="{FF2B5EF4-FFF2-40B4-BE49-F238E27FC236}">
                <a16:creationId xmlns:a16="http://schemas.microsoft.com/office/drawing/2014/main" id="{887B54E8-91AB-28B4-6323-694875DB6686}"/>
              </a:ext>
            </a:extLst>
          </p:cNvPr>
          <p:cNvSpPr>
            <a:spLocks noGrp="1"/>
          </p:cNvSpPr>
          <p:nvPr>
            <p:ph type="title"/>
          </p:nvPr>
        </p:nvSpPr>
        <p:spPr>
          <a:xfrm>
            <a:off x="725484" y="2610202"/>
            <a:ext cx="10900095" cy="627062"/>
          </a:xfrm>
        </p:spPr>
        <p:txBody>
          <a:bodyPr lIns="0"/>
          <a:lstStyle>
            <a:lvl1pPr>
              <a:defRPr baseline="0">
                <a:solidFill>
                  <a:schemeClr val="tx1"/>
                </a:solidFill>
              </a:defRPr>
            </a:lvl1pPr>
          </a:lstStyle>
          <a:p>
            <a:r>
              <a:rPr lang="de-DE" dirty="0"/>
              <a:t>Mastertitelformat bearbeiten</a:t>
            </a:r>
            <a:endParaRPr lang="de-AT" dirty="0"/>
          </a:p>
        </p:txBody>
      </p:sp>
      <p:sp>
        <p:nvSpPr>
          <p:cNvPr id="8" name="Untertitel 2">
            <a:extLst>
              <a:ext uri="{FF2B5EF4-FFF2-40B4-BE49-F238E27FC236}">
                <a16:creationId xmlns:a16="http://schemas.microsoft.com/office/drawing/2014/main" id="{C6F84402-2F9B-F388-9BF6-613B6D63328A}"/>
              </a:ext>
            </a:extLst>
          </p:cNvPr>
          <p:cNvSpPr>
            <a:spLocks noGrp="1"/>
          </p:cNvSpPr>
          <p:nvPr>
            <p:ph type="subTitle" idx="1"/>
          </p:nvPr>
        </p:nvSpPr>
        <p:spPr>
          <a:xfrm>
            <a:off x="725484" y="3314455"/>
            <a:ext cx="8534400" cy="404070"/>
          </a:xfrm>
        </p:spPr>
        <p:txBody>
          <a:bodyPr lIns="0" tIns="0" rIns="0" bIns="0">
            <a:normAutofit/>
          </a:bodyPr>
          <a:lstStyle>
            <a:lvl1pPr marL="0" indent="0" algn="l">
              <a:buNone/>
              <a:defRPr sz="2400">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3" name="Picture 4">
            <a:extLst>
              <a:ext uri="{FF2B5EF4-FFF2-40B4-BE49-F238E27FC236}">
                <a16:creationId xmlns:a16="http://schemas.microsoft.com/office/drawing/2014/main" id="{284CC424-97C8-21AB-C110-E879912650D0}"/>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11303816" y="205894"/>
            <a:ext cx="643525" cy="646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531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6" name="Picture 8">
            <a:extLst>
              <a:ext uri="{FF2B5EF4-FFF2-40B4-BE49-F238E27FC236}">
                <a16:creationId xmlns:a16="http://schemas.microsoft.com/office/drawing/2014/main" id="{1E6996B0-D372-4483-A548-6410E4F8F90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08800" y="207553"/>
            <a:ext cx="2639563" cy="641863"/>
          </a:xfrm>
          <a:prstGeom prst="rect">
            <a:avLst/>
          </a:prstGeom>
        </p:spPr>
      </p:pic>
    </p:spTree>
    <p:extLst>
      <p:ext uri="{BB962C8B-B14F-4D97-AF65-F5344CB8AC3E}">
        <p14:creationId xmlns:p14="http://schemas.microsoft.com/office/powerpoint/2010/main" val="3396694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Title Blue">
    <p:bg>
      <p:bgPr>
        <a:solidFill>
          <a:schemeClr val="tx1"/>
        </a:solidFill>
        <a:effectLst/>
      </p:bgPr>
    </p:bg>
    <p:spTree>
      <p:nvGrpSpPr>
        <p:cNvPr id="1" name=""/>
        <p:cNvGrpSpPr/>
        <p:nvPr/>
      </p:nvGrpSpPr>
      <p:grpSpPr>
        <a:xfrm>
          <a:off x="0" y="0"/>
          <a:ext cx="0" cy="0"/>
          <a:chOff x="0" y="0"/>
          <a:chExt cx="0" cy="0"/>
        </a:xfrm>
      </p:grpSpPr>
      <p:pic>
        <p:nvPicPr>
          <p:cNvPr id="6" name="Grafik 5" descr="Ein Bild, das weiß, Schwarzweiß, Reihe, Grafiken enthält.&#10;&#10;Automatisch generierte Beschreibung">
            <a:extLst>
              <a:ext uri="{FF2B5EF4-FFF2-40B4-BE49-F238E27FC236}">
                <a16:creationId xmlns:a16="http://schemas.microsoft.com/office/drawing/2014/main" id="{4DF37D7B-2010-95B3-254F-D0E0548AAE25}"/>
              </a:ext>
            </a:extLst>
          </p:cNvPr>
          <p:cNvPicPr>
            <a:picLocks noGrp="1" noRot="1" noChangeAspect="1" noMove="1" noResize="1" noEditPoints="1" noAdjustHandles="1" noChangeArrowheads="1" noChangeShapeType="1" noCrop="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0" y="0"/>
            <a:ext cx="3448559" cy="6858000"/>
          </a:xfrm>
          <a:prstGeom prst="rect">
            <a:avLst/>
          </a:prstGeom>
        </p:spPr>
      </p:pic>
      <p:sp>
        <p:nvSpPr>
          <p:cNvPr id="2" name="Titel 1">
            <a:extLst>
              <a:ext uri="{FF2B5EF4-FFF2-40B4-BE49-F238E27FC236}">
                <a16:creationId xmlns:a16="http://schemas.microsoft.com/office/drawing/2014/main" id="{887B54E8-91AB-28B4-6323-694875DB6686}"/>
              </a:ext>
            </a:extLst>
          </p:cNvPr>
          <p:cNvSpPr>
            <a:spLocks noGrp="1"/>
          </p:cNvSpPr>
          <p:nvPr>
            <p:ph type="title"/>
          </p:nvPr>
        </p:nvSpPr>
        <p:spPr>
          <a:xfrm>
            <a:off x="725484" y="2610202"/>
            <a:ext cx="10900095" cy="627062"/>
          </a:xfrm>
        </p:spPr>
        <p:txBody>
          <a:bodyPr lIns="0"/>
          <a:lstStyle>
            <a:lvl1pPr>
              <a:defRPr baseline="0">
                <a:solidFill>
                  <a:schemeClr val="bg1"/>
                </a:solidFill>
              </a:defRPr>
            </a:lvl1pPr>
          </a:lstStyle>
          <a:p>
            <a:r>
              <a:rPr lang="de-DE" dirty="0"/>
              <a:t>Mastertitelformat bearbeiten</a:t>
            </a:r>
            <a:endParaRPr lang="de-AT" dirty="0"/>
          </a:p>
        </p:txBody>
      </p:sp>
      <p:sp>
        <p:nvSpPr>
          <p:cNvPr id="8" name="Untertitel 2">
            <a:extLst>
              <a:ext uri="{FF2B5EF4-FFF2-40B4-BE49-F238E27FC236}">
                <a16:creationId xmlns:a16="http://schemas.microsoft.com/office/drawing/2014/main" id="{C6F84402-2F9B-F388-9BF6-613B6D63328A}"/>
              </a:ext>
            </a:extLst>
          </p:cNvPr>
          <p:cNvSpPr>
            <a:spLocks noGrp="1"/>
          </p:cNvSpPr>
          <p:nvPr>
            <p:ph type="subTitle" idx="1"/>
          </p:nvPr>
        </p:nvSpPr>
        <p:spPr>
          <a:xfrm>
            <a:off x="725484" y="3314455"/>
            <a:ext cx="8534400" cy="404070"/>
          </a:xfrm>
        </p:spPr>
        <p:txBody>
          <a:bodyPr lIns="0" tIns="0" rIns="0" bIns="0">
            <a:normAutofit/>
          </a:bodyPr>
          <a:lstStyle>
            <a:lvl1pPr marL="0" indent="0" algn="l">
              <a:buNone/>
              <a:defRPr sz="2400">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11" name="Picture 8">
            <a:extLst>
              <a:ext uri="{FF2B5EF4-FFF2-40B4-BE49-F238E27FC236}">
                <a16:creationId xmlns:a16="http://schemas.microsoft.com/office/drawing/2014/main" id="{30BE04C5-F34A-79D8-27A4-8B0D7AD9CDB1}"/>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302294" y="205200"/>
            <a:ext cx="646570" cy="646570"/>
          </a:xfrm>
          <a:prstGeom prst="rect">
            <a:avLst/>
          </a:prstGeom>
        </p:spPr>
      </p:pic>
    </p:spTree>
    <p:extLst>
      <p:ext uri="{BB962C8B-B14F-4D97-AF65-F5344CB8AC3E}">
        <p14:creationId xmlns:p14="http://schemas.microsoft.com/office/powerpoint/2010/main" val="167082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Title LightBlue">
    <p:bg>
      <p:bgPr>
        <a:solidFill>
          <a:schemeClr val="tx2"/>
        </a:solidFill>
        <a:effectLst/>
      </p:bgPr>
    </p:bg>
    <p:spTree>
      <p:nvGrpSpPr>
        <p:cNvPr id="1" name=""/>
        <p:cNvGrpSpPr/>
        <p:nvPr/>
      </p:nvGrpSpPr>
      <p:grpSpPr>
        <a:xfrm>
          <a:off x="0" y="0"/>
          <a:ext cx="0" cy="0"/>
          <a:chOff x="0" y="0"/>
          <a:chExt cx="0" cy="0"/>
        </a:xfrm>
      </p:grpSpPr>
      <p:pic>
        <p:nvPicPr>
          <p:cNvPr id="6" name="Grafik 5" descr="Ein Bild, das weiß, Schwarzweiß, Reihe, Grafiken enthält.&#10;&#10;Automatisch generierte Beschreibung">
            <a:extLst>
              <a:ext uri="{FF2B5EF4-FFF2-40B4-BE49-F238E27FC236}">
                <a16:creationId xmlns:a16="http://schemas.microsoft.com/office/drawing/2014/main" id="{4DF37D7B-2010-95B3-254F-D0E0548AAE25}"/>
              </a:ext>
            </a:extLst>
          </p:cNvPr>
          <p:cNvPicPr>
            <a:picLocks noGrp="1" noRot="1" noChangeAspect="1" noMove="1" noResize="1" noEditPoints="1" noAdjustHandles="1" noChangeArrowheads="1" noChangeShapeType="1" noCrop="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0" y="0"/>
            <a:ext cx="3448559" cy="6858000"/>
          </a:xfrm>
          <a:prstGeom prst="rect">
            <a:avLst/>
          </a:prstGeom>
        </p:spPr>
      </p:pic>
      <p:sp>
        <p:nvSpPr>
          <p:cNvPr id="2" name="Titel 1">
            <a:extLst>
              <a:ext uri="{FF2B5EF4-FFF2-40B4-BE49-F238E27FC236}">
                <a16:creationId xmlns:a16="http://schemas.microsoft.com/office/drawing/2014/main" id="{887B54E8-91AB-28B4-6323-694875DB6686}"/>
              </a:ext>
            </a:extLst>
          </p:cNvPr>
          <p:cNvSpPr>
            <a:spLocks noGrp="1"/>
          </p:cNvSpPr>
          <p:nvPr>
            <p:ph type="title"/>
          </p:nvPr>
        </p:nvSpPr>
        <p:spPr>
          <a:xfrm>
            <a:off x="725484" y="2610202"/>
            <a:ext cx="10900095" cy="627062"/>
          </a:xfrm>
        </p:spPr>
        <p:txBody>
          <a:bodyPr lIns="0"/>
          <a:lstStyle>
            <a:lvl1pPr>
              <a:defRPr baseline="0">
                <a:solidFill>
                  <a:schemeClr val="bg1"/>
                </a:solidFill>
              </a:defRPr>
            </a:lvl1pPr>
          </a:lstStyle>
          <a:p>
            <a:r>
              <a:rPr lang="de-DE" dirty="0"/>
              <a:t>Mastertitelformat bearbeiten</a:t>
            </a:r>
            <a:endParaRPr lang="de-AT" dirty="0"/>
          </a:p>
        </p:txBody>
      </p:sp>
      <p:sp>
        <p:nvSpPr>
          <p:cNvPr id="8" name="Untertitel 2">
            <a:extLst>
              <a:ext uri="{FF2B5EF4-FFF2-40B4-BE49-F238E27FC236}">
                <a16:creationId xmlns:a16="http://schemas.microsoft.com/office/drawing/2014/main" id="{C6F84402-2F9B-F388-9BF6-613B6D63328A}"/>
              </a:ext>
            </a:extLst>
          </p:cNvPr>
          <p:cNvSpPr>
            <a:spLocks noGrp="1"/>
          </p:cNvSpPr>
          <p:nvPr>
            <p:ph type="subTitle" idx="1"/>
          </p:nvPr>
        </p:nvSpPr>
        <p:spPr>
          <a:xfrm>
            <a:off x="725484" y="3314455"/>
            <a:ext cx="8534400" cy="404070"/>
          </a:xfrm>
        </p:spPr>
        <p:txBody>
          <a:bodyPr lIns="0" tIns="0" rIns="0" bIns="0">
            <a:normAutofit/>
          </a:bodyPr>
          <a:lstStyle>
            <a:lvl1pPr marL="0" indent="0" algn="l">
              <a:buNone/>
              <a:defRPr sz="2400">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11" name="Picture 8">
            <a:extLst>
              <a:ext uri="{FF2B5EF4-FFF2-40B4-BE49-F238E27FC236}">
                <a16:creationId xmlns:a16="http://schemas.microsoft.com/office/drawing/2014/main" id="{30BE04C5-F34A-79D8-27A4-8B0D7AD9CDB1}"/>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302294" y="205200"/>
            <a:ext cx="646570" cy="646570"/>
          </a:xfrm>
          <a:prstGeom prst="rect">
            <a:avLst/>
          </a:prstGeom>
        </p:spPr>
      </p:pic>
    </p:spTree>
    <p:extLst>
      <p:ext uri="{BB962C8B-B14F-4D97-AF65-F5344CB8AC3E}">
        <p14:creationId xmlns:p14="http://schemas.microsoft.com/office/powerpoint/2010/main" val="1580421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pic>
        <p:nvPicPr>
          <p:cNvPr id="6" name="Picture 5" descr="A blue and black arrows&#10;&#10;Description automatically generated">
            <a:extLst>
              <a:ext uri="{FF2B5EF4-FFF2-40B4-BE49-F238E27FC236}">
                <a16:creationId xmlns:a16="http://schemas.microsoft.com/office/drawing/2014/main" id="{757E1DDF-351F-643A-C8DA-04F2BE0642B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3" name="Inhaltsplatzhalter 2"/>
          <p:cNvSpPr>
            <a:spLocks noGrp="1"/>
          </p:cNvSpPr>
          <p:nvPr>
            <p:ph idx="1"/>
          </p:nvPr>
        </p:nvSpPr>
        <p:spPr>
          <a:xfrm>
            <a:off x="520701" y="1613314"/>
            <a:ext cx="11222567" cy="4637361"/>
          </a:xfrm>
        </p:spPr>
        <p:txBody>
          <a:bodyPr/>
          <a:lstStyle>
            <a:lvl1pPr marL="342900" indent="-342900">
              <a:buClr>
                <a:schemeClr val="tx1"/>
              </a:buClr>
              <a:buFont typeface="Arial" panose="020B0604020202020204" pitchFamily="34" charset="0"/>
              <a:buChar char="»"/>
              <a:defRPr lang="de-DE" sz="2800" kern="1200" dirty="0" smtClean="0">
                <a:solidFill>
                  <a:schemeClr val="tx1"/>
                </a:solidFill>
                <a:latin typeface="HelveticaNeueLT Pro 45 Lt" panose="020B0403020202020204" pitchFamily="34" charset="0"/>
                <a:ea typeface="+mn-ea"/>
                <a:cs typeface="Arial" panose="020B0604020202020204" pitchFamily="34" charset="0"/>
              </a:defRPr>
            </a:lvl1pPr>
            <a:lvl2pPr marL="742950" indent="-285750">
              <a:buClr>
                <a:schemeClr val="tx1"/>
              </a:buClr>
              <a:buFont typeface="Arial" panose="020B0604020202020204" pitchFamily="34" charset="0"/>
              <a:buChar char="»"/>
              <a:defRPr sz="2400">
                <a:solidFill>
                  <a:schemeClr val="tx1"/>
                </a:solidFill>
                <a:latin typeface="HelveticaNeueLT Pro 45 Lt" panose="020B0403020202020204" pitchFamily="34" charset="0"/>
                <a:cs typeface="Arial" panose="020B0604020202020204" pitchFamily="34" charset="0"/>
              </a:defRPr>
            </a:lvl2pPr>
            <a:lvl3pPr marL="1143000" indent="-228600">
              <a:buClr>
                <a:schemeClr val="tx1"/>
              </a:buClr>
              <a:buFont typeface="Arial" panose="020B0604020202020204" pitchFamily="34" charset="0"/>
              <a:buChar char="»"/>
              <a:defRPr sz="1800">
                <a:solidFill>
                  <a:schemeClr val="tx1"/>
                </a:solidFill>
                <a:latin typeface="HelveticaNeueLT Pro 45 Lt" panose="020B0403020202020204" pitchFamily="34" charset="0"/>
                <a:cs typeface="Arial" panose="020B0604020202020204" pitchFamily="34" charset="0"/>
              </a:defRPr>
            </a:lvl3pPr>
            <a:lvl4pPr marL="1600200" indent="-228600">
              <a:buClr>
                <a:schemeClr val="tx1"/>
              </a:buClr>
              <a:buFont typeface="Arial" panose="020B0604020202020204" pitchFamily="34" charset="0"/>
              <a:buChar char="»"/>
              <a:defRPr sz="1800">
                <a:solidFill>
                  <a:schemeClr val="tx1"/>
                </a:solidFill>
                <a:latin typeface="HelveticaNeueLT Pro 45 Lt" panose="020B0403020202020204" pitchFamily="34" charset="0"/>
                <a:cs typeface="Arial" panose="020B0604020202020204" pitchFamily="34" charset="0"/>
              </a:defRPr>
            </a:lvl4pPr>
            <a:lvl5pPr marL="2057400" indent="-228600">
              <a:buClr>
                <a:schemeClr val="tx1"/>
              </a:buClr>
              <a:buFont typeface="Arial" panose="020B0604020202020204" pitchFamily="34" charset="0"/>
              <a:buChar char="»"/>
              <a:defRPr sz="1800">
                <a:solidFill>
                  <a:schemeClr val="tx1"/>
                </a:solidFill>
                <a:latin typeface="HelveticaNeueLT Pro 45 Lt" panose="020B0403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11"/>
          </p:nvPr>
        </p:nvSpPr>
        <p:spPr>
          <a:xfrm>
            <a:off x="520701" y="6356351"/>
            <a:ext cx="3860800" cy="365125"/>
          </a:xfrm>
          <a:prstGeom prst="rect">
            <a:avLst/>
          </a:prstGeom>
        </p:spPr>
        <p:txBody>
          <a:bodyPr lIns="0"/>
          <a:lstStyle>
            <a:lvl1pPr algn="l">
              <a:defRPr>
                <a:solidFill>
                  <a:schemeClr val="tx1"/>
                </a:solidFill>
              </a:defRPr>
            </a:lvl1pPr>
          </a:lstStyle>
          <a:p>
            <a:fld id="{A3CC5790-A164-4C54-9F9B-968FD0450DEC}" type="slidenum">
              <a:rPr lang="de-DE" smtClean="0"/>
              <a:pPr/>
              <a:t>‹Nr.›</a:t>
            </a:fld>
            <a:endParaRPr lang="de-DE" dirty="0"/>
          </a:p>
        </p:txBody>
      </p:sp>
      <p:sp>
        <p:nvSpPr>
          <p:cNvPr id="10" name="Textplatzhalter 2"/>
          <p:cNvSpPr>
            <a:spLocks noGrp="1"/>
          </p:cNvSpPr>
          <p:nvPr>
            <p:ph type="body" idx="13"/>
          </p:nvPr>
        </p:nvSpPr>
        <p:spPr>
          <a:xfrm>
            <a:off x="520701" y="852489"/>
            <a:ext cx="9125324" cy="391850"/>
          </a:xfrm>
        </p:spPr>
        <p:txBody>
          <a:bodyPr anchor="t">
            <a:normAutofit/>
          </a:bodyPr>
          <a:lstStyle>
            <a:lvl1pPr marL="0" indent="0" algn="l" defTabSz="457200" rtl="0" eaLnBrk="1" latinLnBrk="0" hangingPunct="1">
              <a:spcAft>
                <a:spcPts val="4000"/>
              </a:spcAft>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8" name="Titel 1"/>
          <p:cNvSpPr>
            <a:spLocks noGrp="1"/>
          </p:cNvSpPr>
          <p:nvPr>
            <p:ph type="title"/>
          </p:nvPr>
        </p:nvSpPr>
        <p:spPr>
          <a:xfrm>
            <a:off x="520701" y="232991"/>
            <a:ext cx="10900095" cy="627062"/>
          </a:xfrm>
          <a:prstGeom prst="rect">
            <a:avLst/>
          </a:prstGeom>
        </p:spPr>
        <p:txBody>
          <a:bodyPr anchor="t">
            <a:noAutofit/>
          </a:bodyPr>
          <a:lstStyle>
            <a:lvl1pPr algn="l">
              <a:defRPr sz="3600" baseline="0">
                <a:solidFill>
                  <a:schemeClr val="tx1"/>
                </a:solidFill>
                <a:latin typeface="Aleo" panose="020F0302020204030203" pitchFamily="34" charset="0"/>
                <a:cs typeface="Arial" panose="020B0604020202020204" pitchFamily="34" charset="0"/>
              </a:defRPr>
            </a:lvl1pPr>
          </a:lstStyle>
          <a:p>
            <a:r>
              <a:rPr lang="de-DE" dirty="0"/>
              <a:t>Mastertitelformat bearbeiten</a:t>
            </a:r>
          </a:p>
        </p:txBody>
      </p:sp>
      <p:pic>
        <p:nvPicPr>
          <p:cNvPr id="2" name="Picture 4">
            <a:extLst>
              <a:ext uri="{FF2B5EF4-FFF2-40B4-BE49-F238E27FC236}">
                <a16:creationId xmlns:a16="http://schemas.microsoft.com/office/drawing/2014/main" id="{8BCF1A60-DA83-1ADB-2F16-3129F05A5E20}"/>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11302281" y="205894"/>
            <a:ext cx="646595" cy="646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677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slide 2">
    <p:spTree>
      <p:nvGrpSpPr>
        <p:cNvPr id="1" name=""/>
        <p:cNvGrpSpPr/>
        <p:nvPr/>
      </p:nvGrpSpPr>
      <p:grpSpPr>
        <a:xfrm>
          <a:off x="0" y="0"/>
          <a:ext cx="0" cy="0"/>
          <a:chOff x="0" y="0"/>
          <a:chExt cx="0" cy="0"/>
        </a:xfrm>
      </p:grpSpPr>
      <p:sp>
        <p:nvSpPr>
          <p:cNvPr id="5" name="Fußzeilenplatzhalter 4"/>
          <p:cNvSpPr>
            <a:spLocks noGrp="1"/>
          </p:cNvSpPr>
          <p:nvPr>
            <p:ph type="ftr" sz="quarter" idx="11"/>
          </p:nvPr>
        </p:nvSpPr>
        <p:spPr>
          <a:xfrm>
            <a:off x="520701" y="6356351"/>
            <a:ext cx="3860800" cy="365125"/>
          </a:xfrm>
          <a:prstGeom prst="rect">
            <a:avLst/>
          </a:prstGeom>
        </p:spPr>
        <p:txBody>
          <a:bodyPr lIns="0"/>
          <a:lstStyle>
            <a:lvl1pPr algn="l">
              <a:defRPr>
                <a:solidFill>
                  <a:schemeClr val="tx1"/>
                </a:solidFill>
              </a:defRPr>
            </a:lvl1pPr>
          </a:lstStyle>
          <a:p>
            <a:fld id="{A3CC5790-A164-4C54-9F9B-968FD0450DEC}" type="slidenum">
              <a:rPr lang="de-DE" smtClean="0"/>
              <a:pPr/>
              <a:t>‹Nr.›</a:t>
            </a:fld>
            <a:endParaRPr lang="de-DE" dirty="0"/>
          </a:p>
        </p:txBody>
      </p:sp>
      <p:sp>
        <p:nvSpPr>
          <p:cNvPr id="10" name="Textplatzhalter 2"/>
          <p:cNvSpPr>
            <a:spLocks noGrp="1"/>
          </p:cNvSpPr>
          <p:nvPr>
            <p:ph type="body" idx="13"/>
          </p:nvPr>
        </p:nvSpPr>
        <p:spPr>
          <a:xfrm>
            <a:off x="520701" y="852489"/>
            <a:ext cx="9125324" cy="391850"/>
          </a:xfrm>
        </p:spPr>
        <p:txBody>
          <a:bodyPr anchor="t">
            <a:normAutofit/>
          </a:bodyPr>
          <a:lstStyle>
            <a:lvl1pPr marL="0" indent="0" algn="l" defTabSz="457200" rtl="0" eaLnBrk="1" latinLnBrk="0" hangingPunct="1">
              <a:spcAft>
                <a:spcPts val="4000"/>
              </a:spcAft>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8" name="Titel 1"/>
          <p:cNvSpPr>
            <a:spLocks noGrp="1"/>
          </p:cNvSpPr>
          <p:nvPr>
            <p:ph type="title"/>
          </p:nvPr>
        </p:nvSpPr>
        <p:spPr>
          <a:xfrm>
            <a:off x="520701" y="232991"/>
            <a:ext cx="10900095" cy="627062"/>
          </a:xfrm>
          <a:prstGeom prst="rect">
            <a:avLst/>
          </a:prstGeom>
        </p:spPr>
        <p:txBody>
          <a:bodyPr anchor="t">
            <a:noAutofit/>
          </a:bodyPr>
          <a:lstStyle>
            <a:lvl1pPr algn="l">
              <a:defRPr sz="3600" baseline="0">
                <a:solidFill>
                  <a:schemeClr val="tx1"/>
                </a:solidFill>
                <a:latin typeface="Aleo" panose="020F0302020204030203" pitchFamily="34" charset="0"/>
                <a:cs typeface="Arial" panose="020B0604020202020204" pitchFamily="34" charset="0"/>
              </a:defRPr>
            </a:lvl1pPr>
          </a:lstStyle>
          <a:p>
            <a:r>
              <a:rPr lang="de-DE" dirty="0"/>
              <a:t>Mastertitelformat bearbeiten</a:t>
            </a:r>
          </a:p>
        </p:txBody>
      </p:sp>
      <p:pic>
        <p:nvPicPr>
          <p:cNvPr id="2" name="Picture 4">
            <a:extLst>
              <a:ext uri="{FF2B5EF4-FFF2-40B4-BE49-F238E27FC236}">
                <a16:creationId xmlns:a16="http://schemas.microsoft.com/office/drawing/2014/main" id="{8BCF1A60-DA83-1ADB-2F16-3129F05A5E20}"/>
              </a:ext>
            </a:extLst>
          </p:cNvPr>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p:blipFill>
        <p:spPr bwMode="auto">
          <a:xfrm>
            <a:off x="11302281" y="205894"/>
            <a:ext cx="646595" cy="646595"/>
          </a:xfrm>
          <a:prstGeom prst="rect">
            <a:avLst/>
          </a:prstGeom>
          <a:noFill/>
          <a:extLst>
            <a:ext uri="{909E8E84-426E-40DD-AFC4-6F175D3DCCD1}">
              <a14:hiddenFill xmlns:a14="http://schemas.microsoft.com/office/drawing/2010/main">
                <a:solidFill>
                  <a:srgbClr val="FFFFFF"/>
                </a:solidFill>
              </a14:hiddenFill>
            </a:ext>
          </a:extLst>
        </p:spPr>
      </p:pic>
      <p:sp>
        <p:nvSpPr>
          <p:cNvPr id="4" name="Inhaltsplatzhalter 2">
            <a:extLst>
              <a:ext uri="{FF2B5EF4-FFF2-40B4-BE49-F238E27FC236}">
                <a16:creationId xmlns:a16="http://schemas.microsoft.com/office/drawing/2014/main" id="{A3F3E91C-E0CD-2507-CDF2-30D57E2B83FC}"/>
              </a:ext>
            </a:extLst>
          </p:cNvPr>
          <p:cNvSpPr>
            <a:spLocks noGrp="1"/>
          </p:cNvSpPr>
          <p:nvPr>
            <p:ph idx="1"/>
          </p:nvPr>
        </p:nvSpPr>
        <p:spPr>
          <a:xfrm>
            <a:off x="520701" y="1613314"/>
            <a:ext cx="11222567" cy="4637361"/>
          </a:xfrm>
        </p:spPr>
        <p:txBody>
          <a:bodyPr/>
          <a:lstStyle>
            <a:lvl1pPr marL="342900" indent="-342900">
              <a:buClr>
                <a:schemeClr val="tx1"/>
              </a:buClr>
              <a:buFont typeface="Arial" panose="020B0604020202020204" pitchFamily="34" charset="0"/>
              <a:buChar char="»"/>
              <a:defRPr lang="de-DE" sz="2800" kern="1200" dirty="0" smtClean="0">
                <a:solidFill>
                  <a:schemeClr val="tx1"/>
                </a:solidFill>
                <a:latin typeface="HelveticaNeueLT Pro 45 Lt" panose="020B0403020202020204" pitchFamily="34" charset="0"/>
                <a:ea typeface="+mn-ea"/>
                <a:cs typeface="Arial" panose="020B0604020202020204" pitchFamily="34" charset="0"/>
              </a:defRPr>
            </a:lvl1pPr>
            <a:lvl2pPr marL="742950" indent="-285750">
              <a:buClr>
                <a:schemeClr val="tx1"/>
              </a:buClr>
              <a:buFont typeface="Arial" panose="020B0604020202020204" pitchFamily="34" charset="0"/>
              <a:buChar char="»"/>
              <a:defRPr sz="2400">
                <a:solidFill>
                  <a:schemeClr val="tx1"/>
                </a:solidFill>
                <a:latin typeface="HelveticaNeueLT Pro 45 Lt" panose="020B0403020202020204" pitchFamily="34" charset="0"/>
                <a:cs typeface="Arial" panose="020B0604020202020204" pitchFamily="34" charset="0"/>
              </a:defRPr>
            </a:lvl2pPr>
            <a:lvl3pPr marL="1143000" indent="-228600">
              <a:buClr>
                <a:schemeClr val="tx1"/>
              </a:buClr>
              <a:buFont typeface="Arial" panose="020B0604020202020204" pitchFamily="34" charset="0"/>
              <a:buChar char="»"/>
              <a:defRPr sz="1800">
                <a:solidFill>
                  <a:schemeClr val="tx1"/>
                </a:solidFill>
                <a:latin typeface="HelveticaNeueLT Pro 45 Lt" panose="020B0403020202020204" pitchFamily="34" charset="0"/>
                <a:cs typeface="Arial" panose="020B0604020202020204" pitchFamily="34" charset="0"/>
              </a:defRPr>
            </a:lvl3pPr>
            <a:lvl4pPr marL="1600200" indent="-228600">
              <a:buClr>
                <a:schemeClr val="tx1"/>
              </a:buClr>
              <a:buFont typeface="Arial" panose="020B0604020202020204" pitchFamily="34" charset="0"/>
              <a:buChar char="»"/>
              <a:defRPr sz="1800">
                <a:solidFill>
                  <a:schemeClr val="tx1"/>
                </a:solidFill>
                <a:latin typeface="HelveticaNeueLT Pro 45 Lt" panose="020B0403020202020204" pitchFamily="34" charset="0"/>
                <a:cs typeface="Arial" panose="020B0604020202020204" pitchFamily="34" charset="0"/>
              </a:defRPr>
            </a:lvl4pPr>
            <a:lvl5pPr marL="2057400" indent="-228600">
              <a:buClr>
                <a:schemeClr val="tx1"/>
              </a:buClr>
              <a:buFont typeface="Arial" panose="020B0604020202020204" pitchFamily="34" charset="0"/>
              <a:buChar char="»"/>
              <a:defRPr sz="1800">
                <a:solidFill>
                  <a:schemeClr val="tx1"/>
                </a:solidFill>
                <a:latin typeface="HelveticaNeueLT Pro 45 Lt" panose="020B0403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276286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5" name="Fußzeilenplatzhalter 4"/>
          <p:cNvSpPr>
            <a:spLocks noGrp="1"/>
          </p:cNvSpPr>
          <p:nvPr>
            <p:ph type="ftr" sz="quarter" idx="11"/>
          </p:nvPr>
        </p:nvSpPr>
        <p:spPr>
          <a:xfrm>
            <a:off x="520701" y="6356351"/>
            <a:ext cx="3860800" cy="365125"/>
          </a:xfrm>
          <a:prstGeom prst="rect">
            <a:avLst/>
          </a:prstGeom>
        </p:spPr>
        <p:txBody>
          <a:bodyPr lIns="0"/>
          <a:lstStyle>
            <a:lvl1pPr algn="l">
              <a:defRPr>
                <a:solidFill>
                  <a:schemeClr val="tx1"/>
                </a:solidFill>
              </a:defRPr>
            </a:lvl1pPr>
          </a:lstStyle>
          <a:p>
            <a:fld id="{A3CC5790-A164-4C54-9F9B-968FD0450DEC}" type="slidenum">
              <a:rPr lang="de-DE" smtClean="0"/>
              <a:pPr/>
              <a:t>‹Nr.›</a:t>
            </a:fld>
            <a:endParaRPr lang="de-DE" dirty="0"/>
          </a:p>
        </p:txBody>
      </p:sp>
      <p:sp>
        <p:nvSpPr>
          <p:cNvPr id="10" name="Textplatzhalter 2"/>
          <p:cNvSpPr>
            <a:spLocks noGrp="1"/>
          </p:cNvSpPr>
          <p:nvPr>
            <p:ph type="body" idx="13" hasCustomPrompt="1"/>
          </p:nvPr>
        </p:nvSpPr>
        <p:spPr>
          <a:xfrm>
            <a:off x="520701" y="852489"/>
            <a:ext cx="9125324" cy="391850"/>
          </a:xfrm>
        </p:spPr>
        <p:txBody>
          <a:bodyPr anchor="t">
            <a:normAutofit/>
          </a:bodyPr>
          <a:lstStyle>
            <a:lvl1pPr marL="0" indent="0" algn="l" defTabSz="457200" rtl="0" eaLnBrk="1" latinLnBrk="0" hangingPunct="1">
              <a:spcAft>
                <a:spcPts val="4000"/>
              </a:spcAft>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Design </a:t>
            </a:r>
            <a:r>
              <a:rPr lang="de-DE" dirty="0" err="1"/>
              <a:t>the</a:t>
            </a:r>
            <a:r>
              <a:rPr lang="de-DE" dirty="0"/>
              <a:t> </a:t>
            </a:r>
            <a:r>
              <a:rPr lang="de-DE" dirty="0" err="1"/>
              <a:t>table</a:t>
            </a:r>
            <a:r>
              <a:rPr lang="de-DE" dirty="0"/>
              <a:t> </a:t>
            </a:r>
            <a:r>
              <a:rPr lang="de-DE" dirty="0" err="1"/>
              <a:t>as</a:t>
            </a:r>
            <a:r>
              <a:rPr lang="de-DE" dirty="0"/>
              <a:t> </a:t>
            </a:r>
            <a:r>
              <a:rPr lang="de-DE" dirty="0" err="1"/>
              <a:t>shown</a:t>
            </a:r>
            <a:r>
              <a:rPr lang="de-DE" dirty="0"/>
              <a:t> in </a:t>
            </a:r>
            <a:r>
              <a:rPr lang="de-DE" dirty="0" err="1"/>
              <a:t>the</a:t>
            </a:r>
            <a:r>
              <a:rPr lang="de-DE" dirty="0"/>
              <a:t> </a:t>
            </a:r>
            <a:r>
              <a:rPr lang="de-DE" dirty="0" err="1"/>
              <a:t>preview</a:t>
            </a:r>
            <a:r>
              <a:rPr lang="de-DE" dirty="0"/>
              <a:t> </a:t>
            </a:r>
            <a:r>
              <a:rPr lang="de-DE" dirty="0" err="1"/>
              <a:t>slides</a:t>
            </a:r>
            <a:endParaRPr lang="de-DE" dirty="0"/>
          </a:p>
        </p:txBody>
      </p:sp>
      <p:sp>
        <p:nvSpPr>
          <p:cNvPr id="8" name="Titel 1"/>
          <p:cNvSpPr>
            <a:spLocks noGrp="1"/>
          </p:cNvSpPr>
          <p:nvPr>
            <p:ph type="title" hasCustomPrompt="1"/>
          </p:nvPr>
        </p:nvSpPr>
        <p:spPr>
          <a:xfrm>
            <a:off x="520701" y="232991"/>
            <a:ext cx="10900095" cy="627062"/>
          </a:xfrm>
          <a:prstGeom prst="rect">
            <a:avLst/>
          </a:prstGeom>
        </p:spPr>
        <p:txBody>
          <a:bodyPr anchor="t">
            <a:noAutofit/>
          </a:bodyPr>
          <a:lstStyle>
            <a:lvl1pPr algn="l">
              <a:defRPr sz="3600" baseline="0">
                <a:solidFill>
                  <a:schemeClr val="tx1"/>
                </a:solidFill>
                <a:latin typeface="Aleo" panose="020F0302020204030203" pitchFamily="34" charset="0"/>
                <a:cs typeface="Arial" panose="020B0604020202020204" pitchFamily="34" charset="0"/>
              </a:defRPr>
            </a:lvl1pPr>
          </a:lstStyle>
          <a:p>
            <a:r>
              <a:rPr lang="de-DE" dirty="0"/>
              <a:t>Slide </a:t>
            </a:r>
            <a:r>
              <a:rPr lang="de-DE" dirty="0" err="1"/>
              <a:t>to</a:t>
            </a:r>
            <a:r>
              <a:rPr lang="de-DE" dirty="0"/>
              <a:t> </a:t>
            </a:r>
            <a:r>
              <a:rPr lang="de-DE" dirty="0" err="1"/>
              <a:t>add</a:t>
            </a:r>
            <a:r>
              <a:rPr lang="de-DE" dirty="0"/>
              <a:t> a </a:t>
            </a:r>
            <a:r>
              <a:rPr lang="de-DE" dirty="0" err="1"/>
              <a:t>table</a:t>
            </a:r>
            <a:endParaRPr lang="de-DE" dirty="0"/>
          </a:p>
        </p:txBody>
      </p:sp>
      <p:pic>
        <p:nvPicPr>
          <p:cNvPr id="2" name="Picture 4">
            <a:extLst>
              <a:ext uri="{FF2B5EF4-FFF2-40B4-BE49-F238E27FC236}">
                <a16:creationId xmlns:a16="http://schemas.microsoft.com/office/drawing/2014/main" id="{8BCF1A60-DA83-1ADB-2F16-3129F05A5E20}"/>
              </a:ext>
            </a:extLst>
          </p:cNvPr>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p:blipFill>
        <p:spPr bwMode="auto">
          <a:xfrm>
            <a:off x="11302281" y="205894"/>
            <a:ext cx="646595" cy="646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21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Just Image">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E521B405-1B26-909F-0961-081D1E0377C8}"/>
              </a:ext>
            </a:extLst>
          </p:cNvPr>
          <p:cNvSpPr>
            <a:spLocks noGrp="1"/>
          </p:cNvSpPr>
          <p:nvPr>
            <p:ph type="pic" sz="quarter" idx="12" hasCustomPrompt="1"/>
          </p:nvPr>
        </p:nvSpPr>
        <p:spPr>
          <a:xfrm>
            <a:off x="0" y="0"/>
            <a:ext cx="12192000" cy="6858000"/>
          </a:xfrm>
        </p:spPr>
        <p:txBody>
          <a:bodyPr/>
          <a:lstStyle>
            <a:lvl1pPr>
              <a:defRPr/>
            </a:lvl1pPr>
          </a:lstStyle>
          <a:p>
            <a:r>
              <a:rPr lang="de-DE" dirty="0"/>
              <a:t>Image</a:t>
            </a:r>
            <a:endParaRPr lang="de-AT" dirty="0"/>
          </a:p>
        </p:txBody>
      </p:sp>
      <p:sp>
        <p:nvSpPr>
          <p:cNvPr id="3" name="Content Placeholder 6">
            <a:extLst>
              <a:ext uri="{FF2B5EF4-FFF2-40B4-BE49-F238E27FC236}">
                <a16:creationId xmlns:a16="http://schemas.microsoft.com/office/drawing/2014/main" id="{1B7775D2-7CCC-4A28-D4C0-BEAA5EA313E7}"/>
              </a:ext>
            </a:extLst>
          </p:cNvPr>
          <p:cNvSpPr>
            <a:spLocks noGrp="1"/>
          </p:cNvSpPr>
          <p:nvPr>
            <p:ph sz="quarter" idx="17"/>
          </p:nvPr>
        </p:nvSpPr>
        <p:spPr>
          <a:xfrm>
            <a:off x="11289234" y="195504"/>
            <a:ext cx="657534" cy="657534"/>
          </a:xfrm>
          <a:blipFill dpi="0" rotWithShape="1">
            <a:blip r:embed="rId2" cstate="screen">
              <a:extLst>
                <a:ext uri="{28A0092B-C50C-407E-A947-70E740481C1C}">
                  <a14:useLocalDpi xmlns:a14="http://schemas.microsoft.com/office/drawing/2010/main" val="0"/>
                </a:ext>
              </a:extLst>
            </a:blip>
            <a:srcRect/>
            <a:stretch>
              <a:fillRect/>
            </a:stretch>
          </a:blipFill>
        </p:spPr>
        <p:txBody>
          <a:bodyPr>
            <a:noAutofit/>
          </a:bodyPr>
          <a:lstStyle>
            <a:lvl1pPr>
              <a:defRPr sz="100">
                <a:ln>
                  <a:solidFill>
                    <a:schemeClr val="bg1"/>
                  </a:solidFill>
                </a:ln>
                <a:solidFill>
                  <a:schemeClr val="bg1"/>
                </a:solidFill>
              </a:defRPr>
            </a:lvl1pPr>
            <a:lvl2pPr>
              <a:defRPr sz="100">
                <a:ln>
                  <a:solidFill>
                    <a:schemeClr val="bg1"/>
                  </a:solidFill>
                </a:ln>
                <a:solidFill>
                  <a:schemeClr val="bg1"/>
                </a:solidFill>
              </a:defRPr>
            </a:lvl2pPr>
            <a:lvl3pPr>
              <a:defRPr sz="100">
                <a:ln>
                  <a:solidFill>
                    <a:schemeClr val="bg1"/>
                  </a:solidFill>
                </a:ln>
                <a:solidFill>
                  <a:schemeClr val="bg1"/>
                </a:solidFill>
              </a:defRPr>
            </a:lvl3pPr>
            <a:lvl4pPr>
              <a:defRPr sz="100">
                <a:ln>
                  <a:solidFill>
                    <a:schemeClr val="bg1"/>
                  </a:solidFill>
                </a:ln>
                <a:solidFill>
                  <a:schemeClr val="bg1"/>
                </a:solidFill>
              </a:defRPr>
            </a:lvl4pPr>
            <a:lvl5pPr>
              <a:defRPr sz="100">
                <a:ln>
                  <a:solidFill>
                    <a:schemeClr val="bg1"/>
                  </a:solidFill>
                </a:ln>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A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mp; Image">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B86577D0-81C8-BC75-0AD0-8FA3D5BD4B0C}"/>
              </a:ext>
            </a:extLst>
          </p:cNvPr>
          <p:cNvSpPr>
            <a:spLocks noGrp="1"/>
          </p:cNvSpPr>
          <p:nvPr>
            <p:ph type="pic" sz="quarter" idx="14" hasCustomPrompt="1"/>
          </p:nvPr>
        </p:nvSpPr>
        <p:spPr>
          <a:xfrm>
            <a:off x="6605588" y="0"/>
            <a:ext cx="5586412" cy="6858000"/>
          </a:xfrm>
        </p:spPr>
        <p:txBody>
          <a:bodyPr/>
          <a:lstStyle>
            <a:lvl1pPr>
              <a:defRPr>
                <a:latin typeface="HelveticaNeueLT Pro 45 Lt" panose="020B0403020202020204" pitchFamily="34" charset="0"/>
              </a:defRPr>
            </a:lvl1pPr>
          </a:lstStyle>
          <a:p>
            <a:r>
              <a:rPr lang="de-DE" dirty="0"/>
              <a:t>Image</a:t>
            </a:r>
            <a:endParaRPr lang="de-AT" dirty="0"/>
          </a:p>
        </p:txBody>
      </p:sp>
      <p:sp>
        <p:nvSpPr>
          <p:cNvPr id="4" name="Textplatzhalter 2">
            <a:extLst>
              <a:ext uri="{FF2B5EF4-FFF2-40B4-BE49-F238E27FC236}">
                <a16:creationId xmlns:a16="http://schemas.microsoft.com/office/drawing/2014/main" id="{0711B985-801A-5DC0-0BC1-A5FC1005DCDA}"/>
              </a:ext>
            </a:extLst>
          </p:cNvPr>
          <p:cNvSpPr>
            <a:spLocks noGrp="1"/>
          </p:cNvSpPr>
          <p:nvPr>
            <p:ph type="body" idx="13"/>
          </p:nvPr>
        </p:nvSpPr>
        <p:spPr>
          <a:xfrm>
            <a:off x="520701" y="1423509"/>
            <a:ext cx="5586413" cy="391850"/>
          </a:xfrm>
        </p:spPr>
        <p:txBody>
          <a:bodyPr anchor="t">
            <a:normAutofit/>
          </a:bodyPr>
          <a:lstStyle>
            <a:lvl1pPr marL="0" indent="0" algn="l" defTabSz="457200" rtl="0" eaLnBrk="1" latinLnBrk="0" hangingPunct="1">
              <a:spcAft>
                <a:spcPts val="4000"/>
              </a:spcAft>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7" name="Inhaltsplatzhalter 2">
            <a:extLst>
              <a:ext uri="{FF2B5EF4-FFF2-40B4-BE49-F238E27FC236}">
                <a16:creationId xmlns:a16="http://schemas.microsoft.com/office/drawing/2014/main" id="{C0C57460-881E-1128-81AA-711E1D0CBBC2}"/>
              </a:ext>
            </a:extLst>
          </p:cNvPr>
          <p:cNvSpPr>
            <a:spLocks noGrp="1"/>
          </p:cNvSpPr>
          <p:nvPr>
            <p:ph idx="1"/>
          </p:nvPr>
        </p:nvSpPr>
        <p:spPr>
          <a:xfrm>
            <a:off x="520701" y="2238233"/>
            <a:ext cx="5575299" cy="4012442"/>
          </a:xfrm>
        </p:spPr>
        <p:txBody>
          <a:bodyPr/>
          <a:lstStyle>
            <a:lvl1pPr marL="342900" indent="-342900">
              <a:buClr>
                <a:schemeClr val="tx1"/>
              </a:buClr>
              <a:buFont typeface="Arial" panose="020B0604020202020204" pitchFamily="34" charset="0"/>
              <a:buChar char="»"/>
              <a:defRPr lang="de-DE" sz="2800" kern="1200" dirty="0" smtClean="0">
                <a:solidFill>
                  <a:schemeClr val="tx1"/>
                </a:solidFill>
                <a:latin typeface="HelveticaNeueLT Pro 45 Lt" panose="020B0403020202020204" pitchFamily="34" charset="0"/>
                <a:ea typeface="+mn-ea"/>
                <a:cs typeface="Arial" panose="020B0604020202020204" pitchFamily="34" charset="0"/>
              </a:defRPr>
            </a:lvl1pPr>
            <a:lvl2pPr marL="742950" indent="-28575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2pPr>
            <a:lvl3pPr marL="11430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3pPr>
            <a:lvl4pPr marL="16002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4pPr>
            <a:lvl5pPr marL="20574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Titel 1">
            <a:extLst>
              <a:ext uri="{FF2B5EF4-FFF2-40B4-BE49-F238E27FC236}">
                <a16:creationId xmlns:a16="http://schemas.microsoft.com/office/drawing/2014/main" id="{7ABDF7F3-2E23-711B-0106-CFD2A8A2A9C4}"/>
              </a:ext>
            </a:extLst>
          </p:cNvPr>
          <p:cNvSpPr>
            <a:spLocks noGrp="1"/>
          </p:cNvSpPr>
          <p:nvPr>
            <p:ph type="title"/>
          </p:nvPr>
        </p:nvSpPr>
        <p:spPr>
          <a:xfrm>
            <a:off x="520701" y="232991"/>
            <a:ext cx="5586413" cy="1190518"/>
          </a:xfrm>
          <a:prstGeom prst="rect">
            <a:avLst/>
          </a:prstGeom>
        </p:spPr>
        <p:txBody>
          <a:bodyPr anchor="t">
            <a:noAutofit/>
          </a:bodyPr>
          <a:lstStyle>
            <a:lvl1pPr algn="l">
              <a:defRPr sz="3600" baseline="0">
                <a:solidFill>
                  <a:schemeClr val="tx1"/>
                </a:solidFill>
                <a:latin typeface="Aleo" panose="020F0302020204030203" pitchFamily="34" charset="0"/>
                <a:cs typeface="Arial" panose="020B0604020202020204" pitchFamily="34" charset="0"/>
              </a:defRPr>
            </a:lvl1pPr>
          </a:lstStyle>
          <a:p>
            <a:r>
              <a:rPr lang="de-DE" dirty="0"/>
              <a:t>Mastertitelformat bearbeiten</a:t>
            </a:r>
          </a:p>
        </p:txBody>
      </p:sp>
      <p:sp>
        <p:nvSpPr>
          <p:cNvPr id="13" name="Fußzeilenplatzhalter 12">
            <a:extLst>
              <a:ext uri="{FF2B5EF4-FFF2-40B4-BE49-F238E27FC236}">
                <a16:creationId xmlns:a16="http://schemas.microsoft.com/office/drawing/2014/main" id="{F68F104A-F910-62DC-C8F2-AE4EABF2CB39}"/>
              </a:ext>
            </a:extLst>
          </p:cNvPr>
          <p:cNvSpPr>
            <a:spLocks noGrp="1"/>
          </p:cNvSpPr>
          <p:nvPr>
            <p:ph type="ftr" sz="quarter" idx="15"/>
          </p:nvPr>
        </p:nvSpPr>
        <p:spPr>
          <a:xfrm>
            <a:off x="520701" y="6356351"/>
            <a:ext cx="3860800" cy="365125"/>
          </a:xfrm>
        </p:spPr>
        <p:txBody>
          <a:bodyPr lIns="0"/>
          <a:lstStyle>
            <a:lvl1pPr algn="l">
              <a:defRPr/>
            </a:lvl1pPr>
          </a:lstStyle>
          <a:p>
            <a:fld id="{A13AC6D0-0272-46C5-A4BF-4A65356DDE6E}" type="slidenum">
              <a:rPr lang="de-DE" smtClean="0"/>
              <a:pPr/>
              <a:t>‹Nr.›</a:t>
            </a:fld>
            <a:endParaRPr lang="de-DE" dirty="0"/>
          </a:p>
        </p:txBody>
      </p:sp>
      <p:sp>
        <p:nvSpPr>
          <p:cNvPr id="5" name="Content Placeholder 6">
            <a:extLst>
              <a:ext uri="{FF2B5EF4-FFF2-40B4-BE49-F238E27FC236}">
                <a16:creationId xmlns:a16="http://schemas.microsoft.com/office/drawing/2014/main" id="{66FE1221-0DFB-3FDD-A85E-64600F9F3119}"/>
              </a:ext>
            </a:extLst>
          </p:cNvPr>
          <p:cNvSpPr>
            <a:spLocks noGrp="1"/>
          </p:cNvSpPr>
          <p:nvPr>
            <p:ph sz="quarter" idx="17"/>
          </p:nvPr>
        </p:nvSpPr>
        <p:spPr>
          <a:xfrm>
            <a:off x="11289234" y="195504"/>
            <a:ext cx="657534" cy="657534"/>
          </a:xfrm>
          <a:blipFill dpi="0" rotWithShape="1">
            <a:blip r:embed="rId2" cstate="screen">
              <a:extLst>
                <a:ext uri="{28A0092B-C50C-407E-A947-70E740481C1C}">
                  <a14:useLocalDpi xmlns:a14="http://schemas.microsoft.com/office/drawing/2010/main" val="0"/>
                </a:ext>
              </a:extLst>
            </a:blip>
            <a:srcRect/>
            <a:stretch>
              <a:fillRect/>
            </a:stretch>
          </a:blipFill>
        </p:spPr>
        <p:txBody>
          <a:bodyPr>
            <a:noAutofit/>
          </a:bodyPr>
          <a:lstStyle>
            <a:lvl1pPr>
              <a:defRPr sz="100">
                <a:ln>
                  <a:solidFill>
                    <a:schemeClr val="bg1"/>
                  </a:solidFill>
                </a:ln>
                <a:solidFill>
                  <a:schemeClr val="bg1"/>
                </a:solidFill>
              </a:defRPr>
            </a:lvl1pPr>
            <a:lvl2pPr>
              <a:defRPr sz="100">
                <a:ln>
                  <a:solidFill>
                    <a:schemeClr val="bg1"/>
                  </a:solidFill>
                </a:ln>
                <a:solidFill>
                  <a:schemeClr val="bg1"/>
                </a:solidFill>
              </a:defRPr>
            </a:lvl2pPr>
            <a:lvl3pPr>
              <a:defRPr sz="100">
                <a:ln>
                  <a:solidFill>
                    <a:schemeClr val="bg1"/>
                  </a:solidFill>
                </a:ln>
                <a:solidFill>
                  <a:schemeClr val="bg1"/>
                </a:solidFill>
              </a:defRPr>
            </a:lvl3pPr>
            <a:lvl4pPr>
              <a:defRPr sz="100">
                <a:ln>
                  <a:solidFill>
                    <a:schemeClr val="bg1"/>
                  </a:solidFill>
                </a:ln>
                <a:solidFill>
                  <a:schemeClr val="bg1"/>
                </a:solidFill>
              </a:defRPr>
            </a:lvl4pPr>
            <a:lvl5pPr>
              <a:defRPr sz="100">
                <a:ln>
                  <a:solidFill>
                    <a:schemeClr val="bg1"/>
                  </a:solidFill>
                </a:ln>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AT" dirty="0"/>
          </a:p>
        </p:txBody>
      </p:sp>
    </p:spTree>
    <p:extLst>
      <p:ext uri="{BB962C8B-B14F-4D97-AF65-F5344CB8AC3E}">
        <p14:creationId xmlns:p14="http://schemas.microsoft.com/office/powerpoint/2010/main" val="4030834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mp; Gallery">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B86577D0-81C8-BC75-0AD0-8FA3D5BD4B0C}"/>
              </a:ext>
            </a:extLst>
          </p:cNvPr>
          <p:cNvSpPr>
            <a:spLocks noGrp="1"/>
          </p:cNvSpPr>
          <p:nvPr>
            <p:ph type="pic" sz="quarter" idx="14" hasCustomPrompt="1"/>
          </p:nvPr>
        </p:nvSpPr>
        <p:spPr>
          <a:xfrm>
            <a:off x="6605588" y="0"/>
            <a:ext cx="5586412" cy="3429000"/>
          </a:xfrm>
        </p:spPr>
        <p:txBody>
          <a:bodyPr/>
          <a:lstStyle>
            <a:lvl1pPr>
              <a:defRPr/>
            </a:lvl1pPr>
          </a:lstStyle>
          <a:p>
            <a:r>
              <a:rPr lang="de-DE" dirty="0"/>
              <a:t>Image</a:t>
            </a:r>
            <a:endParaRPr lang="de-AT" dirty="0"/>
          </a:p>
        </p:txBody>
      </p:sp>
      <p:sp>
        <p:nvSpPr>
          <p:cNvPr id="4" name="Textplatzhalter 2">
            <a:extLst>
              <a:ext uri="{FF2B5EF4-FFF2-40B4-BE49-F238E27FC236}">
                <a16:creationId xmlns:a16="http://schemas.microsoft.com/office/drawing/2014/main" id="{0711B985-801A-5DC0-0BC1-A5FC1005DCDA}"/>
              </a:ext>
            </a:extLst>
          </p:cNvPr>
          <p:cNvSpPr>
            <a:spLocks noGrp="1"/>
          </p:cNvSpPr>
          <p:nvPr>
            <p:ph type="body" idx="13"/>
          </p:nvPr>
        </p:nvSpPr>
        <p:spPr>
          <a:xfrm>
            <a:off x="520701" y="1423509"/>
            <a:ext cx="5586413" cy="391850"/>
          </a:xfrm>
        </p:spPr>
        <p:txBody>
          <a:bodyPr anchor="t">
            <a:normAutofit/>
          </a:bodyPr>
          <a:lstStyle>
            <a:lvl1pPr marL="0" indent="0" algn="l" defTabSz="457200" rtl="0" eaLnBrk="1" latinLnBrk="0" hangingPunct="1">
              <a:spcAft>
                <a:spcPts val="4000"/>
              </a:spcAft>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7" name="Inhaltsplatzhalter 2">
            <a:extLst>
              <a:ext uri="{FF2B5EF4-FFF2-40B4-BE49-F238E27FC236}">
                <a16:creationId xmlns:a16="http://schemas.microsoft.com/office/drawing/2014/main" id="{C0C57460-881E-1128-81AA-711E1D0CBBC2}"/>
              </a:ext>
            </a:extLst>
          </p:cNvPr>
          <p:cNvSpPr>
            <a:spLocks noGrp="1"/>
          </p:cNvSpPr>
          <p:nvPr>
            <p:ph idx="1"/>
          </p:nvPr>
        </p:nvSpPr>
        <p:spPr>
          <a:xfrm>
            <a:off x="520701" y="2238233"/>
            <a:ext cx="5575299" cy="4012442"/>
          </a:xfrm>
        </p:spPr>
        <p:txBody>
          <a:bodyPr/>
          <a:lstStyle>
            <a:lvl1pPr marL="342900" indent="-342900">
              <a:buClr>
                <a:schemeClr val="tx1"/>
              </a:buClr>
              <a:buFont typeface="Arial" panose="020B0604020202020204" pitchFamily="34" charset="0"/>
              <a:buChar char="»"/>
              <a:defRPr lang="de-DE" sz="2800" kern="1200" dirty="0" smtClean="0">
                <a:solidFill>
                  <a:schemeClr val="tx1"/>
                </a:solidFill>
                <a:latin typeface="HelveticaNeueLT Pro 45 Lt" panose="020B0403020202020204" pitchFamily="34" charset="0"/>
                <a:ea typeface="+mn-ea"/>
                <a:cs typeface="Arial" panose="020B0604020202020204" pitchFamily="34" charset="0"/>
              </a:defRPr>
            </a:lvl1pPr>
            <a:lvl2pPr marL="742950" indent="-28575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2pPr>
            <a:lvl3pPr marL="11430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3pPr>
            <a:lvl4pPr marL="16002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4pPr>
            <a:lvl5pPr marL="20574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Titel 1">
            <a:extLst>
              <a:ext uri="{FF2B5EF4-FFF2-40B4-BE49-F238E27FC236}">
                <a16:creationId xmlns:a16="http://schemas.microsoft.com/office/drawing/2014/main" id="{7ABDF7F3-2E23-711B-0106-CFD2A8A2A9C4}"/>
              </a:ext>
            </a:extLst>
          </p:cNvPr>
          <p:cNvSpPr>
            <a:spLocks noGrp="1"/>
          </p:cNvSpPr>
          <p:nvPr>
            <p:ph type="title"/>
          </p:nvPr>
        </p:nvSpPr>
        <p:spPr>
          <a:xfrm>
            <a:off x="520701" y="232991"/>
            <a:ext cx="5586413" cy="1190518"/>
          </a:xfrm>
          <a:prstGeom prst="rect">
            <a:avLst/>
          </a:prstGeom>
        </p:spPr>
        <p:txBody>
          <a:bodyPr anchor="t">
            <a:noAutofit/>
          </a:bodyPr>
          <a:lstStyle>
            <a:lvl1pPr algn="l">
              <a:defRPr sz="3600" baseline="0">
                <a:solidFill>
                  <a:schemeClr val="tx1"/>
                </a:solidFill>
                <a:latin typeface="Aleo" panose="020F0302020204030203" pitchFamily="34" charset="0"/>
                <a:cs typeface="Arial" panose="020B0604020202020204" pitchFamily="34" charset="0"/>
              </a:defRPr>
            </a:lvl1pPr>
          </a:lstStyle>
          <a:p>
            <a:r>
              <a:rPr lang="de-DE" dirty="0"/>
              <a:t>Mastertitelformat bearbeiten</a:t>
            </a:r>
          </a:p>
        </p:txBody>
      </p:sp>
      <p:sp>
        <p:nvSpPr>
          <p:cNvPr id="5" name="Bildplatzhalter 4">
            <a:extLst>
              <a:ext uri="{FF2B5EF4-FFF2-40B4-BE49-F238E27FC236}">
                <a16:creationId xmlns:a16="http://schemas.microsoft.com/office/drawing/2014/main" id="{C8E7A8F9-8CD6-5428-4205-1AB42E903B66}"/>
              </a:ext>
            </a:extLst>
          </p:cNvPr>
          <p:cNvSpPr>
            <a:spLocks noGrp="1"/>
          </p:cNvSpPr>
          <p:nvPr>
            <p:ph type="pic" sz="quarter" idx="15" hasCustomPrompt="1"/>
          </p:nvPr>
        </p:nvSpPr>
        <p:spPr>
          <a:xfrm>
            <a:off x="6605587" y="3428999"/>
            <a:ext cx="2795587" cy="3428999"/>
          </a:xfrm>
        </p:spPr>
        <p:txBody>
          <a:bodyPr/>
          <a:lstStyle>
            <a:lvl1pPr>
              <a:defRPr/>
            </a:lvl1pPr>
          </a:lstStyle>
          <a:p>
            <a:r>
              <a:rPr lang="de-DE" dirty="0"/>
              <a:t>Image</a:t>
            </a:r>
            <a:endParaRPr lang="de-AT" dirty="0"/>
          </a:p>
        </p:txBody>
      </p:sp>
      <p:sp>
        <p:nvSpPr>
          <p:cNvPr id="10" name="Bildplatzhalter 9">
            <a:extLst>
              <a:ext uri="{FF2B5EF4-FFF2-40B4-BE49-F238E27FC236}">
                <a16:creationId xmlns:a16="http://schemas.microsoft.com/office/drawing/2014/main" id="{20E388EE-523E-F711-7818-845D26AFAB03}"/>
              </a:ext>
            </a:extLst>
          </p:cNvPr>
          <p:cNvSpPr>
            <a:spLocks noGrp="1"/>
          </p:cNvSpPr>
          <p:nvPr>
            <p:ph type="pic" sz="quarter" idx="16" hasCustomPrompt="1"/>
          </p:nvPr>
        </p:nvSpPr>
        <p:spPr>
          <a:xfrm>
            <a:off x="9401175" y="3429000"/>
            <a:ext cx="2790825" cy="3429000"/>
          </a:xfrm>
        </p:spPr>
        <p:txBody>
          <a:bodyPr/>
          <a:lstStyle>
            <a:lvl1pPr>
              <a:defRPr/>
            </a:lvl1pPr>
          </a:lstStyle>
          <a:p>
            <a:r>
              <a:rPr lang="de-DE" dirty="0"/>
              <a:t>Image</a:t>
            </a:r>
            <a:endParaRPr lang="de-AT" dirty="0"/>
          </a:p>
        </p:txBody>
      </p:sp>
      <p:sp>
        <p:nvSpPr>
          <p:cNvPr id="11" name="Fußzeilenplatzhalter 10">
            <a:extLst>
              <a:ext uri="{FF2B5EF4-FFF2-40B4-BE49-F238E27FC236}">
                <a16:creationId xmlns:a16="http://schemas.microsoft.com/office/drawing/2014/main" id="{B776ECBF-C0A2-ADD9-FBFC-85E1A6D3860A}"/>
              </a:ext>
            </a:extLst>
          </p:cNvPr>
          <p:cNvSpPr>
            <a:spLocks noGrp="1"/>
          </p:cNvSpPr>
          <p:nvPr>
            <p:ph type="ftr" sz="quarter" idx="17"/>
          </p:nvPr>
        </p:nvSpPr>
        <p:spPr>
          <a:xfrm>
            <a:off x="520701" y="6356351"/>
            <a:ext cx="3860800" cy="365125"/>
          </a:xfrm>
        </p:spPr>
        <p:txBody>
          <a:bodyPr lIns="0"/>
          <a:lstStyle>
            <a:lvl1pPr algn="l">
              <a:defRPr/>
            </a:lvl1pPr>
          </a:lstStyle>
          <a:p>
            <a:fld id="{A13AC6D0-0272-46C5-A4BF-4A65356DDE6E}" type="slidenum">
              <a:rPr lang="de-DE" smtClean="0"/>
              <a:pPr/>
              <a:t>‹Nr.›</a:t>
            </a:fld>
            <a:endParaRPr lang="de-DE" dirty="0"/>
          </a:p>
        </p:txBody>
      </p:sp>
      <p:sp>
        <p:nvSpPr>
          <p:cNvPr id="6" name="Content Placeholder 6">
            <a:extLst>
              <a:ext uri="{FF2B5EF4-FFF2-40B4-BE49-F238E27FC236}">
                <a16:creationId xmlns:a16="http://schemas.microsoft.com/office/drawing/2014/main" id="{BDE23B1A-2FF8-449C-3174-69B8CE0AE2C4}"/>
              </a:ext>
            </a:extLst>
          </p:cNvPr>
          <p:cNvSpPr>
            <a:spLocks noGrp="1"/>
          </p:cNvSpPr>
          <p:nvPr>
            <p:ph sz="quarter" idx="18"/>
          </p:nvPr>
        </p:nvSpPr>
        <p:spPr>
          <a:xfrm>
            <a:off x="11289234" y="195504"/>
            <a:ext cx="657534" cy="657534"/>
          </a:xfrm>
          <a:blipFill dpi="0" rotWithShape="1">
            <a:blip r:embed="rId2" cstate="screen">
              <a:extLst>
                <a:ext uri="{28A0092B-C50C-407E-A947-70E740481C1C}">
                  <a14:useLocalDpi xmlns:a14="http://schemas.microsoft.com/office/drawing/2010/main" val="0"/>
                </a:ext>
              </a:extLst>
            </a:blip>
            <a:srcRect/>
            <a:stretch>
              <a:fillRect/>
            </a:stretch>
          </a:blipFill>
        </p:spPr>
        <p:txBody>
          <a:bodyPr>
            <a:noAutofit/>
          </a:bodyPr>
          <a:lstStyle>
            <a:lvl1pPr>
              <a:defRPr sz="100">
                <a:ln>
                  <a:solidFill>
                    <a:schemeClr val="bg1"/>
                  </a:solidFill>
                </a:ln>
                <a:solidFill>
                  <a:schemeClr val="bg1"/>
                </a:solidFill>
              </a:defRPr>
            </a:lvl1pPr>
            <a:lvl2pPr>
              <a:defRPr sz="100">
                <a:ln>
                  <a:solidFill>
                    <a:schemeClr val="bg1"/>
                  </a:solidFill>
                </a:ln>
                <a:solidFill>
                  <a:schemeClr val="bg1"/>
                </a:solidFill>
              </a:defRPr>
            </a:lvl2pPr>
            <a:lvl3pPr>
              <a:defRPr sz="100">
                <a:ln>
                  <a:solidFill>
                    <a:schemeClr val="bg1"/>
                  </a:solidFill>
                </a:ln>
                <a:solidFill>
                  <a:schemeClr val="bg1"/>
                </a:solidFill>
              </a:defRPr>
            </a:lvl3pPr>
            <a:lvl4pPr>
              <a:defRPr sz="100">
                <a:ln>
                  <a:solidFill>
                    <a:schemeClr val="bg1"/>
                  </a:solidFill>
                </a:ln>
                <a:solidFill>
                  <a:schemeClr val="bg1"/>
                </a:solidFill>
              </a:defRPr>
            </a:lvl4pPr>
            <a:lvl5pPr>
              <a:defRPr sz="100">
                <a:ln>
                  <a:solidFill>
                    <a:schemeClr val="bg1"/>
                  </a:solidFill>
                </a:ln>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AT" dirty="0"/>
          </a:p>
        </p:txBody>
      </p:sp>
    </p:spTree>
    <p:extLst>
      <p:ext uri="{BB962C8B-B14F-4D97-AF65-F5344CB8AC3E}">
        <p14:creationId xmlns:p14="http://schemas.microsoft.com/office/powerpoint/2010/main" val="4068146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allery">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B86577D0-81C8-BC75-0AD0-8FA3D5BD4B0C}"/>
              </a:ext>
            </a:extLst>
          </p:cNvPr>
          <p:cNvSpPr>
            <a:spLocks noGrp="1"/>
          </p:cNvSpPr>
          <p:nvPr>
            <p:ph type="pic" sz="quarter" idx="14" hasCustomPrompt="1"/>
          </p:nvPr>
        </p:nvSpPr>
        <p:spPr>
          <a:xfrm>
            <a:off x="2382" y="-2"/>
            <a:ext cx="5586412" cy="6858001"/>
          </a:xfrm>
        </p:spPr>
        <p:txBody>
          <a:bodyPr/>
          <a:lstStyle>
            <a:lvl1pPr>
              <a:defRPr>
                <a:latin typeface="HelveticaNeueLT Pro 45 Lt" panose="020B0403020202020204" pitchFamily="34" charset="0"/>
              </a:defRPr>
            </a:lvl1pPr>
          </a:lstStyle>
          <a:p>
            <a:r>
              <a:rPr lang="de-DE" dirty="0"/>
              <a:t>Image</a:t>
            </a:r>
            <a:endParaRPr lang="de-AT" dirty="0"/>
          </a:p>
        </p:txBody>
      </p:sp>
      <p:sp>
        <p:nvSpPr>
          <p:cNvPr id="5" name="Bildplatzhalter 4">
            <a:extLst>
              <a:ext uri="{FF2B5EF4-FFF2-40B4-BE49-F238E27FC236}">
                <a16:creationId xmlns:a16="http://schemas.microsoft.com/office/drawing/2014/main" id="{C8E7A8F9-8CD6-5428-4205-1AB42E903B66}"/>
              </a:ext>
            </a:extLst>
          </p:cNvPr>
          <p:cNvSpPr>
            <a:spLocks noGrp="1"/>
          </p:cNvSpPr>
          <p:nvPr>
            <p:ph type="pic" sz="quarter" idx="15" hasCustomPrompt="1"/>
          </p:nvPr>
        </p:nvSpPr>
        <p:spPr>
          <a:xfrm>
            <a:off x="5588794" y="-1"/>
            <a:ext cx="6600824" cy="3428999"/>
          </a:xfrm>
        </p:spPr>
        <p:txBody>
          <a:bodyPr/>
          <a:lstStyle>
            <a:lvl1pPr>
              <a:defRPr>
                <a:latin typeface="HelveticaNeueLT Pro 45 Lt" panose="020B0403020202020204" pitchFamily="34" charset="0"/>
              </a:defRPr>
            </a:lvl1pPr>
          </a:lstStyle>
          <a:p>
            <a:r>
              <a:rPr lang="de-DE" dirty="0"/>
              <a:t>Image</a:t>
            </a:r>
            <a:endParaRPr lang="de-AT" dirty="0"/>
          </a:p>
        </p:txBody>
      </p:sp>
      <p:sp>
        <p:nvSpPr>
          <p:cNvPr id="10" name="Bildplatzhalter 9">
            <a:extLst>
              <a:ext uri="{FF2B5EF4-FFF2-40B4-BE49-F238E27FC236}">
                <a16:creationId xmlns:a16="http://schemas.microsoft.com/office/drawing/2014/main" id="{20E388EE-523E-F711-7818-845D26AFAB03}"/>
              </a:ext>
            </a:extLst>
          </p:cNvPr>
          <p:cNvSpPr>
            <a:spLocks noGrp="1"/>
          </p:cNvSpPr>
          <p:nvPr>
            <p:ph type="pic" sz="quarter" idx="16" hasCustomPrompt="1"/>
          </p:nvPr>
        </p:nvSpPr>
        <p:spPr>
          <a:xfrm>
            <a:off x="5588795" y="3429000"/>
            <a:ext cx="6603206" cy="3429000"/>
          </a:xfrm>
        </p:spPr>
        <p:txBody>
          <a:bodyPr/>
          <a:lstStyle>
            <a:lvl1pPr>
              <a:defRPr>
                <a:latin typeface="HelveticaNeueLT Pro 45 Lt" panose="020B0403020202020204" pitchFamily="34" charset="0"/>
              </a:defRPr>
            </a:lvl1pPr>
          </a:lstStyle>
          <a:p>
            <a:r>
              <a:rPr lang="de-DE" dirty="0"/>
              <a:t>Image</a:t>
            </a:r>
            <a:endParaRPr lang="de-AT" dirty="0"/>
          </a:p>
        </p:txBody>
      </p:sp>
      <p:sp>
        <p:nvSpPr>
          <p:cNvPr id="3" name="Content Placeholder 6">
            <a:extLst>
              <a:ext uri="{FF2B5EF4-FFF2-40B4-BE49-F238E27FC236}">
                <a16:creationId xmlns:a16="http://schemas.microsoft.com/office/drawing/2014/main" id="{40CC500A-D08B-6B34-DB1B-D38C7CFF50BB}"/>
              </a:ext>
            </a:extLst>
          </p:cNvPr>
          <p:cNvSpPr>
            <a:spLocks noGrp="1"/>
          </p:cNvSpPr>
          <p:nvPr>
            <p:ph sz="quarter" idx="17"/>
          </p:nvPr>
        </p:nvSpPr>
        <p:spPr>
          <a:xfrm>
            <a:off x="11289234" y="195504"/>
            <a:ext cx="657534" cy="657534"/>
          </a:xfrm>
          <a:blipFill dpi="0" rotWithShape="1">
            <a:blip r:embed="rId2" cstate="screen">
              <a:extLst>
                <a:ext uri="{28A0092B-C50C-407E-A947-70E740481C1C}">
                  <a14:useLocalDpi xmlns:a14="http://schemas.microsoft.com/office/drawing/2010/main" val="0"/>
                </a:ext>
              </a:extLst>
            </a:blip>
            <a:srcRect/>
            <a:stretch>
              <a:fillRect/>
            </a:stretch>
          </a:blipFill>
        </p:spPr>
        <p:txBody>
          <a:bodyPr>
            <a:noAutofit/>
          </a:bodyPr>
          <a:lstStyle>
            <a:lvl1pPr>
              <a:defRPr sz="100">
                <a:ln>
                  <a:solidFill>
                    <a:schemeClr val="bg1"/>
                  </a:solidFill>
                </a:ln>
                <a:solidFill>
                  <a:schemeClr val="bg1"/>
                </a:solidFill>
              </a:defRPr>
            </a:lvl1pPr>
            <a:lvl2pPr>
              <a:defRPr sz="100">
                <a:ln>
                  <a:solidFill>
                    <a:schemeClr val="bg1"/>
                  </a:solidFill>
                </a:ln>
                <a:solidFill>
                  <a:schemeClr val="bg1"/>
                </a:solidFill>
              </a:defRPr>
            </a:lvl2pPr>
            <a:lvl3pPr>
              <a:defRPr sz="100">
                <a:ln>
                  <a:solidFill>
                    <a:schemeClr val="bg1"/>
                  </a:solidFill>
                </a:ln>
                <a:solidFill>
                  <a:schemeClr val="bg1"/>
                </a:solidFill>
              </a:defRPr>
            </a:lvl3pPr>
            <a:lvl4pPr>
              <a:defRPr sz="100">
                <a:ln>
                  <a:solidFill>
                    <a:schemeClr val="bg1"/>
                  </a:solidFill>
                </a:ln>
                <a:solidFill>
                  <a:schemeClr val="bg1"/>
                </a:solidFill>
              </a:defRPr>
            </a:lvl4pPr>
            <a:lvl5pPr>
              <a:defRPr sz="100">
                <a:ln>
                  <a:solidFill>
                    <a:schemeClr val="bg1"/>
                  </a:solidFill>
                </a:ln>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AT" dirty="0"/>
          </a:p>
        </p:txBody>
      </p:sp>
    </p:spTree>
    <p:extLst>
      <p:ext uri="{BB962C8B-B14F-4D97-AF65-F5344CB8AC3E}">
        <p14:creationId xmlns:p14="http://schemas.microsoft.com/office/powerpoint/2010/main" val="31047951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Image BlueBar 1">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B86577D0-81C8-BC75-0AD0-8FA3D5BD4B0C}"/>
              </a:ext>
            </a:extLst>
          </p:cNvPr>
          <p:cNvSpPr>
            <a:spLocks noGrp="1"/>
          </p:cNvSpPr>
          <p:nvPr>
            <p:ph type="pic" sz="quarter" idx="14" hasCustomPrompt="1"/>
          </p:nvPr>
        </p:nvSpPr>
        <p:spPr>
          <a:xfrm>
            <a:off x="-14287" y="0"/>
            <a:ext cx="7258392" cy="6858000"/>
          </a:xfrm>
        </p:spPr>
        <p:txBody>
          <a:bodyPr/>
          <a:lstStyle>
            <a:lvl1pPr>
              <a:defRPr>
                <a:latin typeface="HelveticaNeueLT Pro 45 Lt" panose="020B0403020202020204" pitchFamily="34" charset="0"/>
              </a:defRPr>
            </a:lvl1pPr>
          </a:lstStyle>
          <a:p>
            <a:r>
              <a:rPr lang="de-DE" dirty="0"/>
              <a:t>Image</a:t>
            </a:r>
            <a:endParaRPr lang="de-AT" dirty="0"/>
          </a:p>
        </p:txBody>
      </p:sp>
      <p:sp>
        <p:nvSpPr>
          <p:cNvPr id="11" name="SmartArt Placeholder 10">
            <a:extLst>
              <a:ext uri="{FF2B5EF4-FFF2-40B4-BE49-F238E27FC236}">
                <a16:creationId xmlns:a16="http://schemas.microsoft.com/office/drawing/2014/main" id="{9480DC0A-2BA6-9FE4-C5B5-BF557A0F7DDF}"/>
              </a:ext>
            </a:extLst>
          </p:cNvPr>
          <p:cNvSpPr>
            <a:spLocks noGrp="1"/>
          </p:cNvSpPr>
          <p:nvPr>
            <p:ph type="dgm" sz="quarter" idx="15"/>
          </p:nvPr>
        </p:nvSpPr>
        <p:spPr>
          <a:xfrm>
            <a:off x="-14287" y="183263"/>
            <a:ext cx="10777549" cy="1169288"/>
          </a:xfrm>
          <a:solidFill>
            <a:srgbClr val="DFE4EE"/>
          </a:solidFill>
          <a:ln>
            <a:noFill/>
          </a:ln>
          <a:effectLst/>
        </p:spPr>
        <p:txBody>
          <a:bodyPr>
            <a:normAutofit/>
          </a:bodyPr>
          <a:lstStyle>
            <a:lvl1pPr>
              <a:defRPr sz="100">
                <a:solidFill>
                  <a:srgbClr val="DFE4EE"/>
                </a:solidFill>
              </a:defRPr>
            </a:lvl1pPr>
          </a:lstStyle>
          <a:p>
            <a:endParaRPr lang="de-AT" dirty="0"/>
          </a:p>
        </p:txBody>
      </p:sp>
      <p:sp>
        <p:nvSpPr>
          <p:cNvPr id="7" name="Inhaltsplatzhalter 2">
            <a:extLst>
              <a:ext uri="{FF2B5EF4-FFF2-40B4-BE49-F238E27FC236}">
                <a16:creationId xmlns:a16="http://schemas.microsoft.com/office/drawing/2014/main" id="{C0C57460-881E-1128-81AA-711E1D0CBBC2}"/>
              </a:ext>
            </a:extLst>
          </p:cNvPr>
          <p:cNvSpPr>
            <a:spLocks noGrp="1"/>
          </p:cNvSpPr>
          <p:nvPr>
            <p:ph idx="1"/>
          </p:nvPr>
        </p:nvSpPr>
        <p:spPr>
          <a:xfrm>
            <a:off x="7777655" y="1771508"/>
            <a:ext cx="3768392" cy="4584844"/>
          </a:xfrm>
        </p:spPr>
        <p:txBody>
          <a:bodyPr/>
          <a:lstStyle>
            <a:lvl1pPr marL="342900" indent="-342900">
              <a:buClr>
                <a:schemeClr val="tx1"/>
              </a:buClr>
              <a:buFont typeface="Arial" panose="020B0604020202020204" pitchFamily="34" charset="0"/>
              <a:buChar char="»"/>
              <a:defRPr lang="de-DE" sz="2800" kern="1200" dirty="0" smtClean="0">
                <a:solidFill>
                  <a:schemeClr val="tx1"/>
                </a:solidFill>
                <a:latin typeface="HelveticaNeueLT Pro 45 Lt" panose="020B0403020202020204" pitchFamily="34" charset="0"/>
                <a:ea typeface="+mn-ea"/>
                <a:cs typeface="Arial" panose="020B0604020202020204" pitchFamily="34" charset="0"/>
              </a:defRPr>
            </a:lvl1pPr>
            <a:lvl2pPr marL="742950" indent="-28575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2pPr>
            <a:lvl3pPr marL="11430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3pPr>
            <a:lvl4pPr marL="16002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4pPr>
            <a:lvl5pPr marL="20574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6" name="Picture 4">
            <a:extLst>
              <a:ext uri="{FF2B5EF4-FFF2-40B4-BE49-F238E27FC236}">
                <a16:creationId xmlns:a16="http://schemas.microsoft.com/office/drawing/2014/main" id="{148CB993-08D7-F66B-17D7-A6B978CFEE27}"/>
              </a:ext>
            </a:extLst>
          </p:cNvPr>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p:blipFill>
        <p:spPr bwMode="auto">
          <a:xfrm>
            <a:off x="11302281" y="205894"/>
            <a:ext cx="646595" cy="646595"/>
          </a:xfrm>
          <a:prstGeom prst="rect">
            <a:avLst/>
          </a:prstGeom>
          <a:noFill/>
          <a:extLst>
            <a:ext uri="{909E8E84-426E-40DD-AFC4-6F175D3DCCD1}">
              <a14:hiddenFill xmlns:a14="http://schemas.microsoft.com/office/drawing/2010/main">
                <a:solidFill>
                  <a:srgbClr val="FFFFFF"/>
                </a:solidFill>
              </a14:hiddenFill>
            </a:ext>
          </a:extLst>
        </p:spPr>
      </p:pic>
      <p:sp>
        <p:nvSpPr>
          <p:cNvPr id="3" name="Textplatzhalter 2">
            <a:extLst>
              <a:ext uri="{FF2B5EF4-FFF2-40B4-BE49-F238E27FC236}">
                <a16:creationId xmlns:a16="http://schemas.microsoft.com/office/drawing/2014/main" id="{29D5B496-AB08-8D44-95B3-7A8247E56371}"/>
              </a:ext>
            </a:extLst>
          </p:cNvPr>
          <p:cNvSpPr>
            <a:spLocks noGrp="1"/>
          </p:cNvSpPr>
          <p:nvPr>
            <p:ph type="body" idx="13"/>
          </p:nvPr>
        </p:nvSpPr>
        <p:spPr>
          <a:xfrm>
            <a:off x="520701" y="852489"/>
            <a:ext cx="9125324" cy="391850"/>
          </a:xfrm>
        </p:spPr>
        <p:txBody>
          <a:bodyPr anchor="t">
            <a:normAutofit/>
          </a:bodyPr>
          <a:lstStyle>
            <a:lvl1pPr marL="0" indent="0" algn="l" defTabSz="457200" rtl="0" eaLnBrk="1" latinLnBrk="0" hangingPunct="1">
              <a:spcAft>
                <a:spcPts val="4000"/>
              </a:spcAft>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5" name="Titel 1">
            <a:extLst>
              <a:ext uri="{FF2B5EF4-FFF2-40B4-BE49-F238E27FC236}">
                <a16:creationId xmlns:a16="http://schemas.microsoft.com/office/drawing/2014/main" id="{5D141D23-00D4-308B-0EC1-977253261A42}"/>
              </a:ext>
            </a:extLst>
          </p:cNvPr>
          <p:cNvSpPr>
            <a:spLocks noGrp="1"/>
          </p:cNvSpPr>
          <p:nvPr>
            <p:ph type="title"/>
          </p:nvPr>
        </p:nvSpPr>
        <p:spPr>
          <a:xfrm>
            <a:off x="520702" y="232991"/>
            <a:ext cx="9985374" cy="627062"/>
          </a:xfrm>
          <a:prstGeom prst="rect">
            <a:avLst/>
          </a:prstGeom>
        </p:spPr>
        <p:txBody>
          <a:bodyPr anchor="t">
            <a:noAutofit/>
          </a:bodyPr>
          <a:lstStyle>
            <a:lvl1pPr algn="l">
              <a:defRPr sz="3600" baseline="0">
                <a:solidFill>
                  <a:schemeClr val="tx1"/>
                </a:solidFill>
                <a:latin typeface="Aleo" panose="020F0302020204030203" pitchFamily="34" charset="0"/>
                <a:cs typeface="Arial" panose="020B0604020202020204" pitchFamily="34" charset="0"/>
              </a:defRPr>
            </a:lvl1pPr>
          </a:lstStyle>
          <a:p>
            <a:r>
              <a:rPr lang="de-DE" dirty="0"/>
              <a:t>Mastertitelformat bearbeiten</a:t>
            </a:r>
          </a:p>
        </p:txBody>
      </p:sp>
    </p:spTree>
    <p:extLst>
      <p:ext uri="{BB962C8B-B14F-4D97-AF65-F5344CB8AC3E}">
        <p14:creationId xmlns:p14="http://schemas.microsoft.com/office/powerpoint/2010/main" val="3129703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Image BlueBar 2">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B86577D0-81C8-BC75-0AD0-8FA3D5BD4B0C}"/>
              </a:ext>
            </a:extLst>
          </p:cNvPr>
          <p:cNvSpPr>
            <a:spLocks noGrp="1"/>
          </p:cNvSpPr>
          <p:nvPr>
            <p:ph type="pic" sz="quarter" idx="14" hasCustomPrompt="1"/>
          </p:nvPr>
        </p:nvSpPr>
        <p:spPr>
          <a:xfrm>
            <a:off x="4933608" y="0"/>
            <a:ext cx="7258392" cy="6858000"/>
          </a:xfrm>
        </p:spPr>
        <p:txBody>
          <a:bodyPr/>
          <a:lstStyle>
            <a:lvl1pPr>
              <a:defRPr>
                <a:latin typeface="HelveticaNeueLT Pro 45 Lt" panose="020B0403020202020204" pitchFamily="34" charset="0"/>
              </a:defRPr>
            </a:lvl1pPr>
          </a:lstStyle>
          <a:p>
            <a:r>
              <a:rPr lang="de-DE" dirty="0"/>
              <a:t>Image</a:t>
            </a:r>
            <a:endParaRPr lang="de-AT" dirty="0"/>
          </a:p>
        </p:txBody>
      </p:sp>
      <p:sp>
        <p:nvSpPr>
          <p:cNvPr id="11" name="SmartArt Placeholder 10">
            <a:extLst>
              <a:ext uri="{FF2B5EF4-FFF2-40B4-BE49-F238E27FC236}">
                <a16:creationId xmlns:a16="http://schemas.microsoft.com/office/drawing/2014/main" id="{9480DC0A-2BA6-9FE4-C5B5-BF557A0F7DDF}"/>
              </a:ext>
            </a:extLst>
          </p:cNvPr>
          <p:cNvSpPr>
            <a:spLocks noGrp="1"/>
          </p:cNvSpPr>
          <p:nvPr>
            <p:ph type="dgm" sz="quarter" idx="15"/>
          </p:nvPr>
        </p:nvSpPr>
        <p:spPr>
          <a:xfrm>
            <a:off x="-14287" y="183263"/>
            <a:ext cx="10777549" cy="1169288"/>
          </a:xfrm>
          <a:solidFill>
            <a:srgbClr val="DFE4EE"/>
          </a:solidFill>
          <a:ln>
            <a:noFill/>
          </a:ln>
          <a:effectLst/>
        </p:spPr>
        <p:txBody>
          <a:bodyPr>
            <a:normAutofit/>
          </a:bodyPr>
          <a:lstStyle>
            <a:lvl1pPr>
              <a:defRPr sz="100">
                <a:solidFill>
                  <a:srgbClr val="DFE4EE"/>
                </a:solidFill>
              </a:defRPr>
            </a:lvl1pPr>
          </a:lstStyle>
          <a:p>
            <a:endParaRPr lang="de-AT" dirty="0"/>
          </a:p>
        </p:txBody>
      </p:sp>
      <p:sp>
        <p:nvSpPr>
          <p:cNvPr id="7" name="Inhaltsplatzhalter 2">
            <a:extLst>
              <a:ext uri="{FF2B5EF4-FFF2-40B4-BE49-F238E27FC236}">
                <a16:creationId xmlns:a16="http://schemas.microsoft.com/office/drawing/2014/main" id="{C0C57460-881E-1128-81AA-711E1D0CBBC2}"/>
              </a:ext>
            </a:extLst>
          </p:cNvPr>
          <p:cNvSpPr>
            <a:spLocks noGrp="1"/>
          </p:cNvSpPr>
          <p:nvPr>
            <p:ph idx="1"/>
          </p:nvPr>
        </p:nvSpPr>
        <p:spPr>
          <a:xfrm>
            <a:off x="520702" y="1771508"/>
            <a:ext cx="3768392" cy="4584844"/>
          </a:xfrm>
        </p:spPr>
        <p:txBody>
          <a:bodyPr/>
          <a:lstStyle>
            <a:lvl1pPr marL="342900" indent="-342900">
              <a:buClr>
                <a:schemeClr val="tx1"/>
              </a:buClr>
              <a:buFont typeface="Arial" panose="020B0604020202020204" pitchFamily="34" charset="0"/>
              <a:buChar char="»"/>
              <a:defRPr lang="de-DE" sz="2800" kern="1200" dirty="0" smtClean="0">
                <a:solidFill>
                  <a:schemeClr val="tx1"/>
                </a:solidFill>
                <a:latin typeface="HelveticaNeueLT Pro 45 Lt" panose="020B0403020202020204" pitchFamily="34" charset="0"/>
                <a:ea typeface="+mn-ea"/>
                <a:cs typeface="Arial" panose="020B0604020202020204" pitchFamily="34" charset="0"/>
              </a:defRPr>
            </a:lvl1pPr>
            <a:lvl2pPr marL="742950" indent="-28575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2pPr>
            <a:lvl3pPr marL="11430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3pPr>
            <a:lvl4pPr marL="16002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4pPr>
            <a:lvl5pPr marL="2057400" indent="-228600">
              <a:buClr>
                <a:schemeClr val="tx1"/>
              </a:buClr>
              <a:buFont typeface="Arial" panose="020B0604020202020204" pitchFamily="34" charset="0"/>
              <a:buChar char="»"/>
              <a:defRPr>
                <a:solidFill>
                  <a:schemeClr val="tx1"/>
                </a:solidFill>
                <a:latin typeface="HelveticaNeueLT Pro 45 Lt" panose="020B0403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Textplatzhalter 2">
            <a:extLst>
              <a:ext uri="{FF2B5EF4-FFF2-40B4-BE49-F238E27FC236}">
                <a16:creationId xmlns:a16="http://schemas.microsoft.com/office/drawing/2014/main" id="{29D5B496-AB08-8D44-95B3-7A8247E56371}"/>
              </a:ext>
            </a:extLst>
          </p:cNvPr>
          <p:cNvSpPr>
            <a:spLocks noGrp="1"/>
          </p:cNvSpPr>
          <p:nvPr>
            <p:ph type="body" idx="13"/>
          </p:nvPr>
        </p:nvSpPr>
        <p:spPr>
          <a:xfrm>
            <a:off x="520701" y="852489"/>
            <a:ext cx="9125324" cy="391850"/>
          </a:xfrm>
        </p:spPr>
        <p:txBody>
          <a:bodyPr anchor="t">
            <a:normAutofit/>
          </a:bodyPr>
          <a:lstStyle>
            <a:lvl1pPr marL="0" indent="0" algn="l" defTabSz="457200" rtl="0" eaLnBrk="1" latinLnBrk="0" hangingPunct="1">
              <a:spcAft>
                <a:spcPts val="4000"/>
              </a:spcAft>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5" name="Titel 1">
            <a:extLst>
              <a:ext uri="{FF2B5EF4-FFF2-40B4-BE49-F238E27FC236}">
                <a16:creationId xmlns:a16="http://schemas.microsoft.com/office/drawing/2014/main" id="{5D141D23-00D4-308B-0EC1-977253261A42}"/>
              </a:ext>
            </a:extLst>
          </p:cNvPr>
          <p:cNvSpPr>
            <a:spLocks noGrp="1"/>
          </p:cNvSpPr>
          <p:nvPr>
            <p:ph type="title"/>
          </p:nvPr>
        </p:nvSpPr>
        <p:spPr>
          <a:xfrm>
            <a:off x="520702" y="232991"/>
            <a:ext cx="9985374" cy="627062"/>
          </a:xfrm>
          <a:prstGeom prst="rect">
            <a:avLst/>
          </a:prstGeom>
        </p:spPr>
        <p:txBody>
          <a:bodyPr anchor="t">
            <a:noAutofit/>
          </a:bodyPr>
          <a:lstStyle>
            <a:lvl1pPr algn="l">
              <a:defRPr sz="3600" baseline="0">
                <a:solidFill>
                  <a:schemeClr val="tx1"/>
                </a:solidFill>
                <a:latin typeface="Aleo" panose="020F0302020204030203" pitchFamily="34" charset="0"/>
                <a:cs typeface="Arial" panose="020B0604020202020204" pitchFamily="34" charset="0"/>
              </a:defRPr>
            </a:lvl1pPr>
          </a:lstStyle>
          <a:p>
            <a:r>
              <a:rPr lang="de-DE" dirty="0"/>
              <a:t>Mastertitelformat bearbeiten</a:t>
            </a:r>
          </a:p>
        </p:txBody>
      </p:sp>
      <p:sp>
        <p:nvSpPr>
          <p:cNvPr id="4" name="Content Placeholder 6">
            <a:extLst>
              <a:ext uri="{FF2B5EF4-FFF2-40B4-BE49-F238E27FC236}">
                <a16:creationId xmlns:a16="http://schemas.microsoft.com/office/drawing/2014/main" id="{DDF86025-F6F3-3C3B-96EE-61330E2F484C}"/>
              </a:ext>
            </a:extLst>
          </p:cNvPr>
          <p:cNvSpPr>
            <a:spLocks noGrp="1"/>
          </p:cNvSpPr>
          <p:nvPr>
            <p:ph sz="quarter" idx="17"/>
          </p:nvPr>
        </p:nvSpPr>
        <p:spPr>
          <a:xfrm>
            <a:off x="11289234" y="195504"/>
            <a:ext cx="657534" cy="657534"/>
          </a:xfrm>
          <a:blipFill dpi="0" rotWithShape="1">
            <a:blip r:embed="rId2" cstate="screen">
              <a:extLst>
                <a:ext uri="{28A0092B-C50C-407E-A947-70E740481C1C}">
                  <a14:useLocalDpi xmlns:a14="http://schemas.microsoft.com/office/drawing/2010/main" val="0"/>
                </a:ext>
              </a:extLst>
            </a:blip>
            <a:srcRect/>
            <a:stretch>
              <a:fillRect/>
            </a:stretch>
          </a:blipFill>
        </p:spPr>
        <p:txBody>
          <a:bodyPr>
            <a:noAutofit/>
          </a:bodyPr>
          <a:lstStyle>
            <a:lvl1pPr>
              <a:defRPr sz="100">
                <a:ln>
                  <a:solidFill>
                    <a:schemeClr val="bg1"/>
                  </a:solidFill>
                </a:ln>
                <a:solidFill>
                  <a:schemeClr val="bg1"/>
                </a:solidFill>
              </a:defRPr>
            </a:lvl1pPr>
            <a:lvl2pPr>
              <a:defRPr sz="100">
                <a:ln>
                  <a:solidFill>
                    <a:schemeClr val="bg1"/>
                  </a:solidFill>
                </a:ln>
                <a:solidFill>
                  <a:schemeClr val="bg1"/>
                </a:solidFill>
              </a:defRPr>
            </a:lvl2pPr>
            <a:lvl3pPr>
              <a:defRPr sz="100">
                <a:ln>
                  <a:solidFill>
                    <a:schemeClr val="bg1"/>
                  </a:solidFill>
                </a:ln>
                <a:solidFill>
                  <a:schemeClr val="bg1"/>
                </a:solidFill>
              </a:defRPr>
            </a:lvl3pPr>
            <a:lvl4pPr>
              <a:defRPr sz="100">
                <a:ln>
                  <a:solidFill>
                    <a:schemeClr val="bg1"/>
                  </a:solidFill>
                </a:ln>
                <a:solidFill>
                  <a:schemeClr val="bg1"/>
                </a:solidFill>
              </a:defRPr>
            </a:lvl4pPr>
            <a:lvl5pPr>
              <a:defRPr sz="100">
                <a:ln>
                  <a:solidFill>
                    <a:schemeClr val="bg1"/>
                  </a:solidFill>
                </a:ln>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AT" dirty="0"/>
          </a:p>
        </p:txBody>
      </p:sp>
    </p:spTree>
    <p:extLst>
      <p:ext uri="{BB962C8B-B14F-4D97-AF65-F5344CB8AC3E}">
        <p14:creationId xmlns:p14="http://schemas.microsoft.com/office/powerpoint/2010/main" val="8989883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s &amp; Quote">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B86577D0-81C8-BC75-0AD0-8FA3D5BD4B0C}"/>
              </a:ext>
            </a:extLst>
          </p:cNvPr>
          <p:cNvSpPr>
            <a:spLocks noGrp="1"/>
          </p:cNvSpPr>
          <p:nvPr>
            <p:ph type="pic" sz="quarter" idx="14" hasCustomPrompt="1"/>
          </p:nvPr>
        </p:nvSpPr>
        <p:spPr>
          <a:xfrm>
            <a:off x="2382" y="-2"/>
            <a:ext cx="5586412" cy="6858001"/>
          </a:xfrm>
        </p:spPr>
        <p:txBody>
          <a:bodyPr/>
          <a:lstStyle>
            <a:lvl1pPr>
              <a:defRPr>
                <a:latin typeface="HelveticaNeueLT Pro 45 Lt" panose="020B0403020202020204" pitchFamily="34" charset="0"/>
              </a:defRPr>
            </a:lvl1pPr>
          </a:lstStyle>
          <a:p>
            <a:r>
              <a:rPr lang="de-DE" dirty="0"/>
              <a:t>Image</a:t>
            </a:r>
            <a:endParaRPr lang="de-AT" dirty="0"/>
          </a:p>
        </p:txBody>
      </p:sp>
      <p:sp>
        <p:nvSpPr>
          <p:cNvPr id="5" name="Bildplatzhalter 4">
            <a:extLst>
              <a:ext uri="{FF2B5EF4-FFF2-40B4-BE49-F238E27FC236}">
                <a16:creationId xmlns:a16="http://schemas.microsoft.com/office/drawing/2014/main" id="{C8E7A8F9-8CD6-5428-4205-1AB42E903B66}"/>
              </a:ext>
            </a:extLst>
          </p:cNvPr>
          <p:cNvSpPr>
            <a:spLocks noGrp="1"/>
          </p:cNvSpPr>
          <p:nvPr>
            <p:ph type="pic" sz="quarter" idx="15" hasCustomPrompt="1"/>
          </p:nvPr>
        </p:nvSpPr>
        <p:spPr>
          <a:xfrm>
            <a:off x="5588794" y="-1"/>
            <a:ext cx="6600824" cy="3428999"/>
          </a:xfrm>
        </p:spPr>
        <p:txBody>
          <a:bodyPr/>
          <a:lstStyle>
            <a:lvl1pPr>
              <a:defRPr>
                <a:latin typeface="HelveticaNeueLT Pro 45 Lt" panose="020B0403020202020204" pitchFamily="34" charset="0"/>
              </a:defRPr>
            </a:lvl1pPr>
          </a:lstStyle>
          <a:p>
            <a:r>
              <a:rPr lang="de-DE" dirty="0"/>
              <a:t>Image</a:t>
            </a:r>
            <a:endParaRPr lang="de-AT" dirty="0"/>
          </a:p>
        </p:txBody>
      </p:sp>
      <p:sp>
        <p:nvSpPr>
          <p:cNvPr id="10" name="Bildplatzhalter 9">
            <a:extLst>
              <a:ext uri="{FF2B5EF4-FFF2-40B4-BE49-F238E27FC236}">
                <a16:creationId xmlns:a16="http://schemas.microsoft.com/office/drawing/2014/main" id="{20E388EE-523E-F711-7818-845D26AFAB03}"/>
              </a:ext>
            </a:extLst>
          </p:cNvPr>
          <p:cNvSpPr>
            <a:spLocks noGrp="1"/>
          </p:cNvSpPr>
          <p:nvPr>
            <p:ph type="pic" sz="quarter" idx="16" hasCustomPrompt="1"/>
          </p:nvPr>
        </p:nvSpPr>
        <p:spPr>
          <a:xfrm>
            <a:off x="5588795" y="3429000"/>
            <a:ext cx="6603206" cy="3429000"/>
          </a:xfrm>
        </p:spPr>
        <p:txBody>
          <a:bodyPr/>
          <a:lstStyle>
            <a:lvl1pPr>
              <a:defRPr>
                <a:latin typeface="HelveticaNeueLT Pro 45 Lt" panose="020B0403020202020204" pitchFamily="34" charset="0"/>
              </a:defRPr>
            </a:lvl1pPr>
          </a:lstStyle>
          <a:p>
            <a:r>
              <a:rPr lang="de-DE" dirty="0"/>
              <a:t>Image</a:t>
            </a:r>
            <a:endParaRPr lang="de-AT" dirty="0"/>
          </a:p>
        </p:txBody>
      </p:sp>
      <p:sp>
        <p:nvSpPr>
          <p:cNvPr id="3" name="Text Placeholder 2">
            <a:extLst>
              <a:ext uri="{FF2B5EF4-FFF2-40B4-BE49-F238E27FC236}">
                <a16:creationId xmlns:a16="http://schemas.microsoft.com/office/drawing/2014/main" id="{93519DB2-EDD5-DF42-6DDC-025C33947658}"/>
              </a:ext>
            </a:extLst>
          </p:cNvPr>
          <p:cNvSpPr>
            <a:spLocks noGrp="1"/>
          </p:cNvSpPr>
          <p:nvPr>
            <p:ph type="body" sz="quarter" idx="17" hasCustomPrompt="1"/>
          </p:nvPr>
        </p:nvSpPr>
        <p:spPr>
          <a:xfrm>
            <a:off x="2806700" y="1968500"/>
            <a:ext cx="6032500" cy="2921000"/>
          </a:xfrm>
          <a:solidFill>
            <a:schemeClr val="bg1"/>
          </a:solidFill>
          <a:effectLst>
            <a:outerShdw blurRad="63500" sx="102000" sy="102000" algn="ctr" rotWithShape="0">
              <a:prstClr val="black">
                <a:alpha val="40000"/>
              </a:prstClr>
            </a:outerShdw>
          </a:effectLst>
        </p:spPr>
        <p:txBody>
          <a:bodyPr lIns="180000" tIns="180000" rIns="180000" bIns="180000" anchor="ctr"/>
          <a:lstStyle>
            <a:lvl1pPr marL="0" indent="0" algn="ctr">
              <a:buNone/>
              <a:defRPr>
                <a:ln>
                  <a:noFill/>
                </a:ln>
                <a:solidFill>
                  <a:schemeClr val="tx1"/>
                </a:solidFill>
              </a:defRPr>
            </a:lvl1pPr>
            <a:lvl2pPr marL="457200" indent="0">
              <a:buNone/>
              <a:defRPr>
                <a:ln>
                  <a:noFill/>
                </a:ln>
                <a:solidFill>
                  <a:schemeClr val="bg1"/>
                </a:solidFill>
              </a:defRPr>
            </a:lvl2pPr>
            <a:lvl3pPr marL="914400" indent="0">
              <a:buNone/>
              <a:defRPr>
                <a:ln>
                  <a:noFill/>
                </a:ln>
                <a:solidFill>
                  <a:schemeClr val="bg1"/>
                </a:solidFill>
              </a:defRPr>
            </a:lvl3pPr>
            <a:lvl4pPr marL="1371600" indent="0">
              <a:buNone/>
              <a:defRPr>
                <a:ln>
                  <a:noFill/>
                </a:ln>
                <a:solidFill>
                  <a:schemeClr val="bg1"/>
                </a:solidFill>
              </a:defRPr>
            </a:lvl4pPr>
            <a:lvl5pPr marL="1828800" indent="0">
              <a:buNone/>
              <a:defRPr>
                <a:ln>
                  <a:noFill/>
                </a:ln>
                <a:solidFill>
                  <a:schemeClr val="bg1"/>
                </a:solidFill>
              </a:defRPr>
            </a:lvl5pPr>
          </a:lstStyle>
          <a:p>
            <a:pPr lvl="0"/>
            <a:r>
              <a:rPr lang="en-US" dirty="0"/>
              <a:t>“Space for a Quote or short text.”</a:t>
            </a:r>
          </a:p>
        </p:txBody>
      </p:sp>
      <p:sp>
        <p:nvSpPr>
          <p:cNvPr id="6" name="Content Placeholder 6">
            <a:extLst>
              <a:ext uri="{FF2B5EF4-FFF2-40B4-BE49-F238E27FC236}">
                <a16:creationId xmlns:a16="http://schemas.microsoft.com/office/drawing/2014/main" id="{C55A0B4B-72A3-A251-BC3C-A3D572201A44}"/>
              </a:ext>
            </a:extLst>
          </p:cNvPr>
          <p:cNvSpPr>
            <a:spLocks noGrp="1"/>
          </p:cNvSpPr>
          <p:nvPr>
            <p:ph sz="quarter" idx="18"/>
          </p:nvPr>
        </p:nvSpPr>
        <p:spPr>
          <a:xfrm>
            <a:off x="11289234" y="195504"/>
            <a:ext cx="657534" cy="657534"/>
          </a:xfrm>
          <a:blipFill dpi="0" rotWithShape="1">
            <a:blip r:embed="rId2" cstate="screen">
              <a:extLst>
                <a:ext uri="{28A0092B-C50C-407E-A947-70E740481C1C}">
                  <a14:useLocalDpi xmlns:a14="http://schemas.microsoft.com/office/drawing/2010/main" val="0"/>
                </a:ext>
              </a:extLst>
            </a:blip>
            <a:srcRect/>
            <a:stretch>
              <a:fillRect/>
            </a:stretch>
          </a:blipFill>
        </p:spPr>
        <p:txBody>
          <a:bodyPr>
            <a:noAutofit/>
          </a:bodyPr>
          <a:lstStyle>
            <a:lvl1pPr>
              <a:defRPr sz="100">
                <a:ln>
                  <a:solidFill>
                    <a:schemeClr val="bg1"/>
                  </a:solidFill>
                </a:ln>
                <a:solidFill>
                  <a:schemeClr val="bg1"/>
                </a:solidFill>
              </a:defRPr>
            </a:lvl1pPr>
            <a:lvl2pPr>
              <a:defRPr sz="100">
                <a:ln>
                  <a:solidFill>
                    <a:schemeClr val="bg1"/>
                  </a:solidFill>
                </a:ln>
                <a:solidFill>
                  <a:schemeClr val="bg1"/>
                </a:solidFill>
              </a:defRPr>
            </a:lvl2pPr>
            <a:lvl3pPr>
              <a:defRPr sz="100">
                <a:ln>
                  <a:solidFill>
                    <a:schemeClr val="bg1"/>
                  </a:solidFill>
                </a:ln>
                <a:solidFill>
                  <a:schemeClr val="bg1"/>
                </a:solidFill>
              </a:defRPr>
            </a:lvl3pPr>
            <a:lvl4pPr>
              <a:defRPr sz="100">
                <a:ln>
                  <a:solidFill>
                    <a:schemeClr val="bg1"/>
                  </a:solidFill>
                </a:ln>
                <a:solidFill>
                  <a:schemeClr val="bg1"/>
                </a:solidFill>
              </a:defRPr>
            </a:lvl4pPr>
            <a:lvl5pPr>
              <a:defRPr sz="100">
                <a:ln>
                  <a:solidFill>
                    <a:schemeClr val="bg1"/>
                  </a:solidFill>
                </a:ln>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AT" dirty="0"/>
          </a:p>
        </p:txBody>
      </p:sp>
    </p:spTree>
    <p:extLst>
      <p:ext uri="{BB962C8B-B14F-4D97-AF65-F5344CB8AC3E}">
        <p14:creationId xmlns:p14="http://schemas.microsoft.com/office/powerpoint/2010/main" val="24286304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Short Text">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B86577D0-81C8-BC75-0AD0-8FA3D5BD4B0C}"/>
              </a:ext>
            </a:extLst>
          </p:cNvPr>
          <p:cNvSpPr>
            <a:spLocks noGrp="1"/>
          </p:cNvSpPr>
          <p:nvPr>
            <p:ph type="pic" sz="quarter" idx="14" hasCustomPrompt="1"/>
          </p:nvPr>
        </p:nvSpPr>
        <p:spPr>
          <a:xfrm>
            <a:off x="2381" y="-2"/>
            <a:ext cx="9309785" cy="6858001"/>
          </a:xfrm>
        </p:spPr>
        <p:txBody>
          <a:bodyPr/>
          <a:lstStyle>
            <a:lvl1pPr>
              <a:defRPr>
                <a:latin typeface="HelveticaNeueLT Pro 45 Lt" panose="020B0403020202020204" pitchFamily="34" charset="0"/>
              </a:defRPr>
            </a:lvl1pPr>
          </a:lstStyle>
          <a:p>
            <a:r>
              <a:rPr lang="de-DE" dirty="0"/>
              <a:t>Image</a:t>
            </a:r>
            <a:endParaRPr lang="de-AT" dirty="0"/>
          </a:p>
        </p:txBody>
      </p:sp>
      <p:pic>
        <p:nvPicPr>
          <p:cNvPr id="6" name="Picture 4">
            <a:extLst>
              <a:ext uri="{FF2B5EF4-FFF2-40B4-BE49-F238E27FC236}">
                <a16:creationId xmlns:a16="http://schemas.microsoft.com/office/drawing/2014/main" id="{148CB993-08D7-F66B-17D7-A6B978CFEE27}"/>
              </a:ext>
            </a:extLst>
          </p:cNvPr>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p:blipFill>
        <p:spPr bwMode="auto">
          <a:xfrm>
            <a:off x="11302281" y="205894"/>
            <a:ext cx="646595" cy="64659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93519DB2-EDD5-DF42-6DDC-025C33947658}"/>
              </a:ext>
            </a:extLst>
          </p:cNvPr>
          <p:cNvSpPr>
            <a:spLocks noGrp="1"/>
          </p:cNvSpPr>
          <p:nvPr>
            <p:ph type="body" sz="quarter" idx="17" hasCustomPrompt="1"/>
          </p:nvPr>
        </p:nvSpPr>
        <p:spPr>
          <a:xfrm>
            <a:off x="7126014" y="1376855"/>
            <a:ext cx="4435365" cy="4719145"/>
          </a:xfrm>
          <a:solidFill>
            <a:srgbClr val="DFE4EE"/>
          </a:solidFill>
          <a:effectLst/>
        </p:spPr>
        <p:txBody>
          <a:bodyPr lIns="180000" tIns="180000" rIns="180000" bIns="180000" anchor="ctr"/>
          <a:lstStyle>
            <a:lvl1pPr marL="0" indent="0" algn="ctr">
              <a:buNone/>
              <a:defRPr>
                <a:ln>
                  <a:noFill/>
                </a:ln>
                <a:solidFill>
                  <a:schemeClr val="tx1"/>
                </a:solidFill>
              </a:defRPr>
            </a:lvl1pPr>
            <a:lvl2pPr marL="457200" indent="0">
              <a:buNone/>
              <a:defRPr>
                <a:ln>
                  <a:noFill/>
                </a:ln>
                <a:solidFill>
                  <a:schemeClr val="bg1"/>
                </a:solidFill>
              </a:defRPr>
            </a:lvl2pPr>
            <a:lvl3pPr marL="914400" indent="0">
              <a:buNone/>
              <a:defRPr>
                <a:ln>
                  <a:noFill/>
                </a:ln>
                <a:solidFill>
                  <a:schemeClr val="bg1"/>
                </a:solidFill>
              </a:defRPr>
            </a:lvl3pPr>
            <a:lvl4pPr marL="1371600" indent="0">
              <a:buNone/>
              <a:defRPr>
                <a:ln>
                  <a:noFill/>
                </a:ln>
                <a:solidFill>
                  <a:schemeClr val="bg1"/>
                </a:solidFill>
              </a:defRPr>
            </a:lvl4pPr>
            <a:lvl5pPr marL="1828800" indent="0">
              <a:buNone/>
              <a:defRPr>
                <a:ln>
                  <a:noFill/>
                </a:ln>
                <a:solidFill>
                  <a:schemeClr val="bg1"/>
                </a:solidFill>
              </a:defRPr>
            </a:lvl5pPr>
          </a:lstStyle>
          <a:p>
            <a:pPr lvl="0"/>
            <a:r>
              <a:rPr lang="en-US" dirty="0"/>
              <a:t>“Space for a Quote or short text.”</a:t>
            </a:r>
          </a:p>
        </p:txBody>
      </p:sp>
    </p:spTree>
    <p:extLst>
      <p:ext uri="{BB962C8B-B14F-4D97-AF65-F5344CB8AC3E}">
        <p14:creationId xmlns:p14="http://schemas.microsoft.com/office/powerpoint/2010/main" val="2970717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Boxes">
    <p:spTree>
      <p:nvGrpSpPr>
        <p:cNvPr id="1" name=""/>
        <p:cNvGrpSpPr/>
        <p:nvPr/>
      </p:nvGrpSpPr>
      <p:grpSpPr>
        <a:xfrm>
          <a:off x="0" y="0"/>
          <a:ext cx="0" cy="0"/>
          <a:chOff x="0" y="0"/>
          <a:chExt cx="0" cy="0"/>
        </a:xfrm>
      </p:grpSpPr>
      <p:pic>
        <p:nvPicPr>
          <p:cNvPr id="6" name="Picture 4">
            <a:extLst>
              <a:ext uri="{FF2B5EF4-FFF2-40B4-BE49-F238E27FC236}">
                <a16:creationId xmlns:a16="http://schemas.microsoft.com/office/drawing/2014/main" id="{148CB993-08D7-F66B-17D7-A6B978CFEE27}"/>
              </a:ext>
            </a:extLst>
          </p:cNvPr>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p:blipFill>
        <p:spPr bwMode="auto">
          <a:xfrm>
            <a:off x="11302281" y="205894"/>
            <a:ext cx="646595" cy="64659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93519DB2-EDD5-DF42-6DDC-025C33947658}"/>
              </a:ext>
            </a:extLst>
          </p:cNvPr>
          <p:cNvSpPr>
            <a:spLocks noGrp="1"/>
          </p:cNvSpPr>
          <p:nvPr>
            <p:ph type="body" sz="quarter" idx="17" hasCustomPrompt="1"/>
          </p:nvPr>
        </p:nvSpPr>
        <p:spPr>
          <a:xfrm>
            <a:off x="520701" y="3429000"/>
            <a:ext cx="3588845" cy="2667000"/>
          </a:xfrm>
          <a:solidFill>
            <a:schemeClr val="tx1">
              <a:alpha val="10000"/>
            </a:schemeClr>
          </a:solidFill>
          <a:effectLst/>
        </p:spPr>
        <p:txBody>
          <a:bodyPr lIns="180000" tIns="180000" rIns="180000" bIns="180000" anchor="t">
            <a:normAutofit/>
          </a:bodyPr>
          <a:lstStyle>
            <a:lvl1pPr marL="0" indent="0" algn="l">
              <a:buNone/>
              <a:defRPr sz="2000">
                <a:ln>
                  <a:noFill/>
                </a:ln>
                <a:solidFill>
                  <a:schemeClr val="tx1"/>
                </a:solidFill>
              </a:defRPr>
            </a:lvl1pPr>
            <a:lvl2pPr marL="457200" indent="0">
              <a:buNone/>
              <a:defRPr>
                <a:ln>
                  <a:noFill/>
                </a:ln>
                <a:solidFill>
                  <a:schemeClr val="bg1"/>
                </a:solidFill>
              </a:defRPr>
            </a:lvl2pPr>
            <a:lvl3pPr marL="914400" indent="0">
              <a:buNone/>
              <a:defRPr>
                <a:ln>
                  <a:noFill/>
                </a:ln>
                <a:solidFill>
                  <a:schemeClr val="bg1"/>
                </a:solidFill>
              </a:defRPr>
            </a:lvl3pPr>
            <a:lvl4pPr marL="1371600" indent="0">
              <a:buNone/>
              <a:defRPr>
                <a:ln>
                  <a:noFill/>
                </a:ln>
                <a:solidFill>
                  <a:schemeClr val="bg1"/>
                </a:solidFill>
              </a:defRPr>
            </a:lvl4pPr>
            <a:lvl5pPr marL="1828800" indent="0">
              <a:buNone/>
              <a:defRPr>
                <a:ln>
                  <a:noFill/>
                </a:ln>
                <a:solidFill>
                  <a:schemeClr val="bg1"/>
                </a:solidFill>
              </a:defRPr>
            </a:lvl5pPr>
          </a:lstStyle>
          <a:p>
            <a:pPr lvl="0"/>
            <a:r>
              <a:rPr lang="en-US" dirty="0"/>
              <a:t>Space for a short description.</a:t>
            </a:r>
          </a:p>
        </p:txBody>
      </p:sp>
      <p:sp>
        <p:nvSpPr>
          <p:cNvPr id="2" name="Textplatzhalter 2">
            <a:extLst>
              <a:ext uri="{FF2B5EF4-FFF2-40B4-BE49-F238E27FC236}">
                <a16:creationId xmlns:a16="http://schemas.microsoft.com/office/drawing/2014/main" id="{854EFFD4-5B54-C9D2-1B08-0A2EDEAF4C68}"/>
              </a:ext>
            </a:extLst>
          </p:cNvPr>
          <p:cNvSpPr>
            <a:spLocks noGrp="1"/>
          </p:cNvSpPr>
          <p:nvPr>
            <p:ph type="body" idx="13"/>
          </p:nvPr>
        </p:nvSpPr>
        <p:spPr>
          <a:xfrm>
            <a:off x="520701" y="852489"/>
            <a:ext cx="9125324" cy="391850"/>
          </a:xfrm>
        </p:spPr>
        <p:txBody>
          <a:bodyPr anchor="t">
            <a:normAutofit/>
          </a:bodyPr>
          <a:lstStyle>
            <a:lvl1pPr marL="0" indent="0" algn="l" defTabSz="457200" rtl="0" eaLnBrk="1" latinLnBrk="0" hangingPunct="1">
              <a:spcAft>
                <a:spcPts val="4000"/>
              </a:spcAft>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4" name="Titel 1">
            <a:extLst>
              <a:ext uri="{FF2B5EF4-FFF2-40B4-BE49-F238E27FC236}">
                <a16:creationId xmlns:a16="http://schemas.microsoft.com/office/drawing/2014/main" id="{BCC91405-CB72-051B-EFC0-82F21D2F6D03}"/>
              </a:ext>
            </a:extLst>
          </p:cNvPr>
          <p:cNvSpPr>
            <a:spLocks noGrp="1"/>
          </p:cNvSpPr>
          <p:nvPr>
            <p:ph type="title"/>
          </p:nvPr>
        </p:nvSpPr>
        <p:spPr>
          <a:xfrm>
            <a:off x="520701" y="232991"/>
            <a:ext cx="10776111" cy="627062"/>
          </a:xfrm>
          <a:prstGeom prst="rect">
            <a:avLst/>
          </a:prstGeom>
        </p:spPr>
        <p:txBody>
          <a:bodyPr anchor="t">
            <a:noAutofit/>
          </a:bodyPr>
          <a:lstStyle>
            <a:lvl1pPr algn="l">
              <a:defRPr sz="3600" baseline="0">
                <a:solidFill>
                  <a:schemeClr val="tx1"/>
                </a:solidFill>
                <a:latin typeface="Aleo" panose="020F0302020204030203" pitchFamily="34" charset="0"/>
                <a:cs typeface="Arial" panose="020B0604020202020204" pitchFamily="34" charset="0"/>
              </a:defRPr>
            </a:lvl1pPr>
          </a:lstStyle>
          <a:p>
            <a:r>
              <a:rPr lang="de-DE" dirty="0"/>
              <a:t>Mastertitelformat bearbeiten</a:t>
            </a:r>
          </a:p>
        </p:txBody>
      </p:sp>
      <p:sp>
        <p:nvSpPr>
          <p:cNvPr id="8" name="Text Placeholder 2">
            <a:extLst>
              <a:ext uri="{FF2B5EF4-FFF2-40B4-BE49-F238E27FC236}">
                <a16:creationId xmlns:a16="http://schemas.microsoft.com/office/drawing/2014/main" id="{9A0498A3-7C29-A100-8239-B6A771FCEAB1}"/>
              </a:ext>
            </a:extLst>
          </p:cNvPr>
          <p:cNvSpPr>
            <a:spLocks noGrp="1"/>
          </p:cNvSpPr>
          <p:nvPr>
            <p:ph type="body" sz="quarter" idx="20" hasCustomPrompt="1"/>
          </p:nvPr>
        </p:nvSpPr>
        <p:spPr>
          <a:xfrm>
            <a:off x="4301575" y="3429000"/>
            <a:ext cx="3588845" cy="2667000"/>
          </a:xfrm>
          <a:solidFill>
            <a:schemeClr val="tx1">
              <a:alpha val="10000"/>
            </a:schemeClr>
          </a:solidFill>
          <a:effectLst/>
        </p:spPr>
        <p:txBody>
          <a:bodyPr lIns="180000" tIns="180000" rIns="180000" bIns="180000" anchor="t">
            <a:normAutofit/>
          </a:bodyPr>
          <a:lstStyle>
            <a:lvl1pPr marL="0" indent="0" algn="l">
              <a:buNone/>
              <a:defRPr sz="2000">
                <a:ln>
                  <a:noFill/>
                </a:ln>
                <a:solidFill>
                  <a:schemeClr val="tx1"/>
                </a:solidFill>
              </a:defRPr>
            </a:lvl1pPr>
            <a:lvl2pPr marL="457200" indent="0">
              <a:buNone/>
              <a:defRPr>
                <a:ln>
                  <a:noFill/>
                </a:ln>
                <a:solidFill>
                  <a:schemeClr val="bg1"/>
                </a:solidFill>
              </a:defRPr>
            </a:lvl2pPr>
            <a:lvl3pPr marL="914400" indent="0">
              <a:buNone/>
              <a:defRPr>
                <a:ln>
                  <a:noFill/>
                </a:ln>
                <a:solidFill>
                  <a:schemeClr val="bg1"/>
                </a:solidFill>
              </a:defRPr>
            </a:lvl3pPr>
            <a:lvl4pPr marL="1371600" indent="0">
              <a:buNone/>
              <a:defRPr>
                <a:ln>
                  <a:noFill/>
                </a:ln>
                <a:solidFill>
                  <a:schemeClr val="bg1"/>
                </a:solidFill>
              </a:defRPr>
            </a:lvl4pPr>
            <a:lvl5pPr marL="1828800" indent="0">
              <a:buNone/>
              <a:defRPr>
                <a:ln>
                  <a:noFill/>
                </a:ln>
                <a:solidFill>
                  <a:schemeClr val="bg1"/>
                </a:solidFill>
              </a:defRPr>
            </a:lvl5pPr>
          </a:lstStyle>
          <a:p>
            <a:pPr lvl="0"/>
            <a:r>
              <a:rPr lang="en-US" dirty="0"/>
              <a:t>Space for a short description.</a:t>
            </a:r>
          </a:p>
        </p:txBody>
      </p:sp>
      <p:sp>
        <p:nvSpPr>
          <p:cNvPr id="10" name="Text Placeholder 2">
            <a:extLst>
              <a:ext uri="{FF2B5EF4-FFF2-40B4-BE49-F238E27FC236}">
                <a16:creationId xmlns:a16="http://schemas.microsoft.com/office/drawing/2014/main" id="{443B872A-793B-7255-CAAA-56F60BDF1D7C}"/>
              </a:ext>
            </a:extLst>
          </p:cNvPr>
          <p:cNvSpPr>
            <a:spLocks noGrp="1"/>
          </p:cNvSpPr>
          <p:nvPr>
            <p:ph type="body" sz="quarter" idx="21" hasCustomPrompt="1"/>
          </p:nvPr>
        </p:nvSpPr>
        <p:spPr>
          <a:xfrm>
            <a:off x="8082453" y="3429000"/>
            <a:ext cx="3588845" cy="2667000"/>
          </a:xfrm>
          <a:solidFill>
            <a:schemeClr val="tx1">
              <a:alpha val="10000"/>
            </a:schemeClr>
          </a:solidFill>
          <a:effectLst/>
        </p:spPr>
        <p:txBody>
          <a:bodyPr lIns="180000" tIns="180000" rIns="180000" bIns="180000" anchor="t">
            <a:normAutofit/>
          </a:bodyPr>
          <a:lstStyle>
            <a:lvl1pPr marL="0" indent="0" algn="l">
              <a:buNone/>
              <a:defRPr sz="2000">
                <a:ln>
                  <a:noFill/>
                </a:ln>
                <a:solidFill>
                  <a:schemeClr val="tx1"/>
                </a:solidFill>
              </a:defRPr>
            </a:lvl1pPr>
            <a:lvl2pPr marL="457200" indent="0">
              <a:buNone/>
              <a:defRPr>
                <a:ln>
                  <a:noFill/>
                </a:ln>
                <a:solidFill>
                  <a:schemeClr val="bg1"/>
                </a:solidFill>
              </a:defRPr>
            </a:lvl2pPr>
            <a:lvl3pPr marL="914400" indent="0">
              <a:buNone/>
              <a:defRPr>
                <a:ln>
                  <a:noFill/>
                </a:ln>
                <a:solidFill>
                  <a:schemeClr val="bg1"/>
                </a:solidFill>
              </a:defRPr>
            </a:lvl3pPr>
            <a:lvl4pPr marL="1371600" indent="0">
              <a:buNone/>
              <a:defRPr>
                <a:ln>
                  <a:noFill/>
                </a:ln>
                <a:solidFill>
                  <a:schemeClr val="bg1"/>
                </a:solidFill>
              </a:defRPr>
            </a:lvl4pPr>
            <a:lvl5pPr marL="1828800" indent="0">
              <a:buNone/>
              <a:defRPr>
                <a:ln>
                  <a:noFill/>
                </a:ln>
                <a:solidFill>
                  <a:schemeClr val="bg1"/>
                </a:solidFill>
              </a:defRPr>
            </a:lvl5pPr>
          </a:lstStyle>
          <a:p>
            <a:pPr lvl="0"/>
            <a:r>
              <a:rPr lang="en-US" dirty="0"/>
              <a:t>Space for a short description.</a:t>
            </a:r>
          </a:p>
        </p:txBody>
      </p:sp>
      <p:sp>
        <p:nvSpPr>
          <p:cNvPr id="9" name="Bildplatzhalter 8">
            <a:extLst>
              <a:ext uri="{FF2B5EF4-FFF2-40B4-BE49-F238E27FC236}">
                <a16:creationId xmlns:a16="http://schemas.microsoft.com/office/drawing/2014/main" id="{B86577D0-81C8-BC75-0AD0-8FA3D5BD4B0C}"/>
              </a:ext>
            </a:extLst>
          </p:cNvPr>
          <p:cNvSpPr>
            <a:spLocks noGrp="1"/>
          </p:cNvSpPr>
          <p:nvPr>
            <p:ph type="pic" sz="quarter" idx="14" hasCustomPrompt="1"/>
          </p:nvPr>
        </p:nvSpPr>
        <p:spPr>
          <a:xfrm>
            <a:off x="520702" y="1713186"/>
            <a:ext cx="3588843" cy="1715814"/>
          </a:xfrm>
        </p:spPr>
        <p:txBody>
          <a:bodyPr/>
          <a:lstStyle>
            <a:lvl1pPr>
              <a:defRPr>
                <a:latin typeface="HelveticaNeueLT Pro 45 Lt" panose="020B0403020202020204" pitchFamily="34" charset="0"/>
              </a:defRPr>
            </a:lvl1pPr>
          </a:lstStyle>
          <a:p>
            <a:r>
              <a:rPr lang="de-DE" dirty="0"/>
              <a:t>Image</a:t>
            </a:r>
            <a:endParaRPr lang="de-AT" dirty="0"/>
          </a:p>
        </p:txBody>
      </p:sp>
      <p:sp>
        <p:nvSpPr>
          <p:cNvPr id="5" name="Bildplatzhalter 8">
            <a:extLst>
              <a:ext uri="{FF2B5EF4-FFF2-40B4-BE49-F238E27FC236}">
                <a16:creationId xmlns:a16="http://schemas.microsoft.com/office/drawing/2014/main" id="{894199A7-E8FF-C262-5130-EBB9969853DE}"/>
              </a:ext>
            </a:extLst>
          </p:cNvPr>
          <p:cNvSpPr>
            <a:spLocks noGrp="1"/>
          </p:cNvSpPr>
          <p:nvPr>
            <p:ph type="pic" sz="quarter" idx="18" hasCustomPrompt="1"/>
          </p:nvPr>
        </p:nvSpPr>
        <p:spPr>
          <a:xfrm>
            <a:off x="4301577" y="1713186"/>
            <a:ext cx="3588843" cy="1715814"/>
          </a:xfrm>
        </p:spPr>
        <p:txBody>
          <a:bodyPr/>
          <a:lstStyle>
            <a:lvl1pPr>
              <a:defRPr>
                <a:latin typeface="HelveticaNeueLT Pro 45 Lt" panose="020B0403020202020204" pitchFamily="34" charset="0"/>
              </a:defRPr>
            </a:lvl1pPr>
          </a:lstStyle>
          <a:p>
            <a:r>
              <a:rPr lang="de-DE" dirty="0"/>
              <a:t>Image</a:t>
            </a:r>
            <a:endParaRPr lang="de-AT" dirty="0"/>
          </a:p>
        </p:txBody>
      </p:sp>
      <p:sp>
        <p:nvSpPr>
          <p:cNvPr id="7" name="Bildplatzhalter 8">
            <a:extLst>
              <a:ext uri="{FF2B5EF4-FFF2-40B4-BE49-F238E27FC236}">
                <a16:creationId xmlns:a16="http://schemas.microsoft.com/office/drawing/2014/main" id="{401AB8EA-158E-CF07-83C8-CE28DE827B51}"/>
              </a:ext>
            </a:extLst>
          </p:cNvPr>
          <p:cNvSpPr>
            <a:spLocks noGrp="1"/>
          </p:cNvSpPr>
          <p:nvPr>
            <p:ph type="pic" sz="quarter" idx="19" hasCustomPrompt="1"/>
          </p:nvPr>
        </p:nvSpPr>
        <p:spPr>
          <a:xfrm>
            <a:off x="8082453" y="1713186"/>
            <a:ext cx="3588843" cy="1715814"/>
          </a:xfrm>
        </p:spPr>
        <p:txBody>
          <a:bodyPr/>
          <a:lstStyle>
            <a:lvl1pPr>
              <a:defRPr>
                <a:latin typeface="HelveticaNeueLT Pro 45 Lt" panose="020B0403020202020204" pitchFamily="34" charset="0"/>
              </a:defRPr>
            </a:lvl1pPr>
          </a:lstStyle>
          <a:p>
            <a:r>
              <a:rPr lang="de-DE" dirty="0"/>
              <a:t>Image</a:t>
            </a:r>
            <a:endParaRPr lang="de-AT" dirty="0"/>
          </a:p>
        </p:txBody>
      </p:sp>
    </p:spTree>
    <p:extLst>
      <p:ext uri="{BB962C8B-B14F-4D97-AF65-F5344CB8AC3E}">
        <p14:creationId xmlns:p14="http://schemas.microsoft.com/office/powerpoint/2010/main" val="35592957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4">
            <a:extLst>
              <a:ext uri="{FF2B5EF4-FFF2-40B4-BE49-F238E27FC236}">
                <a16:creationId xmlns:a16="http://schemas.microsoft.com/office/drawing/2014/main" id="{AAE7A6C2-96DD-2859-A121-9B71C92515DD}"/>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07877" y="208247"/>
            <a:ext cx="2639665" cy="641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0117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Slide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pic>
        <p:nvPicPr>
          <p:cNvPr id="3" name="Picture 8">
            <a:extLst>
              <a:ext uri="{FF2B5EF4-FFF2-40B4-BE49-F238E27FC236}">
                <a16:creationId xmlns:a16="http://schemas.microsoft.com/office/drawing/2014/main" id="{0992B65D-42E1-3C4F-B2B6-D1140E92A12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08800" y="207553"/>
            <a:ext cx="2639563" cy="641863"/>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spTree>
    <p:extLst>
      <p:ext uri="{BB962C8B-B14F-4D97-AF65-F5344CB8AC3E}">
        <p14:creationId xmlns:p14="http://schemas.microsoft.com/office/powerpoint/2010/main" val="13548670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K-Advantage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10" name="Picture 4"/>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2" y="208247"/>
            <a:ext cx="2618334" cy="641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1439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K-Advantage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6" name="Picture 8">
            <a:extLst>
              <a:ext uri="{FF2B5EF4-FFF2-40B4-BE49-F238E27FC236}">
                <a16:creationId xmlns:a16="http://schemas.microsoft.com/office/drawing/2014/main" id="{1E6996B0-D372-4483-A548-6410E4F8F90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5" y="207553"/>
            <a:ext cx="2618232" cy="641863"/>
          </a:xfrm>
          <a:prstGeom prst="rect">
            <a:avLst/>
          </a:prstGeom>
        </p:spPr>
      </p:pic>
    </p:spTree>
    <p:extLst>
      <p:ext uri="{BB962C8B-B14F-4D97-AF65-F5344CB8AC3E}">
        <p14:creationId xmlns:p14="http://schemas.microsoft.com/office/powerpoint/2010/main" val="32468921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Advantage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4">
            <a:extLst>
              <a:ext uri="{FF2B5EF4-FFF2-40B4-BE49-F238E27FC236}">
                <a16:creationId xmlns:a16="http://schemas.microsoft.com/office/drawing/2014/main" id="{8029EF0B-7275-E00A-27A2-539AC7051AD7}"/>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2" y="208247"/>
            <a:ext cx="2618334" cy="641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363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Advantage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EA35966F-9FF9-4365-1125-7799C3FCF91C}"/>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5" y="207553"/>
            <a:ext cx="2618232" cy="641863"/>
          </a:xfrm>
          <a:prstGeom prst="rect">
            <a:avLst/>
          </a:prstGeom>
        </p:spPr>
      </p:pic>
    </p:spTree>
    <p:extLst>
      <p:ext uri="{BB962C8B-B14F-4D97-AF65-F5344CB8AC3E}">
        <p14:creationId xmlns:p14="http://schemas.microsoft.com/office/powerpoint/2010/main" val="34041692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K-Argentina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10" name="Picture 4"/>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2" y="208247"/>
            <a:ext cx="2618334" cy="641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5008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K-Argentina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6" name="Picture 8">
            <a:extLst>
              <a:ext uri="{FF2B5EF4-FFF2-40B4-BE49-F238E27FC236}">
                <a16:creationId xmlns:a16="http://schemas.microsoft.com/office/drawing/2014/main" id="{1E6996B0-D372-4483-A548-6410E4F8F90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5" y="207553"/>
            <a:ext cx="2618232" cy="641862"/>
          </a:xfrm>
          <a:prstGeom prst="rect">
            <a:avLst/>
          </a:prstGeom>
        </p:spPr>
      </p:pic>
    </p:spTree>
    <p:extLst>
      <p:ext uri="{BB962C8B-B14F-4D97-AF65-F5344CB8AC3E}">
        <p14:creationId xmlns:p14="http://schemas.microsoft.com/office/powerpoint/2010/main" val="39967130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Argentina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4">
            <a:extLst>
              <a:ext uri="{FF2B5EF4-FFF2-40B4-BE49-F238E27FC236}">
                <a16:creationId xmlns:a16="http://schemas.microsoft.com/office/drawing/2014/main" id="{92E46909-9700-55F7-5487-C6638080A033}"/>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2" y="208247"/>
            <a:ext cx="2618334" cy="641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955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Argentina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6B9B03E0-66A4-F816-0CD4-4D451417423B}"/>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5" y="207553"/>
            <a:ext cx="2618232" cy="641862"/>
          </a:xfrm>
          <a:prstGeom prst="rect">
            <a:avLst/>
          </a:prstGeom>
        </p:spPr>
      </p:pic>
    </p:spTree>
    <p:extLst>
      <p:ext uri="{BB962C8B-B14F-4D97-AF65-F5344CB8AC3E}">
        <p14:creationId xmlns:p14="http://schemas.microsoft.com/office/powerpoint/2010/main" val="40261783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K-Australia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10" name="Picture 4"/>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4" y="208247"/>
            <a:ext cx="2618330" cy="641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9805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K-Australia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6" name="Picture 8">
            <a:extLst>
              <a:ext uri="{FF2B5EF4-FFF2-40B4-BE49-F238E27FC236}">
                <a16:creationId xmlns:a16="http://schemas.microsoft.com/office/drawing/2014/main" id="{1E6996B0-D372-4483-A548-6410E4F8F90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7" y="207553"/>
            <a:ext cx="2618228" cy="641862"/>
          </a:xfrm>
          <a:prstGeom prst="rect">
            <a:avLst/>
          </a:prstGeom>
        </p:spPr>
      </p:pic>
    </p:spTree>
    <p:extLst>
      <p:ext uri="{BB962C8B-B14F-4D97-AF65-F5344CB8AC3E}">
        <p14:creationId xmlns:p14="http://schemas.microsoft.com/office/powerpoint/2010/main" val="16023697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K-Australia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4">
            <a:extLst>
              <a:ext uri="{FF2B5EF4-FFF2-40B4-BE49-F238E27FC236}">
                <a16:creationId xmlns:a16="http://schemas.microsoft.com/office/drawing/2014/main" id="{A6B32F72-4DF8-D0A2-9C36-53A89780705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4" y="208247"/>
            <a:ext cx="2618330" cy="641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53435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K-Australia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BF1A6C84-DDF6-C8F5-B7A4-1D86A412C529}"/>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7" y="207553"/>
            <a:ext cx="2618228" cy="641862"/>
          </a:xfrm>
          <a:prstGeom prst="rect">
            <a:avLst/>
          </a:prstGeom>
        </p:spPr>
      </p:pic>
    </p:spTree>
    <p:extLst>
      <p:ext uri="{BB962C8B-B14F-4D97-AF65-F5344CB8AC3E}">
        <p14:creationId xmlns:p14="http://schemas.microsoft.com/office/powerpoint/2010/main" val="11411711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K-AWS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10" name="Picture 4"/>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4" y="208247"/>
            <a:ext cx="2618330" cy="641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2580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K-AWS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6" name="Picture 8">
            <a:extLst>
              <a:ext uri="{FF2B5EF4-FFF2-40B4-BE49-F238E27FC236}">
                <a16:creationId xmlns:a16="http://schemas.microsoft.com/office/drawing/2014/main" id="{1E6996B0-D372-4483-A548-6410E4F8F90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7" y="207553"/>
            <a:ext cx="2618228" cy="641861"/>
          </a:xfrm>
          <a:prstGeom prst="rect">
            <a:avLst/>
          </a:prstGeom>
        </p:spPr>
      </p:pic>
    </p:spTree>
    <p:extLst>
      <p:ext uri="{BB962C8B-B14F-4D97-AF65-F5344CB8AC3E}">
        <p14:creationId xmlns:p14="http://schemas.microsoft.com/office/powerpoint/2010/main" val="38484601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AWS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4">
            <a:extLst>
              <a:ext uri="{FF2B5EF4-FFF2-40B4-BE49-F238E27FC236}">
                <a16:creationId xmlns:a16="http://schemas.microsoft.com/office/drawing/2014/main" id="{0C9BACA3-9ED9-598F-6277-B2F44453E13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4" y="208247"/>
            <a:ext cx="2618330" cy="641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21078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AWS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8F5CB1E2-4B76-6A7B-C92D-B7D1B0D32975}"/>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7" y="207553"/>
            <a:ext cx="2618228" cy="641861"/>
          </a:xfrm>
          <a:prstGeom prst="rect">
            <a:avLst/>
          </a:prstGeom>
        </p:spPr>
      </p:pic>
    </p:spTree>
    <p:extLst>
      <p:ext uri="{BB962C8B-B14F-4D97-AF65-F5344CB8AC3E}">
        <p14:creationId xmlns:p14="http://schemas.microsoft.com/office/powerpoint/2010/main" val="223648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K-Baltic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10" name="Picture 4"/>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6" y="208247"/>
            <a:ext cx="2618326" cy="641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1658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K-Baltic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6" name="Picture 8">
            <a:extLst>
              <a:ext uri="{FF2B5EF4-FFF2-40B4-BE49-F238E27FC236}">
                <a16:creationId xmlns:a16="http://schemas.microsoft.com/office/drawing/2014/main" id="{1E6996B0-D372-4483-A548-6410E4F8F90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9" y="207553"/>
            <a:ext cx="2618224" cy="641861"/>
          </a:xfrm>
          <a:prstGeom prst="rect">
            <a:avLst/>
          </a:prstGeom>
        </p:spPr>
      </p:pic>
    </p:spTree>
    <p:extLst>
      <p:ext uri="{BB962C8B-B14F-4D97-AF65-F5344CB8AC3E}">
        <p14:creationId xmlns:p14="http://schemas.microsoft.com/office/powerpoint/2010/main" val="27563960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K-Baltic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4">
            <a:extLst>
              <a:ext uri="{FF2B5EF4-FFF2-40B4-BE49-F238E27FC236}">
                <a16:creationId xmlns:a16="http://schemas.microsoft.com/office/drawing/2014/main" id="{E052E081-4671-3D7B-8E0E-1251001D5934}"/>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6" y="208247"/>
            <a:ext cx="2618326" cy="641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1803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K-Baltic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AFAF0D46-33EA-C6B3-15CC-7536DB3DE9F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9" y="207553"/>
            <a:ext cx="2618224" cy="641861"/>
          </a:xfrm>
          <a:prstGeom prst="rect">
            <a:avLst/>
          </a:prstGeom>
        </p:spPr>
      </p:pic>
    </p:spTree>
    <p:extLst>
      <p:ext uri="{BB962C8B-B14F-4D97-AF65-F5344CB8AC3E}">
        <p14:creationId xmlns:p14="http://schemas.microsoft.com/office/powerpoint/2010/main" val="7284369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K-Bartsch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4">
            <a:extLst>
              <a:ext uri="{FF2B5EF4-FFF2-40B4-BE49-F238E27FC236}">
                <a16:creationId xmlns:a16="http://schemas.microsoft.com/office/drawing/2014/main" id="{A300E879-62AE-2858-7553-E230BDAA29E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6" y="208247"/>
            <a:ext cx="2618326" cy="641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84701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K-Bartsch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9" y="207553"/>
            <a:ext cx="2618224" cy="641860"/>
          </a:xfrm>
          <a:prstGeom prst="rect">
            <a:avLst/>
          </a:prstGeom>
        </p:spPr>
      </p:pic>
    </p:spTree>
    <p:extLst>
      <p:ext uri="{BB962C8B-B14F-4D97-AF65-F5344CB8AC3E}">
        <p14:creationId xmlns:p14="http://schemas.microsoft.com/office/powerpoint/2010/main" val="6403055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K-Bartsch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4">
            <a:extLst>
              <a:ext uri="{FF2B5EF4-FFF2-40B4-BE49-F238E27FC236}">
                <a16:creationId xmlns:a16="http://schemas.microsoft.com/office/drawing/2014/main" id="{E052E081-4671-3D7B-8E0E-1251001D5934}"/>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6" y="208247"/>
            <a:ext cx="2618326" cy="641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00920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K-Bartsch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AFAF0D46-33EA-C6B3-15CC-7536DB3DE9F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69" y="207553"/>
            <a:ext cx="2618224" cy="641860"/>
          </a:xfrm>
          <a:prstGeom prst="rect">
            <a:avLst/>
          </a:prstGeom>
        </p:spPr>
      </p:pic>
    </p:spTree>
    <p:extLst>
      <p:ext uri="{BB962C8B-B14F-4D97-AF65-F5344CB8AC3E}">
        <p14:creationId xmlns:p14="http://schemas.microsoft.com/office/powerpoint/2010/main" val="12399888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K-Belgium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4">
            <a:extLst>
              <a:ext uri="{FF2B5EF4-FFF2-40B4-BE49-F238E27FC236}">
                <a16:creationId xmlns:a16="http://schemas.microsoft.com/office/drawing/2014/main" id="{A300E879-62AE-2858-7553-E230BDAA29E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8" y="208247"/>
            <a:ext cx="2618321" cy="641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1597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K-Belgium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71" y="207553"/>
            <a:ext cx="2618219" cy="641860"/>
          </a:xfrm>
          <a:prstGeom prst="rect">
            <a:avLst/>
          </a:prstGeom>
        </p:spPr>
      </p:pic>
    </p:spTree>
    <p:extLst>
      <p:ext uri="{BB962C8B-B14F-4D97-AF65-F5344CB8AC3E}">
        <p14:creationId xmlns:p14="http://schemas.microsoft.com/office/powerpoint/2010/main" val="29103209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K-Belgium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4">
            <a:extLst>
              <a:ext uri="{FF2B5EF4-FFF2-40B4-BE49-F238E27FC236}">
                <a16:creationId xmlns:a16="http://schemas.microsoft.com/office/drawing/2014/main" id="{3273CF1E-B28A-C7E9-5748-0B3F12A967D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8" y="208247"/>
            <a:ext cx="2618321" cy="641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8274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K-Belgium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833F4CF7-BC90-A2D6-795C-F86DA8B7089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71" y="207553"/>
            <a:ext cx="2618219" cy="641860"/>
          </a:xfrm>
          <a:prstGeom prst="rect">
            <a:avLst/>
          </a:prstGeom>
        </p:spPr>
      </p:pic>
    </p:spTree>
    <p:extLst>
      <p:ext uri="{BB962C8B-B14F-4D97-AF65-F5344CB8AC3E}">
        <p14:creationId xmlns:p14="http://schemas.microsoft.com/office/powerpoint/2010/main" val="3759263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K-Brazil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4">
            <a:extLst>
              <a:ext uri="{FF2B5EF4-FFF2-40B4-BE49-F238E27FC236}">
                <a16:creationId xmlns:a16="http://schemas.microsoft.com/office/drawing/2014/main" id="{A300E879-62AE-2858-7553-E230BDAA29E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8" y="208247"/>
            <a:ext cx="2618321" cy="641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0260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K-Brazil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71" y="207553"/>
            <a:ext cx="2618219" cy="641859"/>
          </a:xfrm>
          <a:prstGeom prst="rect">
            <a:avLst/>
          </a:prstGeom>
        </p:spPr>
      </p:pic>
    </p:spTree>
    <p:extLst>
      <p:ext uri="{BB962C8B-B14F-4D97-AF65-F5344CB8AC3E}">
        <p14:creationId xmlns:p14="http://schemas.microsoft.com/office/powerpoint/2010/main" val="40383094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Brazil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6" name="Picture 4">
            <a:extLst>
              <a:ext uri="{FF2B5EF4-FFF2-40B4-BE49-F238E27FC236}">
                <a16:creationId xmlns:a16="http://schemas.microsoft.com/office/drawing/2014/main" id="{5E04154D-3305-E685-5670-42DBA9910F8A}"/>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548" y="208247"/>
            <a:ext cx="2618321" cy="641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955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K-Brazil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2DFD463B-4B23-4270-DB30-CDB121D22E43}"/>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471" y="207553"/>
            <a:ext cx="2618219" cy="641859"/>
          </a:xfrm>
          <a:prstGeom prst="rect">
            <a:avLst/>
          </a:prstGeom>
        </p:spPr>
      </p:pic>
    </p:spTree>
    <p:extLst>
      <p:ext uri="{BB962C8B-B14F-4D97-AF65-F5344CB8AC3E}">
        <p14:creationId xmlns:p14="http://schemas.microsoft.com/office/powerpoint/2010/main" val="17960126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K-Chile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4">
            <a:extLst>
              <a:ext uri="{FF2B5EF4-FFF2-40B4-BE49-F238E27FC236}">
                <a16:creationId xmlns:a16="http://schemas.microsoft.com/office/drawing/2014/main" id="{A300E879-62AE-2858-7553-E230BDAA29E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603" y="208247"/>
            <a:ext cx="2618210" cy="641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01848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K-Chile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6" y="207553"/>
            <a:ext cx="2618108" cy="641859"/>
          </a:xfrm>
          <a:prstGeom prst="rect">
            <a:avLst/>
          </a:prstGeom>
        </p:spPr>
      </p:pic>
    </p:spTree>
    <p:extLst>
      <p:ext uri="{BB962C8B-B14F-4D97-AF65-F5344CB8AC3E}">
        <p14:creationId xmlns:p14="http://schemas.microsoft.com/office/powerpoint/2010/main" val="13960735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K-Chile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4">
            <a:extLst>
              <a:ext uri="{FF2B5EF4-FFF2-40B4-BE49-F238E27FC236}">
                <a16:creationId xmlns:a16="http://schemas.microsoft.com/office/drawing/2014/main" id="{181B5A31-C480-E5E7-F581-A3A606796DCC}"/>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603" y="208247"/>
            <a:ext cx="2618210" cy="641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35618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K-Chile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100DB675-D1A0-8C51-50B3-EB772221B60C}"/>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6" y="207553"/>
            <a:ext cx="2618108" cy="641859"/>
          </a:xfrm>
          <a:prstGeom prst="rect">
            <a:avLst/>
          </a:prstGeom>
        </p:spPr>
      </p:pic>
    </p:spTree>
    <p:extLst>
      <p:ext uri="{BB962C8B-B14F-4D97-AF65-F5344CB8AC3E}">
        <p14:creationId xmlns:p14="http://schemas.microsoft.com/office/powerpoint/2010/main" val="37947166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K-Denmark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4">
            <a:extLst>
              <a:ext uri="{FF2B5EF4-FFF2-40B4-BE49-F238E27FC236}">
                <a16:creationId xmlns:a16="http://schemas.microsoft.com/office/drawing/2014/main" id="{A300E879-62AE-2858-7553-E230BDAA29E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603" y="208260"/>
            <a:ext cx="2618210" cy="641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09649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K-Denmark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6" y="207566"/>
            <a:ext cx="2618108" cy="641832"/>
          </a:xfrm>
          <a:prstGeom prst="rect">
            <a:avLst/>
          </a:prstGeom>
        </p:spPr>
      </p:pic>
    </p:spTree>
    <p:extLst>
      <p:ext uri="{BB962C8B-B14F-4D97-AF65-F5344CB8AC3E}">
        <p14:creationId xmlns:p14="http://schemas.microsoft.com/office/powerpoint/2010/main" val="303108371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K-Denmark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4">
            <a:extLst>
              <a:ext uri="{FF2B5EF4-FFF2-40B4-BE49-F238E27FC236}">
                <a16:creationId xmlns:a16="http://schemas.microsoft.com/office/drawing/2014/main" id="{5DDF2447-8E0C-4C5F-F8C1-205038F733C5}"/>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603" y="208260"/>
            <a:ext cx="2618210" cy="641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16148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K-Denmark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752BBAA9-E8B9-F4DA-6C6F-9FC1CC8BF36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6" y="207566"/>
            <a:ext cx="2618108" cy="641832"/>
          </a:xfrm>
          <a:prstGeom prst="rect">
            <a:avLst/>
          </a:prstGeom>
        </p:spPr>
      </p:pic>
    </p:spTree>
    <p:extLst>
      <p:ext uri="{BB962C8B-B14F-4D97-AF65-F5344CB8AC3E}">
        <p14:creationId xmlns:p14="http://schemas.microsoft.com/office/powerpoint/2010/main" val="385792287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K-Dichtungstechnik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4">
            <a:extLst>
              <a:ext uri="{FF2B5EF4-FFF2-40B4-BE49-F238E27FC236}">
                <a16:creationId xmlns:a16="http://schemas.microsoft.com/office/drawing/2014/main" id="{A300E879-62AE-2858-7553-E230BDAA29E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603" y="208519"/>
            <a:ext cx="2618210" cy="641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28046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K-Dichtungstechnik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7" y="207566"/>
            <a:ext cx="2618105" cy="641832"/>
          </a:xfrm>
          <a:prstGeom prst="rect">
            <a:avLst/>
          </a:prstGeom>
        </p:spPr>
      </p:pic>
    </p:spTree>
    <p:extLst>
      <p:ext uri="{BB962C8B-B14F-4D97-AF65-F5344CB8AC3E}">
        <p14:creationId xmlns:p14="http://schemas.microsoft.com/office/powerpoint/2010/main" val="22324806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K-Dichtungstechnik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4">
            <a:extLst>
              <a:ext uri="{FF2B5EF4-FFF2-40B4-BE49-F238E27FC236}">
                <a16:creationId xmlns:a16="http://schemas.microsoft.com/office/drawing/2014/main" id="{F43EF03B-0993-7D6F-A92E-CACFB5E645EC}"/>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8603" y="208519"/>
            <a:ext cx="2618210" cy="641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8535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K-Dichtungstechnik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F421E4CA-B41F-52C3-4ACC-C8E5B9180E2D}"/>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7" y="207566"/>
            <a:ext cx="2618105" cy="641832"/>
          </a:xfrm>
          <a:prstGeom prst="rect">
            <a:avLst/>
          </a:prstGeom>
        </p:spPr>
      </p:pic>
    </p:spTree>
    <p:extLst>
      <p:ext uri="{BB962C8B-B14F-4D97-AF65-F5344CB8AC3E}">
        <p14:creationId xmlns:p14="http://schemas.microsoft.com/office/powerpoint/2010/main" val="29838988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K-DieErste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4">
            <a:extLst>
              <a:ext uri="{FF2B5EF4-FFF2-40B4-BE49-F238E27FC236}">
                <a16:creationId xmlns:a16="http://schemas.microsoft.com/office/drawing/2014/main" id="{A300E879-62AE-2858-7553-E230BDAA29E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1" y="208519"/>
            <a:ext cx="2616094" cy="641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3759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K-DieErste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7" y="207566"/>
            <a:ext cx="2618105" cy="641831"/>
          </a:xfrm>
          <a:prstGeom prst="rect">
            <a:avLst/>
          </a:prstGeom>
        </p:spPr>
      </p:pic>
    </p:spTree>
    <p:extLst>
      <p:ext uri="{BB962C8B-B14F-4D97-AF65-F5344CB8AC3E}">
        <p14:creationId xmlns:p14="http://schemas.microsoft.com/office/powerpoint/2010/main" val="107091612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K-DieErste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4">
            <a:extLst>
              <a:ext uri="{FF2B5EF4-FFF2-40B4-BE49-F238E27FC236}">
                <a16:creationId xmlns:a16="http://schemas.microsoft.com/office/drawing/2014/main" id="{E242D491-37E7-48BD-8E59-7617792B648B}"/>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1" y="208519"/>
            <a:ext cx="2616094" cy="641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125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K-DieErste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E27702B1-C0D5-167B-DE63-4B6E6D84C572}"/>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7" y="207566"/>
            <a:ext cx="2618105" cy="641831"/>
          </a:xfrm>
          <a:prstGeom prst="rect">
            <a:avLst/>
          </a:prstGeom>
        </p:spPr>
      </p:pic>
    </p:spTree>
    <p:extLst>
      <p:ext uri="{BB962C8B-B14F-4D97-AF65-F5344CB8AC3E}">
        <p14:creationId xmlns:p14="http://schemas.microsoft.com/office/powerpoint/2010/main" val="3296570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K-Finland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4">
            <a:extLst>
              <a:ext uri="{FF2B5EF4-FFF2-40B4-BE49-F238E27FC236}">
                <a16:creationId xmlns:a16="http://schemas.microsoft.com/office/drawing/2014/main" id="{A300E879-62AE-2858-7553-E230BDAA29E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1" y="208519"/>
            <a:ext cx="2616094" cy="64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05237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K-Finland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9" y="207566"/>
            <a:ext cx="2618101" cy="641831"/>
          </a:xfrm>
          <a:prstGeom prst="rect">
            <a:avLst/>
          </a:prstGeom>
        </p:spPr>
      </p:pic>
    </p:spTree>
    <p:extLst>
      <p:ext uri="{BB962C8B-B14F-4D97-AF65-F5344CB8AC3E}">
        <p14:creationId xmlns:p14="http://schemas.microsoft.com/office/powerpoint/2010/main" val="140547729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Finland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4">
            <a:extLst>
              <a:ext uri="{FF2B5EF4-FFF2-40B4-BE49-F238E27FC236}">
                <a16:creationId xmlns:a16="http://schemas.microsoft.com/office/drawing/2014/main" id="{A1F0BE70-2658-497A-8639-8FAAE3B3EFEE}"/>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1" y="208519"/>
            <a:ext cx="2616094" cy="64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7005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K-Finland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AFC831B1-4F25-6DC1-395C-075BADEC7DFC}"/>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9" y="207566"/>
            <a:ext cx="2618101" cy="641831"/>
          </a:xfrm>
          <a:prstGeom prst="rect">
            <a:avLst/>
          </a:prstGeom>
        </p:spPr>
      </p:pic>
    </p:spTree>
    <p:extLst>
      <p:ext uri="{BB962C8B-B14F-4D97-AF65-F5344CB8AC3E}">
        <p14:creationId xmlns:p14="http://schemas.microsoft.com/office/powerpoint/2010/main" val="248905515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K-FC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4">
            <a:extLst>
              <a:ext uri="{FF2B5EF4-FFF2-40B4-BE49-F238E27FC236}">
                <a16:creationId xmlns:a16="http://schemas.microsoft.com/office/drawing/2014/main" id="{A300E879-62AE-2858-7553-E230BDAA29E6}"/>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3" y="208519"/>
            <a:ext cx="2616090" cy="64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297418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K-FC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9" y="207566"/>
            <a:ext cx="2618101" cy="641830"/>
          </a:xfrm>
          <a:prstGeom prst="rect">
            <a:avLst/>
          </a:prstGeom>
        </p:spPr>
      </p:pic>
    </p:spTree>
    <p:extLst>
      <p:ext uri="{BB962C8B-B14F-4D97-AF65-F5344CB8AC3E}">
        <p14:creationId xmlns:p14="http://schemas.microsoft.com/office/powerpoint/2010/main" val="209174625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K-FC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4">
            <a:extLst>
              <a:ext uri="{FF2B5EF4-FFF2-40B4-BE49-F238E27FC236}">
                <a16:creationId xmlns:a16="http://schemas.microsoft.com/office/drawing/2014/main" id="{A1B4C49B-4F2A-3C06-8327-EDCD968C0C2F}"/>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3" y="208519"/>
            <a:ext cx="2616090" cy="64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500115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K-FC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A429D7F6-64CE-5C19-B223-1D78F014AA8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29" y="207566"/>
            <a:ext cx="2618101" cy="641830"/>
          </a:xfrm>
          <a:prstGeom prst="rect">
            <a:avLst/>
          </a:prstGeom>
        </p:spPr>
      </p:pic>
    </p:spTree>
    <p:extLst>
      <p:ext uri="{BB962C8B-B14F-4D97-AF65-F5344CB8AC3E}">
        <p14:creationId xmlns:p14="http://schemas.microsoft.com/office/powerpoint/2010/main" val="29105215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K-GROI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5" name="Picture 4">
            <a:extLst>
              <a:ext uri="{FF2B5EF4-FFF2-40B4-BE49-F238E27FC236}">
                <a16:creationId xmlns:a16="http://schemas.microsoft.com/office/drawing/2014/main" id="{CE68F799-6191-2EE1-4E97-756FC0C0B36F}"/>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3" y="208519"/>
            <a:ext cx="2616090" cy="641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95907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K-GROI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31" y="207566"/>
            <a:ext cx="2618097" cy="641830"/>
          </a:xfrm>
          <a:prstGeom prst="rect">
            <a:avLst/>
          </a:prstGeom>
        </p:spPr>
      </p:pic>
    </p:spTree>
    <p:extLst>
      <p:ext uri="{BB962C8B-B14F-4D97-AF65-F5344CB8AC3E}">
        <p14:creationId xmlns:p14="http://schemas.microsoft.com/office/powerpoint/2010/main" val="101344420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K-GROI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4">
            <a:extLst>
              <a:ext uri="{FF2B5EF4-FFF2-40B4-BE49-F238E27FC236}">
                <a16:creationId xmlns:a16="http://schemas.microsoft.com/office/drawing/2014/main" id="{A1B4C49B-4F2A-3C06-8327-EDCD968C0C2F}"/>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3" y="208519"/>
            <a:ext cx="2616090" cy="641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1697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K-GROI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CB05383A-B16D-FB98-6E46-CD96B5A34C6D}"/>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31" y="207566"/>
            <a:ext cx="2618097" cy="641830"/>
          </a:xfrm>
          <a:prstGeom prst="rect">
            <a:avLst/>
          </a:prstGeom>
        </p:spPr>
      </p:pic>
    </p:spTree>
    <p:extLst>
      <p:ext uri="{BB962C8B-B14F-4D97-AF65-F5344CB8AC3E}">
        <p14:creationId xmlns:p14="http://schemas.microsoft.com/office/powerpoint/2010/main" val="26156093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K-Germany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5" name="Picture 4">
            <a:extLst>
              <a:ext uri="{FF2B5EF4-FFF2-40B4-BE49-F238E27FC236}">
                <a16:creationId xmlns:a16="http://schemas.microsoft.com/office/drawing/2014/main" id="{CE68F799-6191-2EE1-4E97-756FC0C0B36F}"/>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3" y="208777"/>
            <a:ext cx="2616090" cy="640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90351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K-Germany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31" y="207825"/>
            <a:ext cx="2618097" cy="641311"/>
          </a:xfrm>
          <a:prstGeom prst="rect">
            <a:avLst/>
          </a:prstGeom>
        </p:spPr>
      </p:pic>
    </p:spTree>
    <p:extLst>
      <p:ext uri="{BB962C8B-B14F-4D97-AF65-F5344CB8AC3E}">
        <p14:creationId xmlns:p14="http://schemas.microsoft.com/office/powerpoint/2010/main" val="3572515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K-Germany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00D63E9D-03D4-DEF0-384C-CED130C9A69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19663" y="208777"/>
            <a:ext cx="2616090" cy="640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9210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K-Germany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EB40A466-0DB5-B5F9-4E90-FE97178B439C}"/>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19531" y="207825"/>
            <a:ext cx="2618097" cy="641311"/>
          </a:xfrm>
          <a:prstGeom prst="rect">
            <a:avLst/>
          </a:prstGeom>
        </p:spPr>
      </p:pic>
    </p:spTree>
    <p:extLst>
      <p:ext uri="{BB962C8B-B14F-4D97-AF65-F5344CB8AC3E}">
        <p14:creationId xmlns:p14="http://schemas.microsoft.com/office/powerpoint/2010/main" val="323477821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K-GPI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5" name="Picture 4">
            <a:extLst>
              <a:ext uri="{FF2B5EF4-FFF2-40B4-BE49-F238E27FC236}">
                <a16:creationId xmlns:a16="http://schemas.microsoft.com/office/drawing/2014/main" id="{CE68F799-6191-2EE1-4E97-756FC0C0B36F}"/>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19" y="208777"/>
            <a:ext cx="2613977" cy="640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01399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K-GPI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89" y="207825"/>
            <a:ext cx="2615980" cy="641311"/>
          </a:xfrm>
          <a:prstGeom prst="rect">
            <a:avLst/>
          </a:prstGeom>
        </p:spPr>
      </p:pic>
    </p:spTree>
    <p:extLst>
      <p:ext uri="{BB962C8B-B14F-4D97-AF65-F5344CB8AC3E}">
        <p14:creationId xmlns:p14="http://schemas.microsoft.com/office/powerpoint/2010/main" val="429333381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K-GPI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7" name="Picture 6">
            <a:extLst>
              <a:ext uri="{FF2B5EF4-FFF2-40B4-BE49-F238E27FC236}">
                <a16:creationId xmlns:a16="http://schemas.microsoft.com/office/drawing/2014/main" id="{285BE9C2-C16D-F6A5-F314-EEFB4210B2E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19" y="208777"/>
            <a:ext cx="2613977" cy="640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5764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K-GPI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7EE287D7-E795-98E2-53B3-C85BFDB7C49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89" y="207825"/>
            <a:ext cx="2615980" cy="641311"/>
          </a:xfrm>
          <a:prstGeom prst="rect">
            <a:avLst/>
          </a:prstGeom>
        </p:spPr>
      </p:pic>
    </p:spTree>
    <p:extLst>
      <p:ext uri="{BB962C8B-B14F-4D97-AF65-F5344CB8AC3E}">
        <p14:creationId xmlns:p14="http://schemas.microsoft.com/office/powerpoint/2010/main" val="231415151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K-Gysi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73695F9A-5E44-603A-4301-682F92B7E8CB}"/>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19" y="208777"/>
            <a:ext cx="2613977" cy="640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97674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K-Gysi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89" y="207825"/>
            <a:ext cx="2615980" cy="641310"/>
          </a:xfrm>
          <a:prstGeom prst="rect">
            <a:avLst/>
          </a:prstGeom>
        </p:spPr>
      </p:pic>
    </p:spTree>
    <p:extLst>
      <p:ext uri="{BB962C8B-B14F-4D97-AF65-F5344CB8AC3E}">
        <p14:creationId xmlns:p14="http://schemas.microsoft.com/office/powerpoint/2010/main" val="76501440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K-Gysi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7" name="Picture 6">
            <a:extLst>
              <a:ext uri="{FF2B5EF4-FFF2-40B4-BE49-F238E27FC236}">
                <a16:creationId xmlns:a16="http://schemas.microsoft.com/office/drawing/2014/main" id="{285BE9C2-C16D-F6A5-F314-EEFB4210B2E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19" y="208777"/>
            <a:ext cx="2613977" cy="640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583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K-Gysi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F299D2E7-8DBC-5821-A1B6-942E5E805F3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89" y="207825"/>
            <a:ext cx="2615980" cy="641310"/>
          </a:xfrm>
          <a:prstGeom prst="rect">
            <a:avLst/>
          </a:prstGeom>
        </p:spPr>
      </p:pic>
    </p:spTree>
    <p:extLst>
      <p:ext uri="{BB962C8B-B14F-4D97-AF65-F5344CB8AC3E}">
        <p14:creationId xmlns:p14="http://schemas.microsoft.com/office/powerpoint/2010/main" val="445172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K-IGI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73695F9A-5E44-603A-4301-682F92B7E8CB}"/>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1" y="208777"/>
            <a:ext cx="2613973" cy="640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63110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K-IGI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1" y="207825"/>
            <a:ext cx="2615976" cy="641310"/>
          </a:xfrm>
          <a:prstGeom prst="rect">
            <a:avLst/>
          </a:prstGeom>
        </p:spPr>
      </p:pic>
    </p:spTree>
    <p:extLst>
      <p:ext uri="{BB962C8B-B14F-4D97-AF65-F5344CB8AC3E}">
        <p14:creationId xmlns:p14="http://schemas.microsoft.com/office/powerpoint/2010/main" val="65795249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K-IGI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88C197B4-38F9-774C-645C-075681F4CEC3}"/>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1" y="208777"/>
            <a:ext cx="2613973" cy="640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30173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K-IGI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5BF2F3F8-0C6A-347C-666E-562D879B171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1" y="207825"/>
            <a:ext cx="2615976" cy="641310"/>
          </a:xfrm>
          <a:prstGeom prst="rect">
            <a:avLst/>
          </a:prstGeom>
        </p:spPr>
      </p:pic>
    </p:spTree>
    <p:extLst>
      <p:ext uri="{BB962C8B-B14F-4D97-AF65-F5344CB8AC3E}">
        <p14:creationId xmlns:p14="http://schemas.microsoft.com/office/powerpoint/2010/main" val="143067241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K-India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5" name="Picture 4">
            <a:extLst>
              <a:ext uri="{FF2B5EF4-FFF2-40B4-BE49-F238E27FC236}">
                <a16:creationId xmlns:a16="http://schemas.microsoft.com/office/drawing/2014/main" id="{257431D8-B050-5B54-B786-B9F8B91B776E}"/>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1" y="208777"/>
            <a:ext cx="2613973" cy="640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53434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K-India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1" y="207825"/>
            <a:ext cx="2615976" cy="641309"/>
          </a:xfrm>
          <a:prstGeom prst="rect">
            <a:avLst/>
          </a:prstGeom>
        </p:spPr>
      </p:pic>
    </p:spTree>
    <p:extLst>
      <p:ext uri="{BB962C8B-B14F-4D97-AF65-F5344CB8AC3E}">
        <p14:creationId xmlns:p14="http://schemas.microsoft.com/office/powerpoint/2010/main" val="426175295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K-India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88C197B4-38F9-774C-645C-075681F4CEC3}"/>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1" y="208777"/>
            <a:ext cx="2613973" cy="640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11557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K-India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16C338FE-E449-3D2A-AC78-A854DCA1093D}"/>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1" y="207825"/>
            <a:ext cx="2615976" cy="641309"/>
          </a:xfrm>
          <a:prstGeom prst="rect">
            <a:avLst/>
          </a:prstGeom>
        </p:spPr>
      </p:pic>
    </p:spTree>
    <p:extLst>
      <p:ext uri="{BB962C8B-B14F-4D97-AF65-F5344CB8AC3E}">
        <p14:creationId xmlns:p14="http://schemas.microsoft.com/office/powerpoint/2010/main" val="271353532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K-Italy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5" name="Picture 4">
            <a:extLst>
              <a:ext uri="{FF2B5EF4-FFF2-40B4-BE49-F238E27FC236}">
                <a16:creationId xmlns:a16="http://schemas.microsoft.com/office/drawing/2014/main" id="{257431D8-B050-5B54-B786-B9F8B91B776E}"/>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3" y="208777"/>
            <a:ext cx="2613969" cy="640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472429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K-Italy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3" y="207825"/>
            <a:ext cx="2615972" cy="641309"/>
          </a:xfrm>
          <a:prstGeom prst="rect">
            <a:avLst/>
          </a:prstGeom>
        </p:spPr>
      </p:pic>
    </p:spTree>
    <p:extLst>
      <p:ext uri="{BB962C8B-B14F-4D97-AF65-F5344CB8AC3E}">
        <p14:creationId xmlns:p14="http://schemas.microsoft.com/office/powerpoint/2010/main" val="281564812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K-Italy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3">
            <a:extLst>
              <a:ext uri="{FF2B5EF4-FFF2-40B4-BE49-F238E27FC236}">
                <a16:creationId xmlns:a16="http://schemas.microsoft.com/office/drawing/2014/main" id="{90B8E805-E10F-0523-83B6-73714CEBE3E7}"/>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3" y="208777"/>
            <a:ext cx="2613969" cy="640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98035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K-Italy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9121A3AC-64F9-4C8C-0E52-FF2B1A549390}"/>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3" y="207825"/>
            <a:ext cx="2615972" cy="641309"/>
          </a:xfrm>
          <a:prstGeom prst="rect">
            <a:avLst/>
          </a:prstGeom>
        </p:spPr>
      </p:pic>
    </p:spTree>
    <p:extLst>
      <p:ext uri="{BB962C8B-B14F-4D97-AF65-F5344CB8AC3E}">
        <p14:creationId xmlns:p14="http://schemas.microsoft.com/office/powerpoint/2010/main" val="68225708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K-Kempchen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5" name="Picture 4">
            <a:extLst>
              <a:ext uri="{FF2B5EF4-FFF2-40B4-BE49-F238E27FC236}">
                <a16:creationId xmlns:a16="http://schemas.microsoft.com/office/drawing/2014/main" id="{257431D8-B050-5B54-B786-B9F8B91B776E}"/>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3" y="208777"/>
            <a:ext cx="2613969" cy="640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986989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K-Kempchen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3" y="207825"/>
            <a:ext cx="2615972" cy="641308"/>
          </a:xfrm>
          <a:prstGeom prst="rect">
            <a:avLst/>
          </a:prstGeom>
        </p:spPr>
      </p:pic>
    </p:spTree>
    <p:extLst>
      <p:ext uri="{BB962C8B-B14F-4D97-AF65-F5344CB8AC3E}">
        <p14:creationId xmlns:p14="http://schemas.microsoft.com/office/powerpoint/2010/main" val="112896177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K-Kempchen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74C1C4A5-0E53-0914-6983-032B91EF7890}"/>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3" y="208777"/>
            <a:ext cx="2613969" cy="640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53930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K-Kempchen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BFA7062C-E87B-C7DF-2FAA-F6FE91301E67}"/>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3" y="207825"/>
            <a:ext cx="2615972" cy="641308"/>
          </a:xfrm>
          <a:prstGeom prst="rect">
            <a:avLst/>
          </a:prstGeom>
        </p:spPr>
      </p:pic>
    </p:spTree>
    <p:extLst>
      <p:ext uri="{BB962C8B-B14F-4D97-AF65-F5344CB8AC3E}">
        <p14:creationId xmlns:p14="http://schemas.microsoft.com/office/powerpoint/2010/main" val="142474161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K-Mexico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5" y="208777"/>
            <a:ext cx="2613965" cy="640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694778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K-Mexico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5" y="207825"/>
            <a:ext cx="2615968" cy="641308"/>
          </a:xfrm>
          <a:prstGeom prst="rect">
            <a:avLst/>
          </a:prstGeom>
        </p:spPr>
      </p:pic>
    </p:spTree>
    <p:extLst>
      <p:ext uri="{BB962C8B-B14F-4D97-AF65-F5344CB8AC3E}">
        <p14:creationId xmlns:p14="http://schemas.microsoft.com/office/powerpoint/2010/main" val="31650460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K-Mexico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74C1C4A5-0E53-0914-6983-032B91EF7890}"/>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5" y="208777"/>
            <a:ext cx="2613965" cy="640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27965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K-Mexico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7D31A276-05F2-5EED-E2F5-C53861F4892C}"/>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5" y="207825"/>
            <a:ext cx="2615968" cy="641308"/>
          </a:xfrm>
          <a:prstGeom prst="rect">
            <a:avLst/>
          </a:prstGeom>
        </p:spPr>
      </p:pic>
    </p:spTree>
    <p:extLst>
      <p:ext uri="{BB962C8B-B14F-4D97-AF65-F5344CB8AC3E}">
        <p14:creationId xmlns:p14="http://schemas.microsoft.com/office/powerpoint/2010/main" val="170965330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K-Peru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5" y="208777"/>
            <a:ext cx="2613965" cy="640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678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K-Peru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5" y="207825"/>
            <a:ext cx="2615968" cy="641307"/>
          </a:xfrm>
          <a:prstGeom prst="rect">
            <a:avLst/>
          </a:prstGeom>
        </p:spPr>
      </p:pic>
    </p:spTree>
    <p:extLst>
      <p:ext uri="{BB962C8B-B14F-4D97-AF65-F5344CB8AC3E}">
        <p14:creationId xmlns:p14="http://schemas.microsoft.com/office/powerpoint/2010/main" val="476764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K-Peru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3">
            <a:extLst>
              <a:ext uri="{FF2B5EF4-FFF2-40B4-BE49-F238E27FC236}">
                <a16:creationId xmlns:a16="http://schemas.microsoft.com/office/drawing/2014/main" id="{5BBE21BD-E1FD-8561-AAB2-F160BAA8D2EC}"/>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5" y="208777"/>
            <a:ext cx="2613965" cy="640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515122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K-Peru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20DD9E04-B118-2A09-69CB-05A48C3109A7}"/>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5" y="207825"/>
            <a:ext cx="2615968" cy="641307"/>
          </a:xfrm>
          <a:prstGeom prst="rect">
            <a:avLst/>
          </a:prstGeom>
        </p:spPr>
      </p:pic>
    </p:spTree>
    <p:extLst>
      <p:ext uri="{BB962C8B-B14F-4D97-AF65-F5344CB8AC3E}">
        <p14:creationId xmlns:p14="http://schemas.microsoft.com/office/powerpoint/2010/main" val="29093006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K-Poland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7" y="208777"/>
            <a:ext cx="2613961" cy="640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574492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K-Poland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7" y="207825"/>
            <a:ext cx="2615964" cy="641307"/>
          </a:xfrm>
          <a:prstGeom prst="rect">
            <a:avLst/>
          </a:prstGeom>
        </p:spPr>
      </p:pic>
    </p:spTree>
    <p:extLst>
      <p:ext uri="{BB962C8B-B14F-4D97-AF65-F5344CB8AC3E}">
        <p14:creationId xmlns:p14="http://schemas.microsoft.com/office/powerpoint/2010/main" val="412301767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K-Poland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6757E09C-C81A-EDBB-F18C-C69471DD33AA}"/>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7" y="208777"/>
            <a:ext cx="2613961" cy="640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956435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K-Poland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6FA5B019-FD95-E197-4BB0-7A5775CCA0EB}"/>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7" y="207825"/>
            <a:ext cx="2615964" cy="641307"/>
          </a:xfrm>
          <a:prstGeom prst="rect">
            <a:avLst/>
          </a:prstGeom>
        </p:spPr>
      </p:pic>
    </p:spTree>
    <p:extLst>
      <p:ext uri="{BB962C8B-B14F-4D97-AF65-F5344CB8AC3E}">
        <p14:creationId xmlns:p14="http://schemas.microsoft.com/office/powerpoint/2010/main" val="261013155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K-Portugal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7" y="208777"/>
            <a:ext cx="2613961" cy="64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36909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K-Portugal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7" y="207825"/>
            <a:ext cx="2615964" cy="641306"/>
          </a:xfrm>
          <a:prstGeom prst="rect">
            <a:avLst/>
          </a:prstGeom>
        </p:spPr>
      </p:pic>
    </p:spTree>
    <p:extLst>
      <p:ext uri="{BB962C8B-B14F-4D97-AF65-F5344CB8AC3E}">
        <p14:creationId xmlns:p14="http://schemas.microsoft.com/office/powerpoint/2010/main" val="6255311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K-Portugal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3">
            <a:extLst>
              <a:ext uri="{FF2B5EF4-FFF2-40B4-BE49-F238E27FC236}">
                <a16:creationId xmlns:a16="http://schemas.microsoft.com/office/drawing/2014/main" id="{28E3DD00-1AB5-5E89-94DF-0AA2DBD7B678}"/>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7" y="208777"/>
            <a:ext cx="2613961" cy="64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4428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K-Portugal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32651778-3660-78E4-271D-3E97EB07B16C}"/>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7" y="207825"/>
            <a:ext cx="2615964" cy="641306"/>
          </a:xfrm>
          <a:prstGeom prst="rect">
            <a:avLst/>
          </a:prstGeom>
        </p:spPr>
      </p:pic>
    </p:spTree>
    <p:extLst>
      <p:ext uri="{BB962C8B-B14F-4D97-AF65-F5344CB8AC3E}">
        <p14:creationId xmlns:p14="http://schemas.microsoft.com/office/powerpoint/2010/main" val="336720020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 preserve="1">
  <p:cSld name="K-RCM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9" y="208777"/>
            <a:ext cx="2613957" cy="64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793372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K-RCM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9" y="207825"/>
            <a:ext cx="2615960" cy="641306"/>
          </a:xfrm>
          <a:prstGeom prst="rect">
            <a:avLst/>
          </a:prstGeom>
        </p:spPr>
      </p:pic>
    </p:spTree>
    <p:extLst>
      <p:ext uri="{BB962C8B-B14F-4D97-AF65-F5344CB8AC3E}">
        <p14:creationId xmlns:p14="http://schemas.microsoft.com/office/powerpoint/2010/main" val="391092165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K-RCM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F7E5334B-762F-79A6-2C01-DA239B5DA8C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9" y="208777"/>
            <a:ext cx="2613957" cy="64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16964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K-RCM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38375F48-8F17-8D01-9C4F-3A5EFA108C0F}"/>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9" y="207825"/>
            <a:ext cx="2615960" cy="641306"/>
          </a:xfrm>
          <a:prstGeom prst="rect">
            <a:avLst/>
          </a:prstGeom>
        </p:spPr>
      </p:pic>
    </p:spTree>
    <p:extLst>
      <p:ext uri="{BB962C8B-B14F-4D97-AF65-F5344CB8AC3E}">
        <p14:creationId xmlns:p14="http://schemas.microsoft.com/office/powerpoint/2010/main" val="410345420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reserve="1">
  <p:cSld name="K-Schöneberg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9" y="208777"/>
            <a:ext cx="2613957" cy="640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33143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K-Schöneberg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9" y="207825"/>
            <a:ext cx="2615960" cy="641305"/>
          </a:xfrm>
          <a:prstGeom prst="rect">
            <a:avLst/>
          </a:prstGeom>
        </p:spPr>
      </p:pic>
    </p:spTree>
    <p:extLst>
      <p:ext uri="{BB962C8B-B14F-4D97-AF65-F5344CB8AC3E}">
        <p14:creationId xmlns:p14="http://schemas.microsoft.com/office/powerpoint/2010/main" val="300480318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K-Schöneberg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F7E5334B-762F-79A6-2C01-DA239B5DA8C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9" y="208777"/>
            <a:ext cx="2613957" cy="640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55255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K-Schöneberg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38375F48-8F17-8D01-9C4F-3A5EFA108C0F}"/>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599" y="207825"/>
            <a:ext cx="2615960" cy="641305"/>
          </a:xfrm>
          <a:prstGeom prst="rect">
            <a:avLst/>
          </a:prstGeom>
        </p:spPr>
      </p:pic>
    </p:spTree>
    <p:extLst>
      <p:ext uri="{BB962C8B-B14F-4D97-AF65-F5344CB8AC3E}">
        <p14:creationId xmlns:p14="http://schemas.microsoft.com/office/powerpoint/2010/main" val="71555813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K-Shanghai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9" y="209035"/>
            <a:ext cx="2613957" cy="640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433694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K-Shanghai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01" y="207825"/>
            <a:ext cx="2615956" cy="641305"/>
          </a:xfrm>
          <a:prstGeom prst="rect">
            <a:avLst/>
          </a:prstGeom>
        </p:spPr>
      </p:pic>
    </p:spTree>
    <p:extLst>
      <p:ext uri="{BB962C8B-B14F-4D97-AF65-F5344CB8AC3E}">
        <p14:creationId xmlns:p14="http://schemas.microsoft.com/office/powerpoint/2010/main" val="18837227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K-Shanghai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3">
            <a:extLst>
              <a:ext uri="{FF2B5EF4-FFF2-40B4-BE49-F238E27FC236}">
                <a16:creationId xmlns:a16="http://schemas.microsoft.com/office/drawing/2014/main" id="{B27F254D-E3B9-988E-5434-24A4D3BFAFD0}"/>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0729" y="209035"/>
            <a:ext cx="2613957" cy="640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82113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K-Shanghai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26FEEB93-A5D1-B1E8-D420-235C7ED1916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01" y="207825"/>
            <a:ext cx="2615956" cy="641305"/>
          </a:xfrm>
          <a:prstGeom prst="rect">
            <a:avLst/>
          </a:prstGeom>
        </p:spPr>
      </p:pic>
    </p:spTree>
    <p:extLst>
      <p:ext uri="{BB962C8B-B14F-4D97-AF65-F5344CB8AC3E}">
        <p14:creationId xmlns:p14="http://schemas.microsoft.com/office/powerpoint/2010/main" val="321298165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K-SouthAfrica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785" y="209035"/>
            <a:ext cx="2611844" cy="640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37800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K-SouthAfrica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01" y="207825"/>
            <a:ext cx="2615956" cy="641304"/>
          </a:xfrm>
          <a:prstGeom prst="rect">
            <a:avLst/>
          </a:prstGeom>
        </p:spPr>
      </p:pic>
    </p:spTree>
    <p:extLst>
      <p:ext uri="{BB962C8B-B14F-4D97-AF65-F5344CB8AC3E}">
        <p14:creationId xmlns:p14="http://schemas.microsoft.com/office/powerpoint/2010/main" val="90487644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K-SouthAfrica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9AC52459-7E6E-4195-F829-E84E20F268A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785" y="209035"/>
            <a:ext cx="2611844" cy="640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054324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K-SouthAfrica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C8EF1F6D-0B39-1C98-7A95-0AAD65E0D1D9}"/>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01" y="207825"/>
            <a:ext cx="2615956" cy="641304"/>
          </a:xfrm>
          <a:prstGeom prst="rect">
            <a:avLst/>
          </a:prstGeom>
        </p:spPr>
      </p:pic>
    </p:spTree>
    <p:extLst>
      <p:ext uri="{BB962C8B-B14F-4D97-AF65-F5344CB8AC3E}">
        <p14:creationId xmlns:p14="http://schemas.microsoft.com/office/powerpoint/2010/main" val="354740538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 preserve="1">
  <p:cSld name="K-Spain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785" y="209035"/>
            <a:ext cx="2611844" cy="640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98591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 preserve="1">
  <p:cSld name="K-Spain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03" y="207825"/>
            <a:ext cx="2615951" cy="641304"/>
          </a:xfrm>
          <a:prstGeom prst="rect">
            <a:avLst/>
          </a:prstGeom>
        </p:spPr>
      </p:pic>
    </p:spTree>
    <p:extLst>
      <p:ext uri="{BB962C8B-B14F-4D97-AF65-F5344CB8AC3E}">
        <p14:creationId xmlns:p14="http://schemas.microsoft.com/office/powerpoint/2010/main" val="151838269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K-Spain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3">
            <a:extLst>
              <a:ext uri="{FF2B5EF4-FFF2-40B4-BE49-F238E27FC236}">
                <a16:creationId xmlns:a16="http://schemas.microsoft.com/office/drawing/2014/main" id="{D2CB714E-9551-E52A-0CA9-DBD8FA2B27DF}"/>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785" y="209035"/>
            <a:ext cx="2611844" cy="640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832239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K-Spain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24247C88-B657-A958-CB50-9C30BC5788C0}"/>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03" y="207825"/>
            <a:ext cx="2615951" cy="641304"/>
          </a:xfrm>
          <a:prstGeom prst="rect">
            <a:avLst/>
          </a:prstGeom>
        </p:spPr>
      </p:pic>
    </p:spTree>
    <p:extLst>
      <p:ext uri="{BB962C8B-B14F-4D97-AF65-F5344CB8AC3E}">
        <p14:creationId xmlns:p14="http://schemas.microsoft.com/office/powerpoint/2010/main" val="399031748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K-Sweden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0" y="209035"/>
            <a:ext cx="2611733" cy="640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550327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K-Sweden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56" y="207825"/>
            <a:ext cx="2615845" cy="641304"/>
          </a:xfrm>
          <a:prstGeom prst="rect">
            <a:avLst/>
          </a:prstGeom>
        </p:spPr>
      </p:pic>
    </p:spTree>
    <p:extLst>
      <p:ext uri="{BB962C8B-B14F-4D97-AF65-F5344CB8AC3E}">
        <p14:creationId xmlns:p14="http://schemas.microsoft.com/office/powerpoint/2010/main" val="7503836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K-Sweden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02F9CEA4-EEBB-60D9-7669-9ED37C7B08F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0" y="209035"/>
            <a:ext cx="2611733" cy="640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172790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K-Sweden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0B9E0DF6-600F-E50F-B2E6-771121CCDEF1}"/>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56" y="207825"/>
            <a:ext cx="2615845" cy="641304"/>
          </a:xfrm>
          <a:prstGeom prst="rect">
            <a:avLst/>
          </a:prstGeom>
        </p:spPr>
      </p:pic>
    </p:spTree>
    <p:extLst>
      <p:ext uri="{BB962C8B-B14F-4D97-AF65-F5344CB8AC3E}">
        <p14:creationId xmlns:p14="http://schemas.microsoft.com/office/powerpoint/2010/main" val="300989288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K-Switzerland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0" y="209048"/>
            <a:ext cx="2611733" cy="640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23863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 preserve="1">
  <p:cSld name="K-Switzerland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56" y="207838"/>
            <a:ext cx="2615845" cy="641277"/>
          </a:xfrm>
          <a:prstGeom prst="rect">
            <a:avLst/>
          </a:prstGeom>
        </p:spPr>
      </p:pic>
    </p:spTree>
    <p:extLst>
      <p:ext uri="{BB962C8B-B14F-4D97-AF65-F5344CB8AC3E}">
        <p14:creationId xmlns:p14="http://schemas.microsoft.com/office/powerpoint/2010/main" val="400499094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K-Switzerland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3">
            <a:extLst>
              <a:ext uri="{FF2B5EF4-FFF2-40B4-BE49-F238E27FC236}">
                <a16:creationId xmlns:a16="http://schemas.microsoft.com/office/drawing/2014/main" id="{58FA2188-3E3B-0E96-AA33-7B9B5549232E}"/>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0" y="209048"/>
            <a:ext cx="2611733" cy="640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09356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K-Switzerland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C817FEA2-5406-6A39-A198-35579D14BB7C}"/>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56" y="207838"/>
            <a:ext cx="2615845" cy="641277"/>
          </a:xfrm>
          <a:prstGeom prst="rect">
            <a:avLst/>
          </a:prstGeom>
        </p:spPr>
      </p:pic>
    </p:spTree>
    <p:extLst>
      <p:ext uri="{BB962C8B-B14F-4D97-AF65-F5344CB8AC3E}">
        <p14:creationId xmlns:p14="http://schemas.microsoft.com/office/powerpoint/2010/main" val="192724170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 preserve="1">
  <p:cSld name="K-Thailand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1" y="209048"/>
            <a:ext cx="2611730" cy="640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59053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K-Thailand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58" y="207838"/>
            <a:ext cx="2615841" cy="641277"/>
          </a:xfrm>
          <a:prstGeom prst="rect">
            <a:avLst/>
          </a:prstGeom>
        </p:spPr>
      </p:pic>
    </p:spTree>
    <p:extLst>
      <p:ext uri="{BB962C8B-B14F-4D97-AF65-F5344CB8AC3E}">
        <p14:creationId xmlns:p14="http://schemas.microsoft.com/office/powerpoint/2010/main" val="19072803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K-Thailand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38584094-241A-F0E4-B4E8-A5600ADCDB9A}"/>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1" y="209048"/>
            <a:ext cx="2611730" cy="640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473763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K-Thailand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200B2C56-CFA2-9C94-DE16-972AD135AFDE}"/>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58" y="207838"/>
            <a:ext cx="2615841" cy="641277"/>
          </a:xfrm>
          <a:prstGeom prst="rect">
            <a:avLst/>
          </a:prstGeom>
        </p:spPr>
      </p:pic>
    </p:spTree>
    <p:extLst>
      <p:ext uri="{BB962C8B-B14F-4D97-AF65-F5344CB8AC3E}">
        <p14:creationId xmlns:p14="http://schemas.microsoft.com/office/powerpoint/2010/main" val="352514479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 preserve="1">
  <p:cSld name="K-TheNetherlands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1" y="209048"/>
            <a:ext cx="2611730" cy="640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02940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K-TheNetherlands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58" y="207838"/>
            <a:ext cx="2615841" cy="641276"/>
          </a:xfrm>
          <a:prstGeom prst="rect">
            <a:avLst/>
          </a:prstGeom>
        </p:spPr>
      </p:pic>
    </p:spTree>
    <p:extLst>
      <p:ext uri="{BB962C8B-B14F-4D97-AF65-F5344CB8AC3E}">
        <p14:creationId xmlns:p14="http://schemas.microsoft.com/office/powerpoint/2010/main" val="302885353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K-TheNetherlands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3">
            <a:extLst>
              <a:ext uri="{FF2B5EF4-FFF2-40B4-BE49-F238E27FC236}">
                <a16:creationId xmlns:a16="http://schemas.microsoft.com/office/drawing/2014/main" id="{423BF08F-B7B3-E1D1-20BF-83A1FBBA77CF}"/>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1" y="209048"/>
            <a:ext cx="2611730" cy="640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895220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K-TheNetherlands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0D0F2BD8-363D-B538-6D32-35E060AD2BBE}"/>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58" y="207838"/>
            <a:ext cx="2615841" cy="641276"/>
          </a:xfrm>
          <a:prstGeom prst="rect">
            <a:avLst/>
          </a:prstGeom>
        </p:spPr>
      </p:pic>
    </p:spTree>
    <p:extLst>
      <p:ext uri="{BB962C8B-B14F-4D97-AF65-F5344CB8AC3E}">
        <p14:creationId xmlns:p14="http://schemas.microsoft.com/office/powerpoint/2010/main" val="386483599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 preserve="1">
  <p:cSld name="K-Thermoseal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B4519BA9-7C6D-BF9E-A6E0-7ED9E5054C7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3" y="209048"/>
            <a:ext cx="2611726" cy="640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926216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 preserve="1">
  <p:cSld name="K-Thermoseal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0" y="207838"/>
            <a:ext cx="2615837" cy="641276"/>
          </a:xfrm>
          <a:prstGeom prst="rect">
            <a:avLst/>
          </a:prstGeom>
        </p:spPr>
      </p:pic>
    </p:spTree>
    <p:extLst>
      <p:ext uri="{BB962C8B-B14F-4D97-AF65-F5344CB8AC3E}">
        <p14:creationId xmlns:p14="http://schemas.microsoft.com/office/powerpoint/2010/main" val="185651497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K-Thermoseal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931495F0-B781-0174-60F8-6A6B9F9592D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3" y="209048"/>
            <a:ext cx="2611726" cy="640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263937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K-Thermoseal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A1333E03-6D83-BB38-BA7C-011C78BD410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0" y="207838"/>
            <a:ext cx="2615837" cy="641276"/>
          </a:xfrm>
          <a:prstGeom prst="rect">
            <a:avLst/>
          </a:prstGeom>
        </p:spPr>
      </p:pic>
    </p:spTree>
    <p:extLst>
      <p:ext uri="{BB962C8B-B14F-4D97-AF65-F5344CB8AC3E}">
        <p14:creationId xmlns:p14="http://schemas.microsoft.com/office/powerpoint/2010/main" val="73616015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 preserve="1">
  <p:cSld name="K-Turkey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5" name="Picture 4">
            <a:extLst>
              <a:ext uri="{FF2B5EF4-FFF2-40B4-BE49-F238E27FC236}">
                <a16:creationId xmlns:a16="http://schemas.microsoft.com/office/drawing/2014/main" id="{ECFA3DEA-3152-E2E3-B92E-CC37065278E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3" y="209048"/>
            <a:ext cx="2611726" cy="640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77039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 preserve="1">
  <p:cSld name="K-Turkey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0" y="207838"/>
            <a:ext cx="2615837" cy="641275"/>
          </a:xfrm>
          <a:prstGeom prst="rect">
            <a:avLst/>
          </a:prstGeom>
        </p:spPr>
      </p:pic>
    </p:spTree>
    <p:extLst>
      <p:ext uri="{BB962C8B-B14F-4D97-AF65-F5344CB8AC3E}">
        <p14:creationId xmlns:p14="http://schemas.microsoft.com/office/powerpoint/2010/main" val="80890269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K-Turkey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931495F0-B781-0174-60F8-6A6B9F9592D9}"/>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3" y="209048"/>
            <a:ext cx="2611726" cy="640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75073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K-Turkey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6930FFE6-005C-86EE-CABE-B086DAA6DD82}"/>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0" y="207838"/>
            <a:ext cx="2615837" cy="641275"/>
          </a:xfrm>
          <a:prstGeom prst="rect">
            <a:avLst/>
          </a:prstGeom>
        </p:spPr>
      </p:pic>
    </p:spTree>
    <p:extLst>
      <p:ext uri="{BB962C8B-B14F-4D97-AF65-F5344CB8AC3E}">
        <p14:creationId xmlns:p14="http://schemas.microsoft.com/office/powerpoint/2010/main" val="378607326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 preserve="1">
  <p:cSld name="K-UK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5" name="Picture 4">
            <a:extLst>
              <a:ext uri="{FF2B5EF4-FFF2-40B4-BE49-F238E27FC236}">
                <a16:creationId xmlns:a16="http://schemas.microsoft.com/office/drawing/2014/main" id="{ECFA3DEA-3152-E2E3-B92E-CC37065278E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5" y="209048"/>
            <a:ext cx="2611721" cy="640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17870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 preserve="1">
  <p:cSld name="K-UK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2" y="207838"/>
            <a:ext cx="2615833" cy="641275"/>
          </a:xfrm>
          <a:prstGeom prst="rect">
            <a:avLst/>
          </a:prstGeom>
        </p:spPr>
      </p:pic>
    </p:spTree>
    <p:extLst>
      <p:ext uri="{BB962C8B-B14F-4D97-AF65-F5344CB8AC3E}">
        <p14:creationId xmlns:p14="http://schemas.microsoft.com/office/powerpoint/2010/main" val="397550907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K-UK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3">
            <a:extLst>
              <a:ext uri="{FF2B5EF4-FFF2-40B4-BE49-F238E27FC236}">
                <a16:creationId xmlns:a16="http://schemas.microsoft.com/office/drawing/2014/main" id="{7AC0C754-B499-3956-D525-A484E91BDB53}"/>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5" y="209048"/>
            <a:ext cx="2611721" cy="640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908255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K-UK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7DFAB6AA-F57A-BC66-9AC9-0F4F9610E0C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2" y="207838"/>
            <a:ext cx="2615833" cy="641275"/>
          </a:xfrm>
          <a:prstGeom prst="rect">
            <a:avLst/>
          </a:prstGeom>
        </p:spPr>
      </p:pic>
    </p:spTree>
    <p:extLst>
      <p:ext uri="{BB962C8B-B14F-4D97-AF65-F5344CB8AC3E}">
        <p14:creationId xmlns:p14="http://schemas.microsoft.com/office/powerpoint/2010/main" val="206027474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 preserve="1">
  <p:cSld name="K-Westad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5" name="Picture 4">
            <a:extLst>
              <a:ext uri="{FF2B5EF4-FFF2-40B4-BE49-F238E27FC236}">
                <a16:creationId xmlns:a16="http://schemas.microsoft.com/office/drawing/2014/main" id="{ECFA3DEA-3152-E2E3-B92E-CC37065278E1}"/>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5" y="209048"/>
            <a:ext cx="2611721" cy="640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660728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 preserve="1">
  <p:cSld name="K-Westad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2" y="207838"/>
            <a:ext cx="2615833" cy="641274"/>
          </a:xfrm>
          <a:prstGeom prst="rect">
            <a:avLst/>
          </a:prstGeom>
        </p:spPr>
      </p:pic>
    </p:spTree>
    <p:extLst>
      <p:ext uri="{BB962C8B-B14F-4D97-AF65-F5344CB8AC3E}">
        <p14:creationId xmlns:p14="http://schemas.microsoft.com/office/powerpoint/2010/main" val="318068587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K-Westad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406DD7A5-D936-6BED-A5BD-776485760D7E}"/>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5" y="209048"/>
            <a:ext cx="2611721" cy="640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049731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K-Westad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4" name="Picture 8">
            <a:extLst>
              <a:ext uri="{FF2B5EF4-FFF2-40B4-BE49-F238E27FC236}">
                <a16:creationId xmlns:a16="http://schemas.microsoft.com/office/drawing/2014/main" id="{07C151F3-4A6F-A1AF-FC04-8B2506F76E71}"/>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2" y="207838"/>
            <a:ext cx="2615833" cy="641274"/>
          </a:xfrm>
          <a:prstGeom prst="rect">
            <a:avLst/>
          </a:prstGeom>
        </p:spPr>
      </p:pic>
    </p:spTree>
    <p:extLst>
      <p:ext uri="{BB962C8B-B14F-4D97-AF65-F5344CB8AC3E}">
        <p14:creationId xmlns:p14="http://schemas.microsoft.com/office/powerpoint/2010/main" val="124731522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itle" preserve="1">
  <p:cSld name="K-Zambia Title White">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tx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tx2"/>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7" name="Bild 4" descr="141274_KLIN_GroupPresentation_170914-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44249"/>
            <a:ext cx="1645200" cy="2888536"/>
          </a:xfrm>
          <a:prstGeom prst="rect">
            <a:avLst/>
          </a:prstGeom>
        </p:spPr>
      </p:pic>
      <p:pic>
        <p:nvPicPr>
          <p:cNvPr id="4" name="Picture 3">
            <a:extLst>
              <a:ext uri="{FF2B5EF4-FFF2-40B4-BE49-F238E27FC236}">
                <a16:creationId xmlns:a16="http://schemas.microsoft.com/office/drawing/2014/main" id="{DF5C9DCF-647B-625E-1B9F-905A0E6CCE1B}"/>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7" y="209048"/>
            <a:ext cx="2611717" cy="640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8545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K-Zambia Title Blu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645199" y="2266992"/>
            <a:ext cx="9808207" cy="1659414"/>
          </a:xfrm>
          <a:prstGeom prst="rect">
            <a:avLst/>
          </a:prstGeom>
        </p:spPr>
        <p:txBody>
          <a:bodyPr lIns="0" tIns="0" rIns="0" bIns="0">
            <a:noAutofit/>
          </a:bodyPr>
          <a:lstStyle>
            <a:lvl1pPr>
              <a:lnSpc>
                <a:spcPts val="6000"/>
              </a:lnSpc>
              <a:spcAft>
                <a:spcPts val="3000"/>
              </a:spcAft>
              <a:defRPr sz="6400">
                <a:solidFill>
                  <a:schemeClr val="bg1"/>
                </a:solidFill>
                <a:latin typeface="Aleo" panose="020F0502020204030203" pitchFamily="34" charset="0"/>
                <a:cs typeface="Arial" panose="020B0604020202020204" pitchFamily="34" charset="0"/>
              </a:defRPr>
            </a:lvl1pPr>
          </a:lstStyle>
          <a:p>
            <a:r>
              <a:rPr lang="de-DE" dirty="0"/>
              <a:t>Mastertitelformat bearbeiten</a:t>
            </a:r>
          </a:p>
        </p:txBody>
      </p:sp>
      <p:sp>
        <p:nvSpPr>
          <p:cNvPr id="3" name="Untertitel 2"/>
          <p:cNvSpPr>
            <a:spLocks noGrp="1"/>
          </p:cNvSpPr>
          <p:nvPr>
            <p:ph type="subTitle" idx="1"/>
          </p:nvPr>
        </p:nvSpPr>
        <p:spPr>
          <a:xfrm>
            <a:off x="1645199" y="3976281"/>
            <a:ext cx="8534400" cy="404070"/>
          </a:xfrm>
        </p:spPr>
        <p:txBody>
          <a:bodyPr lIns="0" tIns="0" rIns="0" bIns="0"/>
          <a:lstStyle>
            <a:lvl1pPr marL="0" indent="0" algn="l">
              <a:buNone/>
              <a:defRPr>
                <a:solidFill>
                  <a:schemeClr val="bg1"/>
                </a:solidFill>
                <a:latin typeface="HelveticaNeueLT Pro 45 Lt" panose="020B04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Picture 6" descr="Icon&#10;&#10;Description automatically generated">
            <a:extLst>
              <a:ext uri="{FF2B5EF4-FFF2-40B4-BE49-F238E27FC236}">
                <a16:creationId xmlns:a16="http://schemas.microsoft.com/office/drawing/2014/main" id="{5CEB9426-D9C3-9225-F831-76C0EA5171F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0636" y="2171481"/>
            <a:ext cx="1714003" cy="2350643"/>
          </a:xfrm>
          <a:prstGeom prst="rect">
            <a:avLst/>
          </a:prstGeom>
        </p:spPr>
      </p:pic>
      <p:pic>
        <p:nvPicPr>
          <p:cNvPr id="5" name="Picture 8">
            <a:extLst>
              <a:ext uri="{FF2B5EF4-FFF2-40B4-BE49-F238E27FC236}">
                <a16:creationId xmlns:a16="http://schemas.microsoft.com/office/drawing/2014/main" id="{E9AD9A48-5A79-0928-DC5C-B9A5DA4C38A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4" y="207838"/>
            <a:ext cx="2615829" cy="641274"/>
          </a:xfrm>
          <a:prstGeom prst="rect">
            <a:avLst/>
          </a:prstGeom>
        </p:spPr>
      </p:pic>
    </p:spTree>
    <p:extLst>
      <p:ext uri="{BB962C8B-B14F-4D97-AF65-F5344CB8AC3E}">
        <p14:creationId xmlns:p14="http://schemas.microsoft.com/office/powerpoint/2010/main" val="407793726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K-Zambia End White">
    <p:bg>
      <p:bgPr>
        <a:solidFill>
          <a:schemeClr val="bg1"/>
        </a:solidFill>
        <a:effectLst/>
      </p:bgPr>
    </p:bg>
    <p:spTree>
      <p:nvGrpSpPr>
        <p:cNvPr id="1" name=""/>
        <p:cNvGrpSpPr/>
        <p:nvPr/>
      </p:nvGrpSpPr>
      <p:grpSpPr>
        <a:xfrm>
          <a:off x="0" y="0"/>
          <a:ext cx="0" cy="0"/>
          <a:chOff x="0" y="0"/>
          <a:chExt cx="0" cy="0"/>
        </a:xfrm>
      </p:grpSpPr>
      <p:pic>
        <p:nvPicPr>
          <p:cNvPr id="3" name="Picture 2" descr="A blue and black arrows&#10;&#10;Description automatically generated">
            <a:extLst>
              <a:ext uri="{FF2B5EF4-FFF2-40B4-BE49-F238E27FC236}">
                <a16:creationId xmlns:a16="http://schemas.microsoft.com/office/drawing/2014/main" id="{E6447BBB-E14F-149D-67A4-5D16BC3E7B42}"/>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1352551" y="0"/>
            <a:ext cx="6690264"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tx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2" name="Picture 1">
            <a:extLst>
              <a:ext uri="{FF2B5EF4-FFF2-40B4-BE49-F238E27FC236}">
                <a16:creationId xmlns:a16="http://schemas.microsoft.com/office/drawing/2014/main" id="{406DD7A5-D936-6BED-A5BD-776485760D7E}"/>
              </a:ext>
            </a:extLst>
          </p:cNvPr>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p:blipFill>
        <p:spPr bwMode="auto">
          <a:xfrm>
            <a:off x="9221847" y="209048"/>
            <a:ext cx="2611717" cy="640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99026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K-Zambia End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82A0E-CFA0-95EA-21DB-BA68D66D637B}"/>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352551" y="0"/>
            <a:ext cx="6690263" cy="6858000"/>
          </a:xfrm>
          <a:prstGeom prst="rect">
            <a:avLst/>
          </a:prstGeom>
        </p:spPr>
      </p:pic>
      <p:sp>
        <p:nvSpPr>
          <p:cNvPr id="5" name="Textplatzhalter 4">
            <a:extLst>
              <a:ext uri="{FF2B5EF4-FFF2-40B4-BE49-F238E27FC236}">
                <a16:creationId xmlns:a16="http://schemas.microsoft.com/office/drawing/2014/main" id="{AE3F5A38-9A1E-2DA5-61D6-2526B6DBE068}"/>
              </a:ext>
            </a:extLst>
          </p:cNvPr>
          <p:cNvSpPr>
            <a:spLocks noGrp="1"/>
          </p:cNvSpPr>
          <p:nvPr>
            <p:ph type="body" sz="quarter" idx="10" hasCustomPrompt="1"/>
          </p:nvPr>
        </p:nvSpPr>
        <p:spPr>
          <a:xfrm>
            <a:off x="520773" y="4927269"/>
            <a:ext cx="3832225" cy="1336675"/>
          </a:xfrm>
        </p:spPr>
        <p:txBody>
          <a:bodyPr anchor="b"/>
          <a:lstStyle>
            <a:lvl1pPr marL="0" indent="0">
              <a:buNone/>
              <a:defRPr sz="1400">
                <a:solidFill>
                  <a:schemeClr val="bg1"/>
                </a:solidFill>
                <a:latin typeface="HelveticaNeueLT Pro 45 Lt" panose="020B0403020202020204" pitchFamily="34"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e-DE" dirty="0" err="1"/>
              <a:t>Address</a:t>
            </a:r>
            <a:endParaRPr lang="de-DE" dirty="0"/>
          </a:p>
        </p:txBody>
      </p:sp>
      <p:pic>
        <p:nvPicPr>
          <p:cNvPr id="3" name="Picture 8">
            <a:extLst>
              <a:ext uri="{FF2B5EF4-FFF2-40B4-BE49-F238E27FC236}">
                <a16:creationId xmlns:a16="http://schemas.microsoft.com/office/drawing/2014/main" id="{F7EDDB4A-E69E-D851-3649-EB386A435286}"/>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220664" y="207838"/>
            <a:ext cx="2615829" cy="641274"/>
          </a:xfrm>
          <a:prstGeom prst="rect">
            <a:avLst/>
          </a:prstGeom>
        </p:spPr>
      </p:pic>
    </p:spTree>
    <p:extLst>
      <p:ext uri="{BB962C8B-B14F-4D97-AF65-F5344CB8AC3E}">
        <p14:creationId xmlns:p14="http://schemas.microsoft.com/office/powerpoint/2010/main" val="2651156436"/>
      </p:ext>
    </p:extLst>
  </p:cSld>
  <p:clrMapOvr>
    <a:masterClrMapping/>
  </p:clrMapOvr>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63" Type="http://schemas.openxmlformats.org/officeDocument/2006/relationships/slideLayout" Target="../slideLayouts/slideLayout63.xml"/><Relationship Id="rId84" Type="http://schemas.openxmlformats.org/officeDocument/2006/relationships/slideLayout" Target="../slideLayouts/slideLayout84.xml"/><Relationship Id="rId138" Type="http://schemas.openxmlformats.org/officeDocument/2006/relationships/slideLayout" Target="../slideLayouts/slideLayout138.xml"/><Relationship Id="rId159" Type="http://schemas.openxmlformats.org/officeDocument/2006/relationships/slideLayout" Target="../slideLayouts/slideLayout159.xml"/><Relationship Id="rId170" Type="http://schemas.openxmlformats.org/officeDocument/2006/relationships/slideLayout" Target="../slideLayouts/slideLayout170.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53" Type="http://schemas.openxmlformats.org/officeDocument/2006/relationships/slideLayout" Target="../slideLayouts/slideLayout53.xml"/><Relationship Id="rId74" Type="http://schemas.openxmlformats.org/officeDocument/2006/relationships/slideLayout" Target="../slideLayouts/slideLayout74.xml"/><Relationship Id="rId128" Type="http://schemas.openxmlformats.org/officeDocument/2006/relationships/slideLayout" Target="../slideLayouts/slideLayout128.xml"/><Relationship Id="rId149" Type="http://schemas.openxmlformats.org/officeDocument/2006/relationships/slideLayout" Target="../slideLayouts/slideLayout149.xml"/><Relationship Id="rId5" Type="http://schemas.openxmlformats.org/officeDocument/2006/relationships/slideLayout" Target="../slideLayouts/slideLayout5.xml"/><Relationship Id="rId95" Type="http://schemas.openxmlformats.org/officeDocument/2006/relationships/slideLayout" Target="../slideLayouts/slideLayout95.xml"/><Relationship Id="rId160" Type="http://schemas.openxmlformats.org/officeDocument/2006/relationships/slideLayout" Target="../slideLayouts/slideLayout160.xml"/><Relationship Id="rId22" Type="http://schemas.openxmlformats.org/officeDocument/2006/relationships/slideLayout" Target="../slideLayouts/slideLayout22.xml"/><Relationship Id="rId43" Type="http://schemas.openxmlformats.org/officeDocument/2006/relationships/slideLayout" Target="../slideLayouts/slideLayout43.xml"/><Relationship Id="rId64" Type="http://schemas.openxmlformats.org/officeDocument/2006/relationships/slideLayout" Target="../slideLayouts/slideLayout64.xml"/><Relationship Id="rId118" Type="http://schemas.openxmlformats.org/officeDocument/2006/relationships/slideLayout" Target="../slideLayouts/slideLayout118.xml"/><Relationship Id="rId139" Type="http://schemas.openxmlformats.org/officeDocument/2006/relationships/slideLayout" Target="../slideLayouts/slideLayout139.xml"/><Relationship Id="rId85" Type="http://schemas.openxmlformats.org/officeDocument/2006/relationships/slideLayout" Target="../slideLayouts/slideLayout85.xml"/><Relationship Id="rId150" Type="http://schemas.openxmlformats.org/officeDocument/2006/relationships/slideLayout" Target="../slideLayouts/slideLayout150.xml"/><Relationship Id="rId171" Type="http://schemas.openxmlformats.org/officeDocument/2006/relationships/slideLayout" Target="../slideLayouts/slideLayout171.xml"/><Relationship Id="rId12" Type="http://schemas.openxmlformats.org/officeDocument/2006/relationships/slideLayout" Target="../slideLayouts/slideLayout12.xml"/><Relationship Id="rId33" Type="http://schemas.openxmlformats.org/officeDocument/2006/relationships/slideLayout" Target="../slideLayouts/slideLayout33.xml"/><Relationship Id="rId108" Type="http://schemas.openxmlformats.org/officeDocument/2006/relationships/slideLayout" Target="../slideLayouts/slideLayout108.xml"/><Relationship Id="rId129" Type="http://schemas.openxmlformats.org/officeDocument/2006/relationships/slideLayout" Target="../slideLayouts/slideLayout129.xml"/><Relationship Id="rId54" Type="http://schemas.openxmlformats.org/officeDocument/2006/relationships/slideLayout" Target="../slideLayouts/slideLayout54.xml"/><Relationship Id="rId75" Type="http://schemas.openxmlformats.org/officeDocument/2006/relationships/slideLayout" Target="../slideLayouts/slideLayout75.xml"/><Relationship Id="rId96" Type="http://schemas.openxmlformats.org/officeDocument/2006/relationships/slideLayout" Target="../slideLayouts/slideLayout96.xml"/><Relationship Id="rId140" Type="http://schemas.openxmlformats.org/officeDocument/2006/relationships/slideLayout" Target="../slideLayouts/slideLayout140.xml"/><Relationship Id="rId161" Type="http://schemas.openxmlformats.org/officeDocument/2006/relationships/slideLayout" Target="../slideLayouts/slideLayout16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130" Type="http://schemas.openxmlformats.org/officeDocument/2006/relationships/slideLayout" Target="../slideLayouts/slideLayout130.xml"/><Relationship Id="rId135" Type="http://schemas.openxmlformats.org/officeDocument/2006/relationships/slideLayout" Target="../slideLayouts/slideLayout135.xml"/><Relationship Id="rId151" Type="http://schemas.openxmlformats.org/officeDocument/2006/relationships/slideLayout" Target="../slideLayouts/slideLayout151.xml"/><Relationship Id="rId156" Type="http://schemas.openxmlformats.org/officeDocument/2006/relationships/slideLayout" Target="../slideLayouts/slideLayout156.xml"/><Relationship Id="rId177" Type="http://schemas.openxmlformats.org/officeDocument/2006/relationships/slideLayout" Target="../slideLayouts/slideLayout177.xml"/><Relationship Id="rId172" Type="http://schemas.openxmlformats.org/officeDocument/2006/relationships/slideLayout" Target="../slideLayouts/slideLayout172.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slideLayout" Target="../slideLayouts/slideLayout125.xml"/><Relationship Id="rId141" Type="http://schemas.openxmlformats.org/officeDocument/2006/relationships/slideLayout" Target="../slideLayouts/slideLayout141.xml"/><Relationship Id="rId146" Type="http://schemas.openxmlformats.org/officeDocument/2006/relationships/slideLayout" Target="../slideLayouts/slideLayout146.xml"/><Relationship Id="rId167" Type="http://schemas.openxmlformats.org/officeDocument/2006/relationships/slideLayout" Target="../slideLayouts/slideLayout167.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162" Type="http://schemas.openxmlformats.org/officeDocument/2006/relationships/slideLayout" Target="../slideLayouts/slideLayout16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131" Type="http://schemas.openxmlformats.org/officeDocument/2006/relationships/slideLayout" Target="../slideLayouts/slideLayout131.xml"/><Relationship Id="rId136" Type="http://schemas.openxmlformats.org/officeDocument/2006/relationships/slideLayout" Target="../slideLayouts/slideLayout136.xml"/><Relationship Id="rId157" Type="http://schemas.openxmlformats.org/officeDocument/2006/relationships/slideLayout" Target="../slideLayouts/slideLayout157.xml"/><Relationship Id="rId178" Type="http://schemas.openxmlformats.org/officeDocument/2006/relationships/slideLayout" Target="../slideLayouts/slideLayout178.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52" Type="http://schemas.openxmlformats.org/officeDocument/2006/relationships/slideLayout" Target="../slideLayouts/slideLayout152.xml"/><Relationship Id="rId173" Type="http://schemas.openxmlformats.org/officeDocument/2006/relationships/slideLayout" Target="../slideLayouts/slideLayout173.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147" Type="http://schemas.openxmlformats.org/officeDocument/2006/relationships/slideLayout" Target="../slideLayouts/slideLayout147.xml"/><Relationship Id="rId168" Type="http://schemas.openxmlformats.org/officeDocument/2006/relationships/slideLayout" Target="../slideLayouts/slideLayout16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42" Type="http://schemas.openxmlformats.org/officeDocument/2006/relationships/slideLayout" Target="../slideLayouts/slideLayout142.xml"/><Relationship Id="rId163" Type="http://schemas.openxmlformats.org/officeDocument/2006/relationships/slideLayout" Target="../slideLayouts/slideLayout163.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137" Type="http://schemas.openxmlformats.org/officeDocument/2006/relationships/slideLayout" Target="../slideLayouts/slideLayout137.xml"/><Relationship Id="rId158" Type="http://schemas.openxmlformats.org/officeDocument/2006/relationships/slideLayout" Target="../slideLayouts/slideLayout158.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32" Type="http://schemas.openxmlformats.org/officeDocument/2006/relationships/slideLayout" Target="../slideLayouts/slideLayout132.xml"/><Relationship Id="rId153" Type="http://schemas.openxmlformats.org/officeDocument/2006/relationships/slideLayout" Target="../slideLayouts/slideLayout153.xml"/><Relationship Id="rId174" Type="http://schemas.openxmlformats.org/officeDocument/2006/relationships/slideLayout" Target="../slideLayouts/slideLayout174.xml"/><Relationship Id="rId179" Type="http://schemas.openxmlformats.org/officeDocument/2006/relationships/slideLayout" Target="../slideLayouts/slideLayout179.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143" Type="http://schemas.openxmlformats.org/officeDocument/2006/relationships/slideLayout" Target="../slideLayouts/slideLayout143.xml"/><Relationship Id="rId148" Type="http://schemas.openxmlformats.org/officeDocument/2006/relationships/slideLayout" Target="../slideLayouts/slideLayout148.xml"/><Relationship Id="rId164" Type="http://schemas.openxmlformats.org/officeDocument/2006/relationships/slideLayout" Target="../slideLayouts/slideLayout164.xml"/><Relationship Id="rId169" Type="http://schemas.openxmlformats.org/officeDocument/2006/relationships/slideLayout" Target="../slideLayouts/slideLayout169.xml"/><Relationship Id="rId4" Type="http://schemas.openxmlformats.org/officeDocument/2006/relationships/slideLayout" Target="../slideLayouts/slideLayout4.xml"/><Relationship Id="rId9" Type="http://schemas.openxmlformats.org/officeDocument/2006/relationships/slideLayout" Target="../slideLayouts/slideLayout9.xml"/><Relationship Id="rId180" Type="http://schemas.openxmlformats.org/officeDocument/2006/relationships/theme" Target="../theme/theme1.xml"/><Relationship Id="rId26" Type="http://schemas.openxmlformats.org/officeDocument/2006/relationships/slideLayout" Target="../slideLayouts/slideLayout26.xml"/><Relationship Id="rId47" Type="http://schemas.openxmlformats.org/officeDocument/2006/relationships/slideLayout" Target="../slideLayouts/slideLayout47.xml"/><Relationship Id="rId68" Type="http://schemas.openxmlformats.org/officeDocument/2006/relationships/slideLayout" Target="../slideLayouts/slideLayout68.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33" Type="http://schemas.openxmlformats.org/officeDocument/2006/relationships/slideLayout" Target="../slideLayouts/slideLayout133.xml"/><Relationship Id="rId154" Type="http://schemas.openxmlformats.org/officeDocument/2006/relationships/slideLayout" Target="../slideLayouts/slideLayout154.xml"/><Relationship Id="rId175" Type="http://schemas.openxmlformats.org/officeDocument/2006/relationships/slideLayout" Target="../slideLayouts/slideLayout175.xml"/><Relationship Id="rId16" Type="http://schemas.openxmlformats.org/officeDocument/2006/relationships/slideLayout" Target="../slideLayouts/slideLayout16.xml"/><Relationship Id="rId37" Type="http://schemas.openxmlformats.org/officeDocument/2006/relationships/slideLayout" Target="../slideLayouts/slideLayout37.xml"/><Relationship Id="rId58" Type="http://schemas.openxmlformats.org/officeDocument/2006/relationships/slideLayout" Target="../slideLayouts/slideLayout58.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44" Type="http://schemas.openxmlformats.org/officeDocument/2006/relationships/slideLayout" Target="../slideLayouts/slideLayout144.xml"/><Relationship Id="rId90" Type="http://schemas.openxmlformats.org/officeDocument/2006/relationships/slideLayout" Target="../slideLayouts/slideLayout90.xml"/><Relationship Id="rId165" Type="http://schemas.openxmlformats.org/officeDocument/2006/relationships/slideLayout" Target="../slideLayouts/slideLayout165.xml"/><Relationship Id="rId27" Type="http://schemas.openxmlformats.org/officeDocument/2006/relationships/slideLayout" Target="../slideLayouts/slideLayout27.xml"/><Relationship Id="rId48" Type="http://schemas.openxmlformats.org/officeDocument/2006/relationships/slideLayout" Target="../slideLayouts/slideLayout48.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34" Type="http://schemas.openxmlformats.org/officeDocument/2006/relationships/slideLayout" Target="../slideLayouts/slideLayout134.xml"/><Relationship Id="rId80" Type="http://schemas.openxmlformats.org/officeDocument/2006/relationships/slideLayout" Target="../slideLayouts/slideLayout80.xml"/><Relationship Id="rId155" Type="http://schemas.openxmlformats.org/officeDocument/2006/relationships/slideLayout" Target="../slideLayouts/slideLayout155.xml"/><Relationship Id="rId176" Type="http://schemas.openxmlformats.org/officeDocument/2006/relationships/slideLayout" Target="../slideLayouts/slideLayout176.xml"/><Relationship Id="rId17" Type="http://schemas.openxmlformats.org/officeDocument/2006/relationships/slideLayout" Target="../slideLayouts/slideLayout17.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24" Type="http://schemas.openxmlformats.org/officeDocument/2006/relationships/slideLayout" Target="../slideLayouts/slideLayout124.xml"/><Relationship Id="rId70" Type="http://schemas.openxmlformats.org/officeDocument/2006/relationships/slideLayout" Target="../slideLayouts/slideLayout70.xml"/><Relationship Id="rId91" Type="http://schemas.openxmlformats.org/officeDocument/2006/relationships/slideLayout" Target="../slideLayouts/slideLayout91.xml"/><Relationship Id="rId145" Type="http://schemas.openxmlformats.org/officeDocument/2006/relationships/slideLayout" Target="../slideLayouts/slideLayout145.xml"/><Relationship Id="rId166" Type="http://schemas.openxmlformats.org/officeDocument/2006/relationships/slideLayout" Target="../slideLayouts/slideLayout166.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520701" y="2175642"/>
            <a:ext cx="11222567" cy="3950522"/>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520701" y="6356351"/>
            <a:ext cx="3860800" cy="365125"/>
          </a:xfrm>
          <a:prstGeom prst="rect">
            <a:avLst/>
          </a:prstGeom>
        </p:spPr>
        <p:txBody>
          <a:bodyPr vert="horz" lIns="0" tIns="45720" rIns="91440" bIns="45720" rtlCol="0" anchor="ctr"/>
          <a:lstStyle>
            <a:lvl1pPr algn="l">
              <a:defRPr sz="1000">
                <a:solidFill>
                  <a:schemeClr val="tx1"/>
                </a:solidFill>
                <a:latin typeface="HelveticaNeueLT Pro 45 Lt" panose="020B0403020202020204" pitchFamily="34" charset="0"/>
                <a:cs typeface="Arial" panose="020B0604020202020204" pitchFamily="34" charset="0"/>
              </a:defRPr>
            </a:lvl1pPr>
          </a:lstStyle>
          <a:p>
            <a:fld id="{A13AC6D0-0272-46C5-A4BF-4A65356DDE6E}" type="slidenum">
              <a:rPr lang="de-DE" smtClean="0"/>
              <a:pPr/>
              <a:t>‹Nr.›</a:t>
            </a:fld>
            <a:endParaRPr lang="de-DE" dirty="0"/>
          </a:p>
        </p:txBody>
      </p:sp>
      <p:sp>
        <p:nvSpPr>
          <p:cNvPr id="13" name="Titelplatzhalter 1"/>
          <p:cNvSpPr>
            <a:spLocks noGrp="1"/>
          </p:cNvSpPr>
          <p:nvPr>
            <p:ph type="title"/>
          </p:nvPr>
        </p:nvSpPr>
        <p:spPr>
          <a:xfrm>
            <a:off x="520701" y="852489"/>
            <a:ext cx="10900095" cy="627062"/>
          </a:xfrm>
          <a:prstGeom prst="rect">
            <a:avLst/>
          </a:prstGeom>
        </p:spPr>
        <p:txBody>
          <a:bodyPr vert="horz" lIns="91440" tIns="45720" rIns="91440" bIns="45720" rtlCol="0" anchor="ctr">
            <a:normAutofit/>
          </a:bodyPr>
          <a:lstStyle/>
          <a:p>
            <a:r>
              <a:rPr lang="de-DE" dirty="0"/>
              <a:t>Mastertitelformat bearbeiten</a:t>
            </a:r>
          </a:p>
        </p:txBody>
      </p:sp>
    </p:spTree>
  </p:cSld>
  <p:clrMap bg1="lt1" tx1="dk1" bg2="lt2" tx2="dk2" accent1="accent1" accent2="accent2" accent3="accent3" accent4="accent4" accent5="accent5" accent6="accent6" hlink="hlink" folHlink="folHlink"/>
  <p:sldLayoutIdLst>
    <p:sldLayoutId id="2147483649" r:id="rId1"/>
    <p:sldLayoutId id="2147483713" r:id="rId2"/>
    <p:sldLayoutId id="2147483711" r:id="rId3"/>
    <p:sldLayoutId id="2147483712" r:id="rId4"/>
    <p:sldLayoutId id="2147483888" r:id="rId5"/>
    <p:sldLayoutId id="2147483698" r:id="rId6"/>
    <p:sldLayoutId id="2147483887" r:id="rId7"/>
    <p:sldLayoutId id="2147483725" r:id="rId8"/>
    <p:sldLayoutId id="2147483655" r:id="rId9"/>
    <p:sldLayoutId id="2147483714" r:id="rId10"/>
    <p:sldLayoutId id="2147483717" r:id="rId11"/>
    <p:sldLayoutId id="2147483718" r:id="rId12"/>
    <p:sldLayoutId id="2147483720" r:id="rId13"/>
    <p:sldLayoutId id="2147483726" r:id="rId14"/>
    <p:sldLayoutId id="2147483724" r:id="rId15"/>
    <p:sldLayoutId id="2147483722" r:id="rId16"/>
    <p:sldLayoutId id="2147483723" r:id="rId17"/>
    <p:sldLayoutId id="2147483716" r:id="rId18"/>
    <p:sldLayoutId id="2147483719" r:id="rId19"/>
    <p:sldLayoutId id="2147483727" r:id="rId20"/>
    <p:sldLayoutId id="2147483728" r:id="rId21"/>
    <p:sldLayoutId id="2147483729" r:id="rId22"/>
    <p:sldLayoutId id="2147483730" r:id="rId23"/>
    <p:sldLayoutId id="2147483731" r:id="rId24"/>
    <p:sldLayoutId id="2147483732" r:id="rId25"/>
    <p:sldLayoutId id="2147483733" r:id="rId26"/>
    <p:sldLayoutId id="2147483734" r:id="rId27"/>
    <p:sldLayoutId id="2147483735" r:id="rId28"/>
    <p:sldLayoutId id="2147483736" r:id="rId29"/>
    <p:sldLayoutId id="2147483737" r:id="rId30"/>
    <p:sldLayoutId id="2147483738" r:id="rId31"/>
    <p:sldLayoutId id="2147483739" r:id="rId32"/>
    <p:sldLayoutId id="2147483740" r:id="rId33"/>
    <p:sldLayoutId id="2147483741" r:id="rId34"/>
    <p:sldLayoutId id="2147483742" r:id="rId35"/>
    <p:sldLayoutId id="2147483743" r:id="rId36"/>
    <p:sldLayoutId id="2147483744" r:id="rId37"/>
    <p:sldLayoutId id="2147483745" r:id="rId38"/>
    <p:sldLayoutId id="2147483746" r:id="rId39"/>
    <p:sldLayoutId id="2147483747" r:id="rId40"/>
    <p:sldLayoutId id="2147483748" r:id="rId41"/>
    <p:sldLayoutId id="2147483749" r:id="rId42"/>
    <p:sldLayoutId id="2147483750" r:id="rId43"/>
    <p:sldLayoutId id="2147483751" r:id="rId44"/>
    <p:sldLayoutId id="2147483752" r:id="rId45"/>
    <p:sldLayoutId id="2147483753" r:id="rId46"/>
    <p:sldLayoutId id="2147483754" r:id="rId47"/>
    <p:sldLayoutId id="2147483755" r:id="rId48"/>
    <p:sldLayoutId id="2147483756" r:id="rId49"/>
    <p:sldLayoutId id="2147483757" r:id="rId50"/>
    <p:sldLayoutId id="2147483758" r:id="rId51"/>
    <p:sldLayoutId id="2147483759" r:id="rId52"/>
    <p:sldLayoutId id="2147483760" r:id="rId53"/>
    <p:sldLayoutId id="2147483761" r:id="rId54"/>
    <p:sldLayoutId id="2147483762" r:id="rId55"/>
    <p:sldLayoutId id="2147483763" r:id="rId56"/>
    <p:sldLayoutId id="2147483764" r:id="rId57"/>
    <p:sldLayoutId id="2147483765" r:id="rId58"/>
    <p:sldLayoutId id="2147483766" r:id="rId59"/>
    <p:sldLayoutId id="2147483767" r:id="rId60"/>
    <p:sldLayoutId id="2147483768" r:id="rId61"/>
    <p:sldLayoutId id="2147483769" r:id="rId62"/>
    <p:sldLayoutId id="2147483770" r:id="rId63"/>
    <p:sldLayoutId id="2147483771" r:id="rId64"/>
    <p:sldLayoutId id="2147483772" r:id="rId65"/>
    <p:sldLayoutId id="2147483773" r:id="rId66"/>
    <p:sldLayoutId id="2147483774" r:id="rId67"/>
    <p:sldLayoutId id="2147483775" r:id="rId68"/>
    <p:sldLayoutId id="2147483776" r:id="rId69"/>
    <p:sldLayoutId id="2147483777" r:id="rId70"/>
    <p:sldLayoutId id="2147483778" r:id="rId71"/>
    <p:sldLayoutId id="2147483779" r:id="rId72"/>
    <p:sldLayoutId id="2147483780" r:id="rId73"/>
    <p:sldLayoutId id="2147483781" r:id="rId74"/>
    <p:sldLayoutId id="2147483782" r:id="rId75"/>
    <p:sldLayoutId id="2147483783" r:id="rId76"/>
    <p:sldLayoutId id="2147483784" r:id="rId77"/>
    <p:sldLayoutId id="2147483785" r:id="rId78"/>
    <p:sldLayoutId id="2147483786" r:id="rId79"/>
    <p:sldLayoutId id="2147483787" r:id="rId80"/>
    <p:sldLayoutId id="2147483788" r:id="rId81"/>
    <p:sldLayoutId id="2147483789" r:id="rId82"/>
    <p:sldLayoutId id="2147483790" r:id="rId83"/>
    <p:sldLayoutId id="2147483791" r:id="rId84"/>
    <p:sldLayoutId id="2147483792" r:id="rId85"/>
    <p:sldLayoutId id="2147483793" r:id="rId86"/>
    <p:sldLayoutId id="2147483794" r:id="rId87"/>
    <p:sldLayoutId id="2147483795" r:id="rId88"/>
    <p:sldLayoutId id="2147483796" r:id="rId89"/>
    <p:sldLayoutId id="2147483797" r:id="rId90"/>
    <p:sldLayoutId id="2147483798" r:id="rId91"/>
    <p:sldLayoutId id="2147483799" r:id="rId92"/>
    <p:sldLayoutId id="2147483800" r:id="rId93"/>
    <p:sldLayoutId id="2147483801" r:id="rId94"/>
    <p:sldLayoutId id="2147483802" r:id="rId95"/>
    <p:sldLayoutId id="2147483803" r:id="rId96"/>
    <p:sldLayoutId id="2147483804" r:id="rId97"/>
    <p:sldLayoutId id="2147483805" r:id="rId98"/>
    <p:sldLayoutId id="2147483806" r:id="rId99"/>
    <p:sldLayoutId id="2147483807" r:id="rId100"/>
    <p:sldLayoutId id="2147483808" r:id="rId101"/>
    <p:sldLayoutId id="2147483809" r:id="rId102"/>
    <p:sldLayoutId id="2147483810" r:id="rId103"/>
    <p:sldLayoutId id="2147483811" r:id="rId104"/>
    <p:sldLayoutId id="2147483812" r:id="rId105"/>
    <p:sldLayoutId id="2147483813" r:id="rId106"/>
    <p:sldLayoutId id="2147483814" r:id="rId107"/>
    <p:sldLayoutId id="2147483815" r:id="rId108"/>
    <p:sldLayoutId id="2147483816" r:id="rId109"/>
    <p:sldLayoutId id="2147483817" r:id="rId110"/>
    <p:sldLayoutId id="2147483818" r:id="rId111"/>
    <p:sldLayoutId id="2147483819" r:id="rId112"/>
    <p:sldLayoutId id="2147483820" r:id="rId113"/>
    <p:sldLayoutId id="2147483821" r:id="rId114"/>
    <p:sldLayoutId id="2147483822" r:id="rId115"/>
    <p:sldLayoutId id="2147483823" r:id="rId116"/>
    <p:sldLayoutId id="2147483824" r:id="rId117"/>
    <p:sldLayoutId id="2147483825" r:id="rId118"/>
    <p:sldLayoutId id="2147483826" r:id="rId119"/>
    <p:sldLayoutId id="2147483827" r:id="rId120"/>
    <p:sldLayoutId id="2147483828" r:id="rId121"/>
    <p:sldLayoutId id="2147483829" r:id="rId122"/>
    <p:sldLayoutId id="2147483830" r:id="rId123"/>
    <p:sldLayoutId id="2147483831" r:id="rId124"/>
    <p:sldLayoutId id="2147483832" r:id="rId125"/>
    <p:sldLayoutId id="2147483833" r:id="rId126"/>
    <p:sldLayoutId id="2147483834" r:id="rId127"/>
    <p:sldLayoutId id="2147483835" r:id="rId128"/>
    <p:sldLayoutId id="2147483836" r:id="rId129"/>
    <p:sldLayoutId id="2147483837" r:id="rId130"/>
    <p:sldLayoutId id="2147483838" r:id="rId131"/>
    <p:sldLayoutId id="2147483839" r:id="rId132"/>
    <p:sldLayoutId id="2147483840" r:id="rId133"/>
    <p:sldLayoutId id="2147483841" r:id="rId134"/>
    <p:sldLayoutId id="2147483842" r:id="rId135"/>
    <p:sldLayoutId id="2147483843" r:id="rId136"/>
    <p:sldLayoutId id="2147483844" r:id="rId137"/>
    <p:sldLayoutId id="2147483845" r:id="rId138"/>
    <p:sldLayoutId id="2147483846" r:id="rId139"/>
    <p:sldLayoutId id="2147483847" r:id="rId140"/>
    <p:sldLayoutId id="2147483848" r:id="rId141"/>
    <p:sldLayoutId id="2147483849" r:id="rId142"/>
    <p:sldLayoutId id="2147483850" r:id="rId143"/>
    <p:sldLayoutId id="2147483851" r:id="rId144"/>
    <p:sldLayoutId id="2147483852" r:id="rId145"/>
    <p:sldLayoutId id="2147483853" r:id="rId146"/>
    <p:sldLayoutId id="2147483854" r:id="rId147"/>
    <p:sldLayoutId id="2147483855" r:id="rId148"/>
    <p:sldLayoutId id="2147483856" r:id="rId149"/>
    <p:sldLayoutId id="2147483857" r:id="rId150"/>
    <p:sldLayoutId id="2147483858" r:id="rId151"/>
    <p:sldLayoutId id="2147483859" r:id="rId152"/>
    <p:sldLayoutId id="2147483860" r:id="rId153"/>
    <p:sldLayoutId id="2147483861" r:id="rId154"/>
    <p:sldLayoutId id="2147483862" r:id="rId155"/>
    <p:sldLayoutId id="2147483863" r:id="rId156"/>
    <p:sldLayoutId id="2147483864" r:id="rId157"/>
    <p:sldLayoutId id="2147483865" r:id="rId158"/>
    <p:sldLayoutId id="2147483866" r:id="rId159"/>
    <p:sldLayoutId id="2147483867" r:id="rId160"/>
    <p:sldLayoutId id="2147483868" r:id="rId161"/>
    <p:sldLayoutId id="2147483869" r:id="rId162"/>
    <p:sldLayoutId id="2147483870" r:id="rId163"/>
    <p:sldLayoutId id="2147483871" r:id="rId164"/>
    <p:sldLayoutId id="2147483872" r:id="rId165"/>
    <p:sldLayoutId id="2147483873" r:id="rId166"/>
    <p:sldLayoutId id="2147483874" r:id="rId167"/>
    <p:sldLayoutId id="2147483875" r:id="rId168"/>
    <p:sldLayoutId id="2147483876" r:id="rId169"/>
    <p:sldLayoutId id="2147483877" r:id="rId170"/>
    <p:sldLayoutId id="2147483878" r:id="rId171"/>
    <p:sldLayoutId id="2147483879" r:id="rId172"/>
    <p:sldLayoutId id="2147483880" r:id="rId173"/>
    <p:sldLayoutId id="2147483881" r:id="rId174"/>
    <p:sldLayoutId id="2147483882" r:id="rId175"/>
    <p:sldLayoutId id="2147483883" r:id="rId176"/>
    <p:sldLayoutId id="2147483884" r:id="rId177"/>
    <p:sldLayoutId id="2147483885" r:id="rId178"/>
    <p:sldLayoutId id="2147483886" r:id="rId179"/>
  </p:sldLayoutIdLst>
  <p:hf sldNum="0" hdr="0" dt="0"/>
  <p:txStyles>
    <p:titleStyle>
      <a:lvl1pPr marL="0" algn="l" defTabSz="457200" rtl="0" eaLnBrk="1" latinLnBrk="0" hangingPunct="1">
        <a:spcBef>
          <a:spcPct val="0"/>
        </a:spcBef>
        <a:spcAft>
          <a:spcPts val="4000"/>
        </a:spcAft>
        <a:buNone/>
        <a:defRPr lang="de-DE" sz="4000" b="1" kern="1200" cap="all" baseline="0" dirty="0">
          <a:solidFill>
            <a:schemeClr val="tx1"/>
          </a:solidFill>
          <a:latin typeface="Aleo Bold"/>
          <a:ea typeface="+mn-ea"/>
          <a:cs typeface="+mj-cs"/>
        </a:defRPr>
      </a:lvl1pPr>
    </p:titleStyle>
    <p:bodyStyle>
      <a:lvl1pPr marL="349250" indent="-349250" algn="l" defTabSz="457200" rtl="0" eaLnBrk="1" latinLnBrk="0" hangingPunct="1">
        <a:spcBef>
          <a:spcPct val="20000"/>
        </a:spcBef>
        <a:buFont typeface="HelveticaNeueLT Com 45 Lt" panose="020B0403020202020204" pitchFamily="34" charset="0"/>
        <a:buChar char="»"/>
        <a:defRPr sz="2800" kern="1200">
          <a:solidFill>
            <a:schemeClr val="tx1"/>
          </a:solidFill>
          <a:latin typeface="HelveticaNeueLT Pro 45 Lt" panose="020B0403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HelveticaNeueLT Com 45 Lt" panose="020B0403020202020204" pitchFamily="34" charset="0"/>
        <a:buChar char="»"/>
        <a:defRPr sz="2400" kern="1200">
          <a:solidFill>
            <a:schemeClr val="tx1"/>
          </a:solidFill>
          <a:latin typeface="HelveticaNeueLT Pro 45 Lt" panose="020B0403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HelveticaNeueLT Com 45 Lt" panose="020B0403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HelveticaNeueLT Com 45 Lt" panose="020B0403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HelveticaNeueLT Com 45 Lt" panose="020B0403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image" Target="../media/image95.tiff"/><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tiff"/><Relationship Id="rId1" Type="http://schemas.openxmlformats.org/officeDocument/2006/relationships/slideLayout" Target="../slideLayouts/slideLayout7.xml"/><Relationship Id="rId4" Type="http://schemas.openxmlformats.org/officeDocument/2006/relationships/image" Target="../media/image103.png"/></Relationships>
</file>

<file path=ppt/slides/_rels/slide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7.xml"/><Relationship Id="rId4" Type="http://schemas.openxmlformats.org/officeDocument/2006/relationships/image" Target="../media/image106.png"/></Relationships>
</file>

<file path=ppt/slides/_rels/slide6.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image" Target="../media/image107.png"/><Relationship Id="rId1" Type="http://schemas.openxmlformats.org/officeDocument/2006/relationships/slideLayout" Target="../slideLayouts/slideLayout7.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 Id="rId9" Type="http://schemas.openxmlformats.org/officeDocument/2006/relationships/image" Target="../media/image114.png"/></Relationships>
</file>

<file path=ppt/slides/_rels/slide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7.xml"/><Relationship Id="rId4" Type="http://schemas.openxmlformats.org/officeDocument/2006/relationships/image" Target="../media/image121.png"/></Relationships>
</file>

<file path=ppt/slides/_rels/slide10.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111.png"/><Relationship Id="rId7" Type="http://schemas.openxmlformats.org/officeDocument/2006/relationships/image" Target="../media/image122.png"/><Relationship Id="rId2" Type="http://schemas.openxmlformats.org/officeDocument/2006/relationships/image" Target="../media/image110.png"/><Relationship Id="rId1" Type="http://schemas.openxmlformats.org/officeDocument/2006/relationships/slideLayout" Target="../slideLayouts/slideLayout7.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 Id="rId9" Type="http://schemas.openxmlformats.org/officeDocument/2006/relationships/image" Target="../media/image124.png"/></Relationships>
</file>

<file path=ppt/slides/_rels/slide1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7.xml"/><Relationship Id="rId4" Type="http://schemas.openxmlformats.org/officeDocument/2006/relationships/image" Target="../media/image129.png"/></Relationships>
</file>

<file path=ppt/slides/_rels/slide1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7.xml"/><Relationship Id="rId4" Type="http://schemas.openxmlformats.org/officeDocument/2006/relationships/image" Target="../media/image132.png"/></Relationships>
</file>

<file path=ppt/slides/_rels/slide14.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image" Target="../media/image140.png"/><Relationship Id="rId7" Type="http://schemas.openxmlformats.org/officeDocument/2006/relationships/image" Target="../media/image144.png"/><Relationship Id="rId2" Type="http://schemas.openxmlformats.org/officeDocument/2006/relationships/image" Target="../media/image139.tiff"/><Relationship Id="rId1" Type="http://schemas.openxmlformats.org/officeDocument/2006/relationships/slideLayout" Target="../slideLayouts/slideLayout7.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s>
</file>

<file path=ppt/slides/_rels/slide19.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7.xml"/><Relationship Id="rId4" Type="http://schemas.openxmlformats.org/officeDocument/2006/relationships/image" Target="../media/image149.png"/></Relationships>
</file>

<file path=ppt/slides/_rels/slide21.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7.png"/><Relationship Id="rId1" Type="http://schemas.openxmlformats.org/officeDocument/2006/relationships/slideLayout" Target="../slideLayouts/slideLayout7.xml"/><Relationship Id="rId5" Type="http://schemas.openxmlformats.org/officeDocument/2006/relationships/image" Target="../media/image148.png"/><Relationship Id="rId4" Type="http://schemas.openxmlformats.org/officeDocument/2006/relationships/image" Target="../media/image151.png"/></Relationships>
</file>

<file path=ppt/slides/_rels/slide22.xml.rels><?xml version="1.0" encoding="UTF-8" standalone="yes"?>
<Relationships xmlns="http://schemas.openxmlformats.org/package/2006/relationships"><Relationship Id="rId3" Type="http://schemas.openxmlformats.org/officeDocument/2006/relationships/image" Target="../media/image152.png"/><Relationship Id="rId7" Type="http://schemas.openxmlformats.org/officeDocument/2006/relationships/image" Target="../media/image156.png"/><Relationship Id="rId2" Type="http://schemas.openxmlformats.org/officeDocument/2006/relationships/image" Target="../media/image147.png"/><Relationship Id="rId1" Type="http://schemas.openxmlformats.org/officeDocument/2006/relationships/slideLayout" Target="../slideLayouts/slideLayout7.xml"/><Relationship Id="rId6" Type="http://schemas.openxmlformats.org/officeDocument/2006/relationships/image" Target="../media/image155.png"/><Relationship Id="rId5" Type="http://schemas.openxmlformats.org/officeDocument/2006/relationships/image" Target="../media/image154.png"/><Relationship Id="rId4" Type="http://schemas.openxmlformats.org/officeDocument/2006/relationships/image" Target="../media/image153.png"/></Relationships>
</file>

<file path=ppt/slides/_rels/slide23.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58.png"/><Relationship Id="rId1" Type="http://schemas.openxmlformats.org/officeDocument/2006/relationships/slideLayout" Target="../slideLayouts/slideLayout7.xml"/><Relationship Id="rId6" Type="http://schemas.openxmlformats.org/officeDocument/2006/relationships/image" Target="../media/image162.png"/><Relationship Id="rId11" Type="http://schemas.openxmlformats.org/officeDocument/2006/relationships/image" Target="../media/image164.png"/><Relationship Id="rId5" Type="http://schemas.openxmlformats.org/officeDocument/2006/relationships/image" Target="../media/image161.png"/><Relationship Id="rId10" Type="http://schemas.openxmlformats.org/officeDocument/2006/relationships/image" Target="../media/image146.png"/><Relationship Id="rId4" Type="http://schemas.openxmlformats.org/officeDocument/2006/relationships/image" Target="../media/image160.png"/><Relationship Id="rId9" Type="http://schemas.openxmlformats.org/officeDocument/2006/relationships/image" Target="../media/image136.png"/></Relationships>
</file>

<file path=ppt/slides/_rels/slide25.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7.xml"/><Relationship Id="rId4" Type="http://schemas.openxmlformats.org/officeDocument/2006/relationships/image" Target="../media/image167.png"/></Relationships>
</file>

<file path=ppt/slides/_rels/slide26.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7.xml"/><Relationship Id="rId5" Type="http://schemas.openxmlformats.org/officeDocument/2006/relationships/image" Target="../media/image171.jpeg"/><Relationship Id="rId4" Type="http://schemas.openxmlformats.org/officeDocument/2006/relationships/image" Target="../media/image170.tiff"/></Relationships>
</file>

<file path=ppt/slides/_rels/slide27.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tiff"/><Relationship Id="rId1" Type="http://schemas.openxmlformats.org/officeDocument/2006/relationships/slideLayout" Target="../slideLayouts/slideLayout7.xml"/><Relationship Id="rId5" Type="http://schemas.openxmlformats.org/officeDocument/2006/relationships/image" Target="../media/image175.png"/><Relationship Id="rId4" Type="http://schemas.openxmlformats.org/officeDocument/2006/relationships/image" Target="../media/image174.png"/></Relationships>
</file>

<file path=ppt/slides/_rels/slide28.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tiff"/><Relationship Id="rId1" Type="http://schemas.openxmlformats.org/officeDocument/2006/relationships/slideLayout" Target="../slideLayouts/slideLayout7.xml"/><Relationship Id="rId5" Type="http://schemas.openxmlformats.org/officeDocument/2006/relationships/image" Target="../media/image179.png"/><Relationship Id="rId4" Type="http://schemas.openxmlformats.org/officeDocument/2006/relationships/image" Target="../media/image178.png"/></Relationships>
</file>

<file path=ppt/slides/_rels/slide29.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7.xml"/><Relationship Id="rId6" Type="http://schemas.openxmlformats.org/officeDocument/2006/relationships/image" Target="../media/image184.png"/><Relationship Id="rId5" Type="http://schemas.openxmlformats.org/officeDocument/2006/relationships/image" Target="../media/image183.png"/><Relationship Id="rId4" Type="http://schemas.openxmlformats.org/officeDocument/2006/relationships/image" Target="../media/image182.tiff"/></Relationships>
</file>

<file path=ppt/slides/_rels/slide30.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7.xml"/><Relationship Id="rId4" Type="http://schemas.openxmlformats.org/officeDocument/2006/relationships/image" Target="../media/image189.gif"/></Relationships>
</file>

<file path=ppt/slides/_rels/slide32.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90.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91.png"/></Relationships>
</file>

<file path=ppt/slides/_rels/slide35.xml.rels><?xml version="1.0" encoding="UTF-8" standalone="yes"?>
<Relationships xmlns="http://schemas.openxmlformats.org/package/2006/relationships"><Relationship Id="rId3" Type="http://schemas.openxmlformats.org/officeDocument/2006/relationships/image" Target="../media/image193.png"/><Relationship Id="rId7" Type="http://schemas.openxmlformats.org/officeDocument/2006/relationships/image" Target="../media/image197.png"/><Relationship Id="rId2" Type="http://schemas.openxmlformats.org/officeDocument/2006/relationships/image" Target="../media/image192.png"/><Relationship Id="rId1" Type="http://schemas.openxmlformats.org/officeDocument/2006/relationships/slideLayout" Target="../slideLayouts/slideLayout7.xml"/><Relationship Id="rId6" Type="http://schemas.openxmlformats.org/officeDocument/2006/relationships/image" Target="../media/image196.png"/><Relationship Id="rId5" Type="http://schemas.openxmlformats.org/officeDocument/2006/relationships/image" Target="../media/image195.png"/><Relationship Id="rId4" Type="http://schemas.openxmlformats.org/officeDocument/2006/relationships/image" Target="../media/image194.png"/></Relationships>
</file>

<file path=ppt/slides/_rels/slide36.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7.xml"/><Relationship Id="rId6" Type="http://schemas.openxmlformats.org/officeDocument/2006/relationships/image" Target="../media/image202.png"/><Relationship Id="rId5" Type="http://schemas.openxmlformats.org/officeDocument/2006/relationships/image" Target="../media/image201.png"/><Relationship Id="rId4" Type="http://schemas.openxmlformats.org/officeDocument/2006/relationships/image" Target="../media/image200.png"/></Relationships>
</file>

<file path=ppt/slides/_rels/slide37.xml.rels><?xml version="1.0" encoding="UTF-8" standalone="yes"?>
<Relationships xmlns="http://schemas.openxmlformats.org/package/2006/relationships"><Relationship Id="rId8" Type="http://schemas.openxmlformats.org/officeDocument/2006/relationships/image" Target="../media/image207.png"/><Relationship Id="rId3" Type="http://schemas.openxmlformats.org/officeDocument/2006/relationships/image" Target="../media/image204.png"/><Relationship Id="rId7" Type="http://schemas.openxmlformats.org/officeDocument/2006/relationships/image" Target="../media/image206.png"/><Relationship Id="rId2" Type="http://schemas.openxmlformats.org/officeDocument/2006/relationships/image" Target="../media/image203.png"/><Relationship Id="rId1" Type="http://schemas.openxmlformats.org/officeDocument/2006/relationships/slideLayout" Target="../slideLayouts/slideLayout7.xml"/><Relationship Id="rId6" Type="http://schemas.openxmlformats.org/officeDocument/2006/relationships/image" Target="../media/image205.png"/><Relationship Id="rId5" Type="http://schemas.openxmlformats.org/officeDocument/2006/relationships/image" Target="../media/image202.png"/><Relationship Id="rId4" Type="http://schemas.openxmlformats.org/officeDocument/2006/relationships/image" Target="../media/image150.png"/></Relationships>
</file>

<file path=ppt/slides/_rels/slide38.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159.png"/><Relationship Id="rId7" Type="http://schemas.openxmlformats.org/officeDocument/2006/relationships/image" Target="../media/image163.png"/><Relationship Id="rId12" Type="http://schemas.openxmlformats.org/officeDocument/2006/relationships/image" Target="../media/image213.png"/><Relationship Id="rId2" Type="http://schemas.openxmlformats.org/officeDocument/2006/relationships/image" Target="../media/image158.png"/><Relationship Id="rId1" Type="http://schemas.openxmlformats.org/officeDocument/2006/relationships/slideLayout" Target="../slideLayouts/slideLayout7.xml"/><Relationship Id="rId6" Type="http://schemas.openxmlformats.org/officeDocument/2006/relationships/image" Target="../media/image162.png"/><Relationship Id="rId11" Type="http://schemas.openxmlformats.org/officeDocument/2006/relationships/image" Target="../media/image212.png"/><Relationship Id="rId5" Type="http://schemas.openxmlformats.org/officeDocument/2006/relationships/image" Target="../media/image161.png"/><Relationship Id="rId10" Type="http://schemas.openxmlformats.org/officeDocument/2006/relationships/image" Target="../media/image211.png"/><Relationship Id="rId4" Type="http://schemas.openxmlformats.org/officeDocument/2006/relationships/image" Target="../media/image160.png"/><Relationship Id="rId9" Type="http://schemas.openxmlformats.org/officeDocument/2006/relationships/image" Target="../media/image21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5911F0-8F1A-EF50-B153-6B07E0D74EB6}"/>
              </a:ext>
            </a:extLst>
          </p:cNvPr>
          <p:cNvSpPr>
            <a:spLocks noGrp="1"/>
          </p:cNvSpPr>
          <p:nvPr>
            <p:ph type="ctrTitle"/>
          </p:nvPr>
        </p:nvSpPr>
        <p:spPr/>
        <p:txBody>
          <a:bodyPr/>
          <a:lstStyle/>
          <a:p>
            <a:r>
              <a:rPr lang="de-DE" dirty="0"/>
              <a:t>KLINGER </a:t>
            </a:r>
            <a:br>
              <a:rPr lang="de-DE" dirty="0"/>
            </a:br>
            <a:r>
              <a:rPr lang="de-DE" dirty="0"/>
              <a:t>FLUID CONTROL</a:t>
            </a:r>
            <a:endParaRPr lang="de-AT" dirty="0"/>
          </a:p>
        </p:txBody>
      </p:sp>
      <p:sp>
        <p:nvSpPr>
          <p:cNvPr id="3" name="Untertitel 2">
            <a:extLst>
              <a:ext uri="{FF2B5EF4-FFF2-40B4-BE49-F238E27FC236}">
                <a16:creationId xmlns:a16="http://schemas.microsoft.com/office/drawing/2014/main" id="{B3C9F726-6B90-0C67-2AF4-CCB87FC65B5E}"/>
              </a:ext>
            </a:extLst>
          </p:cNvPr>
          <p:cNvSpPr>
            <a:spLocks noGrp="1"/>
          </p:cNvSpPr>
          <p:nvPr>
            <p:ph type="subTitle" idx="1"/>
          </p:nvPr>
        </p:nvSpPr>
        <p:spPr>
          <a:xfrm>
            <a:off x="1645199" y="3976281"/>
            <a:ext cx="7567812" cy="404070"/>
          </a:xfrm>
        </p:spPr>
        <p:txBody>
          <a:bodyPr>
            <a:normAutofit lnSpcReduction="10000"/>
          </a:bodyPr>
          <a:lstStyle/>
          <a:p>
            <a:r>
              <a:rPr lang="de-DE" dirty="0"/>
              <a:t>Ball valve range KHI</a:t>
            </a:r>
            <a:endParaRPr lang="de-AT" dirty="0"/>
          </a:p>
        </p:txBody>
      </p:sp>
    </p:spTree>
    <p:extLst>
      <p:ext uri="{BB962C8B-B14F-4D97-AF65-F5344CB8AC3E}">
        <p14:creationId xmlns:p14="http://schemas.microsoft.com/office/powerpoint/2010/main" val="3365151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422623" y="594659"/>
            <a:ext cx="8333188" cy="599448"/>
          </a:xfrm>
        </p:spPr>
        <p:txBody>
          <a:bodyPr/>
          <a:lstStyle/>
          <a:p>
            <a:r>
              <a:rPr lang="de-DE" dirty="0"/>
              <a:t>BALL VALVE range khi</a:t>
            </a:r>
            <a:endParaRPr lang="de-AT" dirty="0"/>
          </a:p>
        </p:txBody>
      </p:sp>
      <p:sp>
        <p:nvSpPr>
          <p:cNvPr id="23" name="Textplatzhalter 3">
            <a:extLst>
              <a:ext uri="{FF2B5EF4-FFF2-40B4-BE49-F238E27FC236}">
                <a16:creationId xmlns:a16="http://schemas.microsoft.com/office/drawing/2014/main" id="{C64E9D96-3809-4027-AD80-1A3E541D84C9}"/>
              </a:ext>
            </a:extLst>
          </p:cNvPr>
          <p:cNvSpPr>
            <a:spLocks noGrp="1"/>
          </p:cNvSpPr>
          <p:nvPr>
            <p:ph type="body" idx="13"/>
          </p:nvPr>
        </p:nvSpPr>
        <p:spPr>
          <a:xfrm>
            <a:off x="434194" y="1105684"/>
            <a:ext cx="1986504" cy="391850"/>
          </a:xfrm>
        </p:spPr>
        <p:txBody>
          <a:bodyPr>
            <a:noAutofit/>
          </a:bodyPr>
          <a:lstStyle/>
          <a:p>
            <a:pPr lvl="0">
              <a:spcAft>
                <a:spcPts val="0"/>
              </a:spcAft>
              <a:defRPr/>
            </a:pPr>
            <a:r>
              <a:rPr lang="en-US" dirty="0">
                <a:solidFill>
                  <a:srgbClr val="174FA9"/>
                </a:solidFill>
                <a:cs typeface="Gill Sans Light"/>
              </a:rPr>
              <a:t>Agenda</a:t>
            </a:r>
          </a:p>
        </p:txBody>
      </p:sp>
      <p:sp>
        <p:nvSpPr>
          <p:cNvPr id="32" name="Inhaltsplatzhalter 2">
            <a:extLst>
              <a:ext uri="{FF2B5EF4-FFF2-40B4-BE49-F238E27FC236}">
                <a16:creationId xmlns:a16="http://schemas.microsoft.com/office/drawing/2014/main" id="{E089D7D2-EBA6-D041-6070-E3DF36AA7F50}"/>
              </a:ext>
            </a:extLst>
          </p:cNvPr>
          <p:cNvSpPr>
            <a:spLocks noGrp="1"/>
          </p:cNvSpPr>
          <p:nvPr>
            <p:ph idx="1"/>
          </p:nvPr>
        </p:nvSpPr>
        <p:spPr>
          <a:xfrm>
            <a:off x="520459" y="1705132"/>
            <a:ext cx="3740990" cy="4687042"/>
          </a:xfrm>
        </p:spPr>
        <p:txBody>
          <a:bodyPr>
            <a:noAutofit/>
          </a:bodyPr>
          <a:lstStyle/>
          <a:p>
            <a:pPr>
              <a:spcBef>
                <a:spcPts val="600"/>
              </a:spcBef>
            </a:pPr>
            <a:r>
              <a:rPr lang="en-US" sz="2000" b="1" dirty="0">
                <a:latin typeface="HelveticaNeueLT Com 45 Lt" panose="020B0403020202020204" pitchFamily="34" charset="0"/>
              </a:rPr>
              <a:t>Overview product range KHI</a:t>
            </a:r>
          </a:p>
          <a:p>
            <a:pPr>
              <a:spcBef>
                <a:spcPts val="600"/>
              </a:spcBef>
            </a:pPr>
            <a:r>
              <a:rPr lang="en-US" sz="2000" b="1" dirty="0">
                <a:latin typeface="HelveticaNeueLT Com 45 Lt" panose="020B0403020202020204" pitchFamily="34" charset="0"/>
              </a:rPr>
              <a:t>New KHI “Industry” models:</a:t>
            </a:r>
          </a:p>
          <a:p>
            <a:pPr>
              <a:spcBef>
                <a:spcPts val="600"/>
              </a:spcBef>
            </a:pPr>
            <a:r>
              <a:rPr lang="en-US" sz="1400" dirty="0">
                <a:latin typeface="HelveticaNeueLT Com 45 Lt" panose="020B0403020202020204" pitchFamily="34" charset="0"/>
              </a:rPr>
              <a:t>KHI-F stainless steel construction</a:t>
            </a:r>
          </a:p>
          <a:p>
            <a:pPr>
              <a:spcBef>
                <a:spcPts val="600"/>
              </a:spcBef>
            </a:pPr>
            <a:r>
              <a:rPr lang="en-US" sz="1400" dirty="0">
                <a:latin typeface="HelveticaNeueLT Com 45 Lt" panose="020B0403020202020204" pitchFamily="34" charset="0"/>
              </a:rPr>
              <a:t>Dimensions </a:t>
            </a:r>
          </a:p>
          <a:p>
            <a:pPr>
              <a:spcBef>
                <a:spcPts val="600"/>
              </a:spcBef>
            </a:pPr>
            <a:r>
              <a:rPr lang="en-US" sz="1400" dirty="0">
                <a:latin typeface="HelveticaNeueLT Com 45 Lt" panose="020B0403020202020204" pitchFamily="34" charset="0"/>
              </a:rPr>
              <a:t>P/T diagrams</a:t>
            </a:r>
          </a:p>
          <a:p>
            <a:pPr>
              <a:spcBef>
                <a:spcPts val="600"/>
              </a:spcBef>
            </a:pPr>
            <a:r>
              <a:rPr lang="en-US" sz="1400" dirty="0">
                <a:latin typeface="HelveticaNeueLT Com 45 Lt" panose="020B0403020202020204" pitchFamily="34" charset="0"/>
              </a:rPr>
              <a:t>KHI-F/S carbon steel construction</a:t>
            </a:r>
          </a:p>
          <a:p>
            <a:pPr>
              <a:spcBef>
                <a:spcPts val="600"/>
              </a:spcBef>
            </a:pPr>
            <a:r>
              <a:rPr lang="en-US" sz="1400" dirty="0">
                <a:latin typeface="HelveticaNeueLT Com 45 Lt" panose="020B0403020202020204" pitchFamily="34" charset="0"/>
              </a:rPr>
              <a:t>Dimensions</a:t>
            </a:r>
          </a:p>
          <a:p>
            <a:pPr>
              <a:spcBef>
                <a:spcPts val="600"/>
              </a:spcBef>
            </a:pPr>
            <a:r>
              <a:rPr lang="en-US" sz="1400" dirty="0">
                <a:latin typeface="HelveticaNeueLT Com 45 Lt" panose="020B0403020202020204" pitchFamily="34" charset="0"/>
              </a:rPr>
              <a:t>P/T diagrams</a:t>
            </a:r>
          </a:p>
          <a:p>
            <a:pPr>
              <a:spcBef>
                <a:spcPts val="600"/>
              </a:spcBef>
            </a:pPr>
            <a:r>
              <a:rPr lang="en-US" sz="1400" dirty="0">
                <a:latin typeface="HelveticaNeueLT Com 45 Lt" panose="020B0403020202020204" pitchFamily="34" charset="0"/>
              </a:rPr>
              <a:t>Stem &amp; O-Rings</a:t>
            </a:r>
          </a:p>
          <a:p>
            <a:pPr>
              <a:spcBef>
                <a:spcPts val="600"/>
              </a:spcBef>
            </a:pPr>
            <a:r>
              <a:rPr lang="en-US" sz="1400" dirty="0">
                <a:latin typeface="HelveticaNeueLT Com 45 Lt" panose="020B0403020202020204" pitchFamily="34" charset="0"/>
              </a:rPr>
              <a:t>Sealing elements </a:t>
            </a:r>
          </a:p>
          <a:p>
            <a:pPr>
              <a:spcBef>
                <a:spcPts val="600"/>
              </a:spcBef>
            </a:pPr>
            <a:r>
              <a:rPr lang="en-US" sz="1400" dirty="0">
                <a:latin typeface="HelveticaNeueLT Com 45 Lt" panose="020B0403020202020204" pitchFamily="34" charset="0"/>
              </a:rPr>
              <a:t>Trunnion &amp; body seal </a:t>
            </a:r>
          </a:p>
          <a:p>
            <a:pPr>
              <a:spcBef>
                <a:spcPts val="600"/>
              </a:spcBef>
            </a:pPr>
            <a:r>
              <a:rPr lang="en-US" sz="1400" dirty="0">
                <a:latin typeface="HelveticaNeueLT Com 45 Lt" panose="020B0403020202020204" pitchFamily="34" charset="0"/>
              </a:rPr>
              <a:t>Certification, Kv values &amp; torques</a:t>
            </a:r>
          </a:p>
          <a:p>
            <a:pPr>
              <a:spcBef>
                <a:spcPts val="600"/>
              </a:spcBef>
            </a:pPr>
            <a:r>
              <a:rPr lang="en-US" sz="1400" dirty="0">
                <a:latin typeface="HelveticaNeueLT Com 45 Lt" panose="020B0403020202020204" pitchFamily="34" charset="0"/>
              </a:rPr>
              <a:t>Top flange, gear/actuator sizing</a:t>
            </a:r>
          </a:p>
          <a:p>
            <a:pPr>
              <a:spcBef>
                <a:spcPts val="600"/>
              </a:spcBef>
            </a:pPr>
            <a:r>
              <a:rPr lang="en-US" sz="1400" dirty="0">
                <a:latin typeface="HelveticaNeueLT Com 45 Lt" panose="020B0403020202020204" pitchFamily="34" charset="0"/>
              </a:rPr>
              <a:t>Summary</a:t>
            </a:r>
          </a:p>
          <a:p>
            <a:pPr>
              <a:spcBef>
                <a:spcPts val="600"/>
              </a:spcBef>
            </a:pPr>
            <a:r>
              <a:rPr lang="en-US" sz="1400" dirty="0">
                <a:latin typeface="HelveticaNeueLT Com 45 Lt" panose="020B0403020202020204" pitchFamily="34" charset="0"/>
              </a:rPr>
              <a:t>Value selling</a:t>
            </a:r>
          </a:p>
          <a:p>
            <a:pPr marL="0" indent="0">
              <a:spcBef>
                <a:spcPts val="600"/>
              </a:spcBef>
              <a:buNone/>
            </a:pPr>
            <a:endParaRPr lang="en-US" sz="1800" dirty="0">
              <a:latin typeface="HelveticaNeueLT Com 45 Lt" panose="020B0403020202020204" pitchFamily="34" charset="0"/>
            </a:endParaRPr>
          </a:p>
          <a:p>
            <a:pPr>
              <a:spcBef>
                <a:spcPts val="600"/>
              </a:spcBef>
            </a:pPr>
            <a:endParaRPr lang="en-US" sz="1800" dirty="0">
              <a:latin typeface="HelveticaNeueLT Com 45 Lt" panose="020B0403020202020204" pitchFamily="34" charset="0"/>
            </a:endParaRPr>
          </a:p>
          <a:p>
            <a:pPr>
              <a:spcBef>
                <a:spcPts val="600"/>
              </a:spcBef>
            </a:pPr>
            <a:endParaRPr lang="en-US" sz="1800" dirty="0">
              <a:latin typeface="HelveticaNeueLT Com 45 Lt" panose="020B0403020202020204" pitchFamily="34" charset="0"/>
            </a:endParaRPr>
          </a:p>
          <a:p>
            <a:pPr>
              <a:spcBef>
                <a:spcPts val="600"/>
              </a:spcBef>
            </a:pPr>
            <a:endParaRPr lang="en-US" sz="1800" dirty="0">
              <a:latin typeface="HelveticaNeueLT Com 45 Lt" panose="020B0403020202020204" pitchFamily="34" charset="0"/>
            </a:endParaRPr>
          </a:p>
          <a:p>
            <a:pPr>
              <a:spcBef>
                <a:spcPts val="600"/>
              </a:spcBef>
            </a:pPr>
            <a:endParaRPr lang="en-US" sz="1800" dirty="0">
              <a:latin typeface="HelveticaNeueLT Com 45 Lt" panose="020B0403020202020204" pitchFamily="34" charset="0"/>
            </a:endParaRPr>
          </a:p>
          <a:p>
            <a:pPr>
              <a:spcBef>
                <a:spcPts val="600"/>
              </a:spcBef>
            </a:pPr>
            <a:endParaRPr lang="en-US" sz="1800" dirty="0">
              <a:latin typeface="HelveticaNeueLT Com 45 Lt" panose="020B0403020202020204" pitchFamily="34" charset="0"/>
            </a:endParaRPr>
          </a:p>
          <a:p>
            <a:pPr>
              <a:spcBef>
                <a:spcPts val="600"/>
              </a:spcBef>
            </a:pPr>
            <a:endParaRPr lang="en-US" sz="1800" dirty="0">
              <a:latin typeface="HelveticaNeueLT Com 45 Lt" panose="020B0403020202020204" pitchFamily="34" charset="0"/>
            </a:endParaRPr>
          </a:p>
          <a:p>
            <a:pPr>
              <a:spcBef>
                <a:spcPts val="600"/>
              </a:spcBef>
            </a:pPr>
            <a:endParaRPr lang="de-AT" sz="1800" dirty="0">
              <a:latin typeface="HelveticaNeueLT Com 45 Lt" panose="020B0403020202020204" pitchFamily="34" charset="0"/>
            </a:endParaRPr>
          </a:p>
          <a:p>
            <a:pPr>
              <a:spcBef>
                <a:spcPts val="600"/>
              </a:spcBef>
            </a:pPr>
            <a:endParaRPr lang="en-US" sz="1800" dirty="0">
              <a:latin typeface="HelveticaNeueLT Com 45 Lt" panose="020B0403020202020204" pitchFamily="34" charset="0"/>
            </a:endParaRPr>
          </a:p>
          <a:p>
            <a:pPr>
              <a:spcBef>
                <a:spcPts val="600"/>
              </a:spcBef>
            </a:pPr>
            <a:endParaRPr lang="en-US" sz="1800" dirty="0">
              <a:latin typeface="HelveticaNeueLT Com 45 Lt" panose="020B0403020202020204" pitchFamily="34" charset="0"/>
            </a:endParaRPr>
          </a:p>
          <a:p>
            <a:pPr>
              <a:spcBef>
                <a:spcPts val="600"/>
              </a:spcBef>
            </a:pPr>
            <a:endParaRPr lang="de-AT" sz="1800" dirty="0">
              <a:latin typeface="HelveticaNeueLT Com 45 Lt" panose="020B0403020202020204" pitchFamily="34" charset="0"/>
            </a:endParaRPr>
          </a:p>
          <a:p>
            <a:pPr>
              <a:spcBef>
                <a:spcPts val="600"/>
              </a:spcBef>
            </a:pPr>
            <a:endParaRPr lang="en-US" sz="1800" dirty="0">
              <a:solidFill>
                <a:srgbClr val="FF0000"/>
              </a:solidFill>
              <a:latin typeface="HelveticaNeueLT Com 45 Lt" panose="020B0403020202020204" pitchFamily="34" charset="0"/>
            </a:endParaRPr>
          </a:p>
        </p:txBody>
      </p:sp>
      <p:sp>
        <p:nvSpPr>
          <p:cNvPr id="33" name="Inhaltsplatzhalter 2">
            <a:extLst>
              <a:ext uri="{FF2B5EF4-FFF2-40B4-BE49-F238E27FC236}">
                <a16:creationId xmlns:a16="http://schemas.microsoft.com/office/drawing/2014/main" id="{6D66B183-0402-582E-488C-F783D5DE33A2}"/>
              </a:ext>
            </a:extLst>
          </p:cNvPr>
          <p:cNvSpPr txBox="1">
            <a:spLocks/>
          </p:cNvSpPr>
          <p:nvPr/>
        </p:nvSpPr>
        <p:spPr>
          <a:xfrm>
            <a:off x="4758204" y="1696488"/>
            <a:ext cx="4584204" cy="2872399"/>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chemeClr val="tx1"/>
              </a:buClr>
              <a:buFont typeface="Arial" panose="020B0604020202020204" pitchFamily="34" charset="0"/>
              <a:buChar char="»"/>
              <a:defRPr lang="de-DE" sz="2800" kern="1200" dirty="0" smtClean="0">
                <a:solidFill>
                  <a:schemeClr val="tx1"/>
                </a:solidFill>
                <a:latin typeface="HelveticaNeueLT Pro 45 Lt" panose="020B0403020202020204" pitchFamily="34" charset="0"/>
                <a:ea typeface="+mn-ea"/>
                <a:cs typeface="Arial" panose="020B0604020202020204" pitchFamily="34" charset="0"/>
              </a:defRPr>
            </a:lvl1pPr>
            <a:lvl2pPr marL="742950" indent="-285750" algn="l" defTabSz="457200" rtl="0" eaLnBrk="1" latinLnBrk="0" hangingPunct="1">
              <a:spcBef>
                <a:spcPct val="20000"/>
              </a:spcBef>
              <a:buClr>
                <a:schemeClr val="tx1"/>
              </a:buClr>
              <a:buFont typeface="Arial" panose="020B0604020202020204" pitchFamily="34" charset="0"/>
              <a:buChar char="»"/>
              <a:defRPr sz="2400" kern="1200">
                <a:solidFill>
                  <a:schemeClr val="tx1"/>
                </a:solidFill>
                <a:latin typeface="HelveticaNeueLT Pro 45 Lt" panose="020B0403020202020204" pitchFamily="34" charset="0"/>
                <a:ea typeface="+mn-ea"/>
                <a:cs typeface="Arial" panose="020B0604020202020204" pitchFamily="34" charset="0"/>
              </a:defRPr>
            </a:lvl2pPr>
            <a:lvl3pPr marL="1143000" indent="-228600" algn="l" defTabSz="457200" rtl="0" eaLnBrk="1" latinLnBrk="0" hangingPunct="1">
              <a:spcBef>
                <a:spcPct val="20000"/>
              </a:spcBef>
              <a:buClr>
                <a:schemeClr val="tx1"/>
              </a:buClr>
              <a:buFont typeface="Arial" panose="020B0604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3pPr>
            <a:lvl4pPr marL="1600200" indent="-228600" algn="l" defTabSz="457200" rtl="0" eaLnBrk="1" latinLnBrk="0" hangingPunct="1">
              <a:spcBef>
                <a:spcPct val="20000"/>
              </a:spcBef>
              <a:buClr>
                <a:schemeClr val="tx1"/>
              </a:buClr>
              <a:buFont typeface="Arial" panose="020B0604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4pPr>
            <a:lvl5pPr marL="2057400" indent="-228600" algn="l" defTabSz="457200" rtl="0" eaLnBrk="1" latinLnBrk="0" hangingPunct="1">
              <a:spcBef>
                <a:spcPct val="20000"/>
              </a:spcBef>
              <a:buClr>
                <a:schemeClr val="tx1"/>
              </a:buClr>
              <a:buFont typeface="Arial" panose="020B0604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pPr>
            <a:r>
              <a:rPr lang="en-US" sz="2000" b="1" dirty="0">
                <a:latin typeface="HelveticaNeueLT Com 45 Lt" panose="020B0403020202020204" pitchFamily="34" charset="0"/>
              </a:rPr>
              <a:t>Classic KH(SV)I models:</a:t>
            </a:r>
          </a:p>
          <a:p>
            <a:pPr>
              <a:spcBef>
                <a:spcPts val="600"/>
              </a:spcBef>
            </a:pPr>
            <a:r>
              <a:rPr lang="en-US" sz="1400" dirty="0">
                <a:latin typeface="HelveticaNeueLT Com 45 Lt" panose="020B0403020202020204" pitchFamily="34" charset="0"/>
              </a:rPr>
              <a:t>KHI, KHSVI, KHSVI-VVS carbon steel construction</a:t>
            </a:r>
          </a:p>
          <a:p>
            <a:pPr>
              <a:spcBef>
                <a:spcPts val="600"/>
              </a:spcBef>
            </a:pPr>
            <a:r>
              <a:rPr lang="en-US" sz="1400" dirty="0">
                <a:latin typeface="HelveticaNeueLT Com 45 Lt" panose="020B0403020202020204" pitchFamily="34" charset="0"/>
              </a:rPr>
              <a:t>Dimensions</a:t>
            </a:r>
          </a:p>
          <a:p>
            <a:pPr>
              <a:spcBef>
                <a:spcPts val="600"/>
              </a:spcBef>
            </a:pPr>
            <a:r>
              <a:rPr lang="en-US" sz="1400" dirty="0">
                <a:latin typeface="HelveticaNeueLT Com 45 Lt" panose="020B0403020202020204" pitchFamily="34" charset="0"/>
              </a:rPr>
              <a:t>P/T diagrams</a:t>
            </a:r>
          </a:p>
          <a:p>
            <a:pPr>
              <a:spcBef>
                <a:spcPts val="600"/>
              </a:spcBef>
            </a:pPr>
            <a:r>
              <a:rPr lang="en-US" sz="1400" dirty="0">
                <a:latin typeface="HelveticaNeueLT Com 45 Lt" panose="020B0403020202020204" pitchFamily="34" charset="0"/>
              </a:rPr>
              <a:t>Stem &amp; O-Rings </a:t>
            </a:r>
          </a:p>
          <a:p>
            <a:pPr>
              <a:spcBef>
                <a:spcPts val="600"/>
              </a:spcBef>
            </a:pPr>
            <a:r>
              <a:rPr lang="en-US" sz="1400" dirty="0">
                <a:latin typeface="HelveticaNeueLT Com 45 Lt" panose="020B0403020202020204" pitchFamily="34" charset="0"/>
              </a:rPr>
              <a:t>Sealing elements </a:t>
            </a:r>
          </a:p>
          <a:p>
            <a:pPr>
              <a:spcBef>
                <a:spcPts val="600"/>
              </a:spcBef>
            </a:pPr>
            <a:r>
              <a:rPr lang="en-US" sz="1400" dirty="0">
                <a:latin typeface="HelveticaNeueLT Com 45 Lt" panose="020B0403020202020204" pitchFamily="34" charset="0"/>
              </a:rPr>
              <a:t>Certification, Kv values &amp; torques</a:t>
            </a:r>
          </a:p>
          <a:p>
            <a:pPr>
              <a:spcBef>
                <a:spcPts val="600"/>
              </a:spcBef>
            </a:pPr>
            <a:r>
              <a:rPr lang="en-US" sz="1400" dirty="0">
                <a:latin typeface="HelveticaNeueLT Com 45 Lt" panose="020B0403020202020204" pitchFamily="34" charset="0"/>
              </a:rPr>
              <a:t>Top flange, gear/actuator sizing</a:t>
            </a:r>
          </a:p>
          <a:p>
            <a:pPr>
              <a:spcBef>
                <a:spcPts val="600"/>
              </a:spcBef>
            </a:pPr>
            <a:r>
              <a:rPr lang="en-US" sz="1400" dirty="0">
                <a:latin typeface="HelveticaNeueLT Com 45 Lt" panose="020B0403020202020204" pitchFamily="34" charset="0"/>
              </a:rPr>
              <a:t>Value selling</a:t>
            </a:r>
          </a:p>
          <a:p>
            <a:pPr>
              <a:spcBef>
                <a:spcPts val="600"/>
              </a:spcBef>
            </a:pPr>
            <a:endParaRPr lang="en-US" sz="1800" dirty="0">
              <a:latin typeface="HelveticaNeueLT Com 45 Lt" panose="020B0403020202020204" pitchFamily="34" charset="0"/>
            </a:endParaRPr>
          </a:p>
          <a:p>
            <a:pPr marL="0" indent="0">
              <a:spcBef>
                <a:spcPts val="600"/>
              </a:spcBef>
              <a:buNone/>
            </a:pPr>
            <a:endParaRPr lang="en-US" sz="1800" dirty="0">
              <a:latin typeface="HelveticaNeueLT Com 45 Lt" panose="020B0403020202020204" pitchFamily="34" charset="0"/>
            </a:endParaRPr>
          </a:p>
          <a:p>
            <a:pPr>
              <a:spcBef>
                <a:spcPts val="600"/>
              </a:spcBef>
            </a:pPr>
            <a:endParaRPr lang="de-AT" sz="1800" dirty="0">
              <a:latin typeface="HelveticaNeueLT Com 45 Lt" panose="020B0403020202020204" pitchFamily="34" charset="0"/>
            </a:endParaRPr>
          </a:p>
          <a:p>
            <a:pPr>
              <a:spcBef>
                <a:spcPts val="600"/>
              </a:spcBef>
            </a:pPr>
            <a:endParaRPr lang="en-US" sz="1800" dirty="0">
              <a:solidFill>
                <a:srgbClr val="FF0000"/>
              </a:solidFill>
              <a:latin typeface="HelveticaNeueLT Com 45 Lt" panose="020B0403020202020204" pitchFamily="34" charset="0"/>
            </a:endParaRPr>
          </a:p>
        </p:txBody>
      </p:sp>
    </p:spTree>
    <p:extLst>
      <p:ext uri="{BB962C8B-B14F-4D97-AF65-F5344CB8AC3E}">
        <p14:creationId xmlns:p14="http://schemas.microsoft.com/office/powerpoint/2010/main" val="3908031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BE5C8-268C-F018-1411-D8A565293F15}"/>
            </a:ext>
          </a:extLst>
        </p:cNvPr>
        <p:cNvGrpSpPr/>
        <p:nvPr/>
      </p:nvGrpSpPr>
      <p:grpSpPr>
        <a:xfrm>
          <a:off x="0" y="0"/>
          <a:ext cx="0" cy="0"/>
          <a:chOff x="0" y="0"/>
          <a:chExt cx="0" cy="0"/>
        </a:xfrm>
      </p:grpSpPr>
      <p:sp>
        <p:nvSpPr>
          <p:cNvPr id="8" name="Rechteck 7">
            <a:extLst>
              <a:ext uri="{FF2B5EF4-FFF2-40B4-BE49-F238E27FC236}">
                <a16:creationId xmlns:a16="http://schemas.microsoft.com/office/drawing/2014/main" id="{1B2079C9-EBD1-6BAC-CF59-5A29BEE0D791}"/>
              </a:ext>
            </a:extLst>
          </p:cNvPr>
          <p:cNvSpPr/>
          <p:nvPr/>
        </p:nvSpPr>
        <p:spPr>
          <a:xfrm>
            <a:off x="434195" y="3858349"/>
            <a:ext cx="11194213" cy="2823355"/>
          </a:xfrm>
          <a:prstGeom prst="rect">
            <a:avLst/>
          </a:prstGeom>
          <a:solidFill>
            <a:srgbClr val="A5B4CE"/>
          </a:solidFill>
          <a:ln>
            <a:solidFill>
              <a:srgbClr val="A5B4C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AT"/>
          </a:p>
        </p:txBody>
      </p:sp>
      <p:sp>
        <p:nvSpPr>
          <p:cNvPr id="6" name="Rechteck 5">
            <a:extLst>
              <a:ext uri="{FF2B5EF4-FFF2-40B4-BE49-F238E27FC236}">
                <a16:creationId xmlns:a16="http://schemas.microsoft.com/office/drawing/2014/main" id="{0F7CEFDF-D18A-696C-CC31-7EF89644900A}"/>
              </a:ext>
            </a:extLst>
          </p:cNvPr>
          <p:cNvSpPr/>
          <p:nvPr/>
        </p:nvSpPr>
        <p:spPr>
          <a:xfrm>
            <a:off x="434195" y="1175017"/>
            <a:ext cx="11194214" cy="2683332"/>
          </a:xfrm>
          <a:prstGeom prst="rect">
            <a:avLst/>
          </a:prstGeom>
          <a:solidFill>
            <a:srgbClr val="DFE4EF"/>
          </a:solidFill>
          <a:ln>
            <a:solidFill>
              <a:srgbClr val="DFE4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AT"/>
          </a:p>
        </p:txBody>
      </p:sp>
      <p:sp>
        <p:nvSpPr>
          <p:cNvPr id="5" name="Titel 4">
            <a:extLst>
              <a:ext uri="{FF2B5EF4-FFF2-40B4-BE49-F238E27FC236}">
                <a16:creationId xmlns:a16="http://schemas.microsoft.com/office/drawing/2014/main" id="{856FA506-1DAE-C9A0-1576-21386251CBD6}"/>
              </a:ext>
            </a:extLst>
          </p:cNvPr>
          <p:cNvSpPr>
            <a:spLocks noGrp="1"/>
          </p:cNvSpPr>
          <p:nvPr>
            <p:ph type="title"/>
          </p:nvPr>
        </p:nvSpPr>
        <p:spPr>
          <a:xfrm>
            <a:off x="434194" y="261383"/>
            <a:ext cx="2937567" cy="627062"/>
          </a:xfrm>
        </p:spPr>
        <p:txBody>
          <a:bodyPr/>
          <a:lstStyle/>
          <a:p>
            <a:r>
              <a:rPr lang="de-DE" dirty="0"/>
              <a:t>overview</a:t>
            </a:r>
            <a:endParaRPr lang="de-AT" dirty="0"/>
          </a:p>
        </p:txBody>
      </p:sp>
      <p:sp>
        <p:nvSpPr>
          <p:cNvPr id="23" name="Textplatzhalter 3">
            <a:extLst>
              <a:ext uri="{FF2B5EF4-FFF2-40B4-BE49-F238E27FC236}">
                <a16:creationId xmlns:a16="http://schemas.microsoft.com/office/drawing/2014/main" id="{29AF9E72-9BE1-73ED-6D2D-CA0ED911804D}"/>
              </a:ext>
            </a:extLst>
          </p:cNvPr>
          <p:cNvSpPr>
            <a:spLocks noGrp="1"/>
          </p:cNvSpPr>
          <p:nvPr>
            <p:ph type="body" idx="13"/>
          </p:nvPr>
        </p:nvSpPr>
        <p:spPr>
          <a:xfrm>
            <a:off x="434195" y="719222"/>
            <a:ext cx="1986504" cy="391850"/>
          </a:xfrm>
        </p:spPr>
        <p:txBody>
          <a:bodyPr>
            <a:noAutofit/>
          </a:bodyPr>
          <a:lstStyle/>
          <a:p>
            <a:pPr lvl="0">
              <a:spcAft>
                <a:spcPts val="0"/>
              </a:spcAft>
              <a:defRPr/>
            </a:pPr>
            <a:r>
              <a:rPr lang="en-US" dirty="0">
                <a:solidFill>
                  <a:srgbClr val="174FA9"/>
                </a:solidFill>
                <a:cs typeface="Gill Sans Light"/>
              </a:rPr>
              <a:t>Product range</a:t>
            </a:r>
          </a:p>
        </p:txBody>
      </p:sp>
      <p:pic>
        <p:nvPicPr>
          <p:cNvPr id="3" name="Grafik 2">
            <a:extLst>
              <a:ext uri="{FF2B5EF4-FFF2-40B4-BE49-F238E27FC236}">
                <a16:creationId xmlns:a16="http://schemas.microsoft.com/office/drawing/2014/main" id="{56EDF373-F6D9-3421-77BC-8D83DE355320}"/>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924061" y="1836794"/>
            <a:ext cx="2271998" cy="2271998"/>
          </a:xfrm>
          <a:prstGeom prst="rect">
            <a:avLst/>
          </a:prstGeom>
        </p:spPr>
      </p:pic>
      <p:pic>
        <p:nvPicPr>
          <p:cNvPr id="7" name="Grafik 6">
            <a:extLst>
              <a:ext uri="{FF2B5EF4-FFF2-40B4-BE49-F238E27FC236}">
                <a16:creationId xmlns:a16="http://schemas.microsoft.com/office/drawing/2014/main" id="{C2C73B75-7B13-C001-C45B-2FEE1A28DDB4}"/>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589362" y="1880172"/>
            <a:ext cx="2228619" cy="2228619"/>
          </a:xfrm>
          <a:prstGeom prst="rect">
            <a:avLst/>
          </a:prstGeom>
        </p:spPr>
      </p:pic>
      <p:pic>
        <p:nvPicPr>
          <p:cNvPr id="9" name="Grafik 8">
            <a:extLst>
              <a:ext uri="{FF2B5EF4-FFF2-40B4-BE49-F238E27FC236}">
                <a16:creationId xmlns:a16="http://schemas.microsoft.com/office/drawing/2014/main" id="{2EE53D21-A210-310D-F142-7313FD2F7AD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8471512" y="1852661"/>
            <a:ext cx="2347756" cy="2347756"/>
          </a:xfrm>
          <a:prstGeom prst="rect">
            <a:avLst/>
          </a:prstGeom>
        </p:spPr>
      </p:pic>
      <p:pic>
        <p:nvPicPr>
          <p:cNvPr id="11" name="Grafik 10">
            <a:extLst>
              <a:ext uri="{FF2B5EF4-FFF2-40B4-BE49-F238E27FC236}">
                <a16:creationId xmlns:a16="http://schemas.microsoft.com/office/drawing/2014/main" id="{638C9081-C17B-027A-DC4A-0DAA3D544A48}"/>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924061" y="4493824"/>
            <a:ext cx="2303791" cy="2303791"/>
          </a:xfrm>
          <a:prstGeom prst="rect">
            <a:avLst/>
          </a:prstGeom>
        </p:spPr>
      </p:pic>
      <p:pic>
        <p:nvPicPr>
          <p:cNvPr id="13" name="Grafik 12">
            <a:extLst>
              <a:ext uri="{FF2B5EF4-FFF2-40B4-BE49-F238E27FC236}">
                <a16:creationId xmlns:a16="http://schemas.microsoft.com/office/drawing/2014/main" id="{E1653C93-0720-D390-F770-866D58AEBFC5}"/>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4679128" y="4482361"/>
            <a:ext cx="2303790" cy="2303790"/>
          </a:xfrm>
          <a:prstGeom prst="rect">
            <a:avLst/>
          </a:prstGeom>
        </p:spPr>
      </p:pic>
      <p:pic>
        <p:nvPicPr>
          <p:cNvPr id="16" name="Grafik 15">
            <a:extLst>
              <a:ext uri="{FF2B5EF4-FFF2-40B4-BE49-F238E27FC236}">
                <a16:creationId xmlns:a16="http://schemas.microsoft.com/office/drawing/2014/main" id="{5E4AB724-0F37-DBE0-66A9-22BB35A78219}"/>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8585284" y="4470031"/>
            <a:ext cx="2316120" cy="2316120"/>
          </a:xfrm>
          <a:prstGeom prst="rect">
            <a:avLst/>
          </a:prstGeom>
        </p:spPr>
      </p:pic>
      <p:sp>
        <p:nvSpPr>
          <p:cNvPr id="17" name="Textfeld 16">
            <a:extLst>
              <a:ext uri="{FF2B5EF4-FFF2-40B4-BE49-F238E27FC236}">
                <a16:creationId xmlns:a16="http://schemas.microsoft.com/office/drawing/2014/main" id="{AE2BA94E-8A1F-7FA1-5F97-103E6376D975}"/>
              </a:ext>
            </a:extLst>
          </p:cNvPr>
          <p:cNvSpPr txBox="1"/>
          <p:nvPr/>
        </p:nvSpPr>
        <p:spPr>
          <a:xfrm>
            <a:off x="508225" y="1607240"/>
            <a:ext cx="3159697" cy="307777"/>
          </a:xfrm>
          <a:prstGeom prst="rect">
            <a:avLst/>
          </a:prstGeom>
          <a:noFill/>
        </p:spPr>
        <p:txBody>
          <a:bodyPr wrap="square" rtlCol="0">
            <a:spAutoFit/>
          </a:bodyPr>
          <a:lstStyle/>
          <a:p>
            <a:r>
              <a:rPr lang="de-AT" sz="1400" dirty="0">
                <a:latin typeface="HelveticaNeueLT Com 45 Lt" panose="020B0403020202020204" pitchFamily="34" charset="0"/>
              </a:rPr>
              <a:t>KHI-F stainless steel DN150 - 400</a:t>
            </a:r>
          </a:p>
        </p:txBody>
      </p:sp>
      <p:sp>
        <p:nvSpPr>
          <p:cNvPr id="18" name="Textfeld 17">
            <a:extLst>
              <a:ext uri="{FF2B5EF4-FFF2-40B4-BE49-F238E27FC236}">
                <a16:creationId xmlns:a16="http://schemas.microsoft.com/office/drawing/2014/main" id="{A4D1D668-C663-13AE-0E76-3E41FBEFE819}"/>
              </a:ext>
            </a:extLst>
          </p:cNvPr>
          <p:cNvSpPr txBox="1"/>
          <p:nvPr/>
        </p:nvSpPr>
        <p:spPr>
          <a:xfrm>
            <a:off x="4253177" y="1638975"/>
            <a:ext cx="2860646" cy="307777"/>
          </a:xfrm>
          <a:prstGeom prst="rect">
            <a:avLst/>
          </a:prstGeom>
          <a:noFill/>
        </p:spPr>
        <p:txBody>
          <a:bodyPr wrap="square" rtlCol="0">
            <a:spAutoFit/>
          </a:bodyPr>
          <a:lstStyle/>
          <a:p>
            <a:r>
              <a:rPr lang="de-AT" sz="1400" dirty="0">
                <a:latin typeface="HelveticaNeueLT Com 45 Lt" panose="020B0403020202020204" pitchFamily="34" charset="0"/>
              </a:rPr>
              <a:t>KHI-F carbon steel DN150 - 400</a:t>
            </a:r>
          </a:p>
        </p:txBody>
      </p:sp>
      <p:sp>
        <p:nvSpPr>
          <p:cNvPr id="25" name="Textfeld 24">
            <a:extLst>
              <a:ext uri="{FF2B5EF4-FFF2-40B4-BE49-F238E27FC236}">
                <a16:creationId xmlns:a16="http://schemas.microsoft.com/office/drawing/2014/main" id="{207DEBDC-C815-5DE5-52D7-E6FE464A09EB}"/>
              </a:ext>
            </a:extLst>
          </p:cNvPr>
          <p:cNvSpPr txBox="1"/>
          <p:nvPr/>
        </p:nvSpPr>
        <p:spPr>
          <a:xfrm>
            <a:off x="8141400" y="1638974"/>
            <a:ext cx="2760004" cy="307777"/>
          </a:xfrm>
          <a:prstGeom prst="rect">
            <a:avLst/>
          </a:prstGeom>
          <a:noFill/>
        </p:spPr>
        <p:txBody>
          <a:bodyPr wrap="square" rtlCol="0">
            <a:spAutoFit/>
          </a:bodyPr>
          <a:lstStyle/>
          <a:p>
            <a:r>
              <a:rPr lang="de-AT" sz="1400" dirty="0">
                <a:latin typeface="HelveticaNeueLT Com 45 Lt" panose="020B0403020202020204" pitchFamily="34" charset="0"/>
              </a:rPr>
              <a:t>KHI-S carbon steel DN150 - 400</a:t>
            </a:r>
          </a:p>
        </p:txBody>
      </p:sp>
      <p:sp>
        <p:nvSpPr>
          <p:cNvPr id="26" name="Textfeld 25">
            <a:extLst>
              <a:ext uri="{FF2B5EF4-FFF2-40B4-BE49-F238E27FC236}">
                <a16:creationId xmlns:a16="http://schemas.microsoft.com/office/drawing/2014/main" id="{9D5F5147-0CD5-AE2F-7710-3D97FAF93915}"/>
              </a:ext>
            </a:extLst>
          </p:cNvPr>
          <p:cNvSpPr txBox="1"/>
          <p:nvPr/>
        </p:nvSpPr>
        <p:spPr>
          <a:xfrm>
            <a:off x="672127" y="4296784"/>
            <a:ext cx="2831892" cy="307777"/>
          </a:xfrm>
          <a:prstGeom prst="rect">
            <a:avLst/>
          </a:prstGeom>
          <a:noFill/>
        </p:spPr>
        <p:txBody>
          <a:bodyPr wrap="square" rtlCol="0">
            <a:spAutoFit/>
          </a:bodyPr>
          <a:lstStyle/>
          <a:p>
            <a:r>
              <a:rPr lang="de-AT" sz="1400" dirty="0">
                <a:latin typeface="HelveticaNeueLT Com 45 Lt" panose="020B0403020202020204" pitchFamily="34" charset="0"/>
              </a:rPr>
              <a:t>KHI carbon steel DN500 - 800</a:t>
            </a:r>
          </a:p>
        </p:txBody>
      </p:sp>
      <p:sp>
        <p:nvSpPr>
          <p:cNvPr id="27" name="Textfeld 26">
            <a:extLst>
              <a:ext uri="{FF2B5EF4-FFF2-40B4-BE49-F238E27FC236}">
                <a16:creationId xmlns:a16="http://schemas.microsoft.com/office/drawing/2014/main" id="{3F4EDD3D-3270-9FA0-50CE-844BCD8D769B}"/>
              </a:ext>
            </a:extLst>
          </p:cNvPr>
          <p:cNvSpPr txBox="1"/>
          <p:nvPr/>
        </p:nvSpPr>
        <p:spPr>
          <a:xfrm>
            <a:off x="4253177" y="4291730"/>
            <a:ext cx="3118847" cy="307777"/>
          </a:xfrm>
          <a:prstGeom prst="rect">
            <a:avLst/>
          </a:prstGeom>
          <a:noFill/>
        </p:spPr>
        <p:txBody>
          <a:bodyPr wrap="square" rtlCol="0">
            <a:spAutoFit/>
          </a:bodyPr>
          <a:lstStyle/>
          <a:p>
            <a:r>
              <a:rPr lang="de-AT" sz="1400" dirty="0">
                <a:latin typeface="HelveticaNeueLT Com 45 Lt" panose="020B0403020202020204" pitchFamily="34" charset="0"/>
              </a:rPr>
              <a:t>KHSVI carbon steel DN500 - 1000</a:t>
            </a:r>
          </a:p>
        </p:txBody>
      </p:sp>
      <p:sp>
        <p:nvSpPr>
          <p:cNvPr id="28" name="Textfeld 27">
            <a:extLst>
              <a:ext uri="{FF2B5EF4-FFF2-40B4-BE49-F238E27FC236}">
                <a16:creationId xmlns:a16="http://schemas.microsoft.com/office/drawing/2014/main" id="{85D787BE-2E7E-99A4-92A1-C755AD9F011A}"/>
              </a:ext>
            </a:extLst>
          </p:cNvPr>
          <p:cNvSpPr txBox="1"/>
          <p:nvPr/>
        </p:nvSpPr>
        <p:spPr>
          <a:xfrm>
            <a:off x="8101560" y="4285505"/>
            <a:ext cx="3305335" cy="307777"/>
          </a:xfrm>
          <a:prstGeom prst="rect">
            <a:avLst/>
          </a:prstGeom>
          <a:noFill/>
        </p:spPr>
        <p:txBody>
          <a:bodyPr wrap="square" rtlCol="0">
            <a:spAutoFit/>
          </a:bodyPr>
          <a:lstStyle/>
          <a:p>
            <a:r>
              <a:rPr lang="de-AT" sz="1400" dirty="0">
                <a:latin typeface="HelveticaNeueLT Com 45 Lt" panose="020B0403020202020204" pitchFamily="34" charset="0"/>
              </a:rPr>
              <a:t>KHSVI VVS carbon steel DN150 - 800</a:t>
            </a:r>
          </a:p>
        </p:txBody>
      </p:sp>
      <p:sp>
        <p:nvSpPr>
          <p:cNvPr id="30" name="Textfeld 29">
            <a:extLst>
              <a:ext uri="{FF2B5EF4-FFF2-40B4-BE49-F238E27FC236}">
                <a16:creationId xmlns:a16="http://schemas.microsoft.com/office/drawing/2014/main" id="{E842A0E6-7B4D-733F-0A03-49609D6F8C76}"/>
              </a:ext>
            </a:extLst>
          </p:cNvPr>
          <p:cNvSpPr txBox="1"/>
          <p:nvPr/>
        </p:nvSpPr>
        <p:spPr>
          <a:xfrm>
            <a:off x="4471892" y="1223744"/>
            <a:ext cx="2302177" cy="307777"/>
          </a:xfrm>
          <a:prstGeom prst="rect">
            <a:avLst/>
          </a:prstGeom>
          <a:noFill/>
        </p:spPr>
        <p:txBody>
          <a:bodyPr wrap="square" rtlCol="0">
            <a:spAutoFit/>
          </a:bodyPr>
          <a:lstStyle/>
          <a:p>
            <a:r>
              <a:rPr lang="de-AT" sz="1400" dirty="0">
                <a:latin typeface="HelveticaNeueLT Com 45 Lt" panose="020B0403020202020204" pitchFamily="34" charset="0"/>
              </a:rPr>
              <a:t>New KHI „Industry“ models</a:t>
            </a:r>
          </a:p>
        </p:txBody>
      </p:sp>
      <p:sp>
        <p:nvSpPr>
          <p:cNvPr id="4" name="Textfeld 3">
            <a:extLst>
              <a:ext uri="{FF2B5EF4-FFF2-40B4-BE49-F238E27FC236}">
                <a16:creationId xmlns:a16="http://schemas.microsoft.com/office/drawing/2014/main" id="{56226F9D-B53E-A1A0-95FD-DCA7A5174430}"/>
              </a:ext>
            </a:extLst>
          </p:cNvPr>
          <p:cNvSpPr txBox="1"/>
          <p:nvPr/>
        </p:nvSpPr>
        <p:spPr>
          <a:xfrm>
            <a:off x="4877486" y="3967278"/>
            <a:ext cx="1986515" cy="307777"/>
          </a:xfrm>
          <a:prstGeom prst="rect">
            <a:avLst/>
          </a:prstGeom>
          <a:noFill/>
        </p:spPr>
        <p:txBody>
          <a:bodyPr wrap="square" rtlCol="0">
            <a:spAutoFit/>
          </a:bodyPr>
          <a:lstStyle/>
          <a:p>
            <a:r>
              <a:rPr lang="de-AT" sz="1400" dirty="0">
                <a:latin typeface="HelveticaNeueLT Com 45 Lt" panose="020B0403020202020204" pitchFamily="34" charset="0"/>
              </a:rPr>
              <a:t>Classic KH(SV) models</a:t>
            </a:r>
          </a:p>
        </p:txBody>
      </p:sp>
    </p:spTree>
    <p:extLst>
      <p:ext uri="{BB962C8B-B14F-4D97-AF65-F5344CB8AC3E}">
        <p14:creationId xmlns:p14="http://schemas.microsoft.com/office/powerpoint/2010/main" val="300260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FED70-2BBF-FDBB-9DEC-FF99BDC31F56}"/>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161B7947-AF13-A15D-6010-D24FE2395F07}"/>
              </a:ext>
            </a:extLst>
          </p:cNvPr>
          <p:cNvSpPr/>
          <p:nvPr/>
        </p:nvSpPr>
        <p:spPr>
          <a:xfrm>
            <a:off x="489561" y="1792862"/>
            <a:ext cx="11194214" cy="4416725"/>
          </a:xfrm>
          <a:prstGeom prst="rect">
            <a:avLst/>
          </a:prstGeom>
          <a:solidFill>
            <a:srgbClr val="DFE4EF"/>
          </a:solidFill>
          <a:ln>
            <a:solidFill>
              <a:srgbClr val="DFE4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AT"/>
          </a:p>
        </p:txBody>
      </p:sp>
      <p:sp>
        <p:nvSpPr>
          <p:cNvPr id="5" name="Titel 4">
            <a:extLst>
              <a:ext uri="{FF2B5EF4-FFF2-40B4-BE49-F238E27FC236}">
                <a16:creationId xmlns:a16="http://schemas.microsoft.com/office/drawing/2014/main" id="{61327550-2488-5411-9C5D-D5805ED87F8A}"/>
              </a:ext>
            </a:extLst>
          </p:cNvPr>
          <p:cNvSpPr>
            <a:spLocks noGrp="1"/>
          </p:cNvSpPr>
          <p:nvPr>
            <p:ph type="title"/>
          </p:nvPr>
        </p:nvSpPr>
        <p:spPr>
          <a:xfrm>
            <a:off x="434194" y="512092"/>
            <a:ext cx="7171340" cy="627062"/>
          </a:xfrm>
        </p:spPr>
        <p:txBody>
          <a:bodyPr/>
          <a:lstStyle/>
          <a:p>
            <a:r>
              <a:rPr lang="de-DE" dirty="0"/>
              <a:t>New khi „industry“ models</a:t>
            </a:r>
            <a:endParaRPr lang="de-AT" dirty="0"/>
          </a:p>
        </p:txBody>
      </p:sp>
      <p:sp>
        <p:nvSpPr>
          <p:cNvPr id="23" name="Textplatzhalter 3">
            <a:extLst>
              <a:ext uri="{FF2B5EF4-FFF2-40B4-BE49-F238E27FC236}">
                <a16:creationId xmlns:a16="http://schemas.microsoft.com/office/drawing/2014/main" id="{B357AB46-6F6E-CC69-47A7-E2572C574975}"/>
              </a:ext>
            </a:extLst>
          </p:cNvPr>
          <p:cNvSpPr>
            <a:spLocks noGrp="1"/>
          </p:cNvSpPr>
          <p:nvPr>
            <p:ph type="body" idx="13"/>
          </p:nvPr>
        </p:nvSpPr>
        <p:spPr>
          <a:xfrm>
            <a:off x="434194" y="1059586"/>
            <a:ext cx="4681270" cy="391850"/>
          </a:xfrm>
        </p:spPr>
        <p:txBody>
          <a:bodyPr>
            <a:noAutofit/>
          </a:bodyPr>
          <a:lstStyle/>
          <a:p>
            <a:pPr lvl="0">
              <a:spcAft>
                <a:spcPts val="0"/>
              </a:spcAft>
              <a:defRPr/>
            </a:pPr>
            <a:r>
              <a:rPr lang="en-US" dirty="0">
                <a:solidFill>
                  <a:srgbClr val="174FA9"/>
                </a:solidFill>
                <a:cs typeface="Gill Sans Light"/>
              </a:rPr>
              <a:t>DN150 – 400 carbon &amp; stainless steel</a:t>
            </a:r>
          </a:p>
        </p:txBody>
      </p:sp>
      <p:pic>
        <p:nvPicPr>
          <p:cNvPr id="3" name="Grafik 2">
            <a:extLst>
              <a:ext uri="{FF2B5EF4-FFF2-40B4-BE49-F238E27FC236}">
                <a16:creationId xmlns:a16="http://schemas.microsoft.com/office/drawing/2014/main" id="{9B4FDB0D-6818-49C1-DA76-90A238291E2B}"/>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354906" y="2536963"/>
            <a:ext cx="3808945" cy="3808945"/>
          </a:xfrm>
          <a:prstGeom prst="rect">
            <a:avLst/>
          </a:prstGeom>
        </p:spPr>
      </p:pic>
      <p:pic>
        <p:nvPicPr>
          <p:cNvPr id="7" name="Grafik 6">
            <a:extLst>
              <a:ext uri="{FF2B5EF4-FFF2-40B4-BE49-F238E27FC236}">
                <a16:creationId xmlns:a16="http://schemas.microsoft.com/office/drawing/2014/main" id="{A02E9777-2AA8-44D0-1887-2D59A4A5B54F}"/>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346205" y="2552783"/>
            <a:ext cx="3808945" cy="3808945"/>
          </a:xfrm>
          <a:prstGeom prst="rect">
            <a:avLst/>
          </a:prstGeom>
        </p:spPr>
      </p:pic>
      <p:pic>
        <p:nvPicPr>
          <p:cNvPr id="9" name="Grafik 8">
            <a:extLst>
              <a:ext uri="{FF2B5EF4-FFF2-40B4-BE49-F238E27FC236}">
                <a16:creationId xmlns:a16="http://schemas.microsoft.com/office/drawing/2014/main" id="{C831E3D2-368D-20D1-180C-AF1DD0FA9C85}"/>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8214725" y="2551080"/>
            <a:ext cx="3906230" cy="3906230"/>
          </a:xfrm>
          <a:prstGeom prst="rect">
            <a:avLst/>
          </a:prstGeom>
        </p:spPr>
      </p:pic>
      <p:sp>
        <p:nvSpPr>
          <p:cNvPr id="4" name="Textfeld 3">
            <a:extLst>
              <a:ext uri="{FF2B5EF4-FFF2-40B4-BE49-F238E27FC236}">
                <a16:creationId xmlns:a16="http://schemas.microsoft.com/office/drawing/2014/main" id="{F5422CDC-2812-D7AF-1534-0BC094E3CE0B}"/>
              </a:ext>
            </a:extLst>
          </p:cNvPr>
          <p:cNvSpPr txBox="1"/>
          <p:nvPr/>
        </p:nvSpPr>
        <p:spPr>
          <a:xfrm>
            <a:off x="817580" y="2030599"/>
            <a:ext cx="3159697" cy="307777"/>
          </a:xfrm>
          <a:prstGeom prst="rect">
            <a:avLst/>
          </a:prstGeom>
          <a:noFill/>
        </p:spPr>
        <p:txBody>
          <a:bodyPr wrap="square" rtlCol="0">
            <a:spAutoFit/>
          </a:bodyPr>
          <a:lstStyle/>
          <a:p>
            <a:r>
              <a:rPr lang="de-AT" sz="1400" dirty="0">
                <a:latin typeface="HelveticaNeueLT Com 45 Lt" panose="020B0403020202020204" pitchFamily="34" charset="0"/>
              </a:rPr>
              <a:t>KHI-F stainless steel DN150 - 400</a:t>
            </a:r>
          </a:p>
        </p:txBody>
      </p:sp>
      <p:sp>
        <p:nvSpPr>
          <p:cNvPr id="6" name="Textfeld 5">
            <a:extLst>
              <a:ext uri="{FF2B5EF4-FFF2-40B4-BE49-F238E27FC236}">
                <a16:creationId xmlns:a16="http://schemas.microsoft.com/office/drawing/2014/main" id="{EE07A25E-C11F-19DD-AA17-C21F20926C63}"/>
              </a:ext>
            </a:extLst>
          </p:cNvPr>
          <p:cNvSpPr txBox="1"/>
          <p:nvPr/>
        </p:nvSpPr>
        <p:spPr>
          <a:xfrm>
            <a:off x="4742013" y="2007512"/>
            <a:ext cx="2860646" cy="307777"/>
          </a:xfrm>
          <a:prstGeom prst="rect">
            <a:avLst/>
          </a:prstGeom>
          <a:noFill/>
        </p:spPr>
        <p:txBody>
          <a:bodyPr wrap="square" rtlCol="0">
            <a:spAutoFit/>
          </a:bodyPr>
          <a:lstStyle/>
          <a:p>
            <a:r>
              <a:rPr lang="de-AT" sz="1400" dirty="0">
                <a:latin typeface="HelveticaNeueLT Com 45 Lt" panose="020B0403020202020204" pitchFamily="34" charset="0"/>
              </a:rPr>
              <a:t>KHI-F carbon steel DN150 - 400</a:t>
            </a:r>
          </a:p>
        </p:txBody>
      </p:sp>
      <p:sp>
        <p:nvSpPr>
          <p:cNvPr id="8" name="Textfeld 7">
            <a:extLst>
              <a:ext uri="{FF2B5EF4-FFF2-40B4-BE49-F238E27FC236}">
                <a16:creationId xmlns:a16="http://schemas.microsoft.com/office/drawing/2014/main" id="{2CFF84C4-E71B-577F-B04E-3F545432882F}"/>
              </a:ext>
            </a:extLst>
          </p:cNvPr>
          <p:cNvSpPr txBox="1"/>
          <p:nvPr/>
        </p:nvSpPr>
        <p:spPr>
          <a:xfrm>
            <a:off x="8524078" y="2007512"/>
            <a:ext cx="2760004" cy="307777"/>
          </a:xfrm>
          <a:prstGeom prst="rect">
            <a:avLst/>
          </a:prstGeom>
          <a:noFill/>
        </p:spPr>
        <p:txBody>
          <a:bodyPr wrap="square" rtlCol="0">
            <a:spAutoFit/>
          </a:bodyPr>
          <a:lstStyle/>
          <a:p>
            <a:r>
              <a:rPr lang="de-AT" sz="1400" dirty="0">
                <a:latin typeface="HelveticaNeueLT Com 45 Lt" panose="020B0403020202020204" pitchFamily="34" charset="0"/>
              </a:rPr>
              <a:t>KHI-S carbon steel DN150 - 400</a:t>
            </a:r>
          </a:p>
        </p:txBody>
      </p:sp>
    </p:spTree>
    <p:extLst>
      <p:ext uri="{BB962C8B-B14F-4D97-AF65-F5344CB8AC3E}">
        <p14:creationId xmlns:p14="http://schemas.microsoft.com/office/powerpoint/2010/main" val="2449997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pic>
        <p:nvPicPr>
          <p:cNvPr id="8" name="Grafik 7">
            <a:extLst>
              <a:ext uri="{FF2B5EF4-FFF2-40B4-BE49-F238E27FC236}">
                <a16:creationId xmlns:a16="http://schemas.microsoft.com/office/drawing/2014/main" id="{45D6CBC2-450F-4963-A3A4-5255574B93C0}"/>
              </a:ext>
            </a:extLst>
          </p:cNvPr>
          <p:cNvPicPr>
            <a:picLocks noChangeAspect="1"/>
          </p:cNvPicPr>
          <p:nvPr/>
        </p:nvPicPr>
        <p:blipFill>
          <a:blip r:embed="rId2"/>
          <a:stretch>
            <a:fillRect/>
          </a:stretch>
        </p:blipFill>
        <p:spPr>
          <a:xfrm>
            <a:off x="4715532" y="866079"/>
            <a:ext cx="6607834" cy="5729808"/>
          </a:xfrm>
          <a:prstGeom prst="rect">
            <a:avLst/>
          </a:prstGeom>
        </p:spPr>
      </p:pic>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374053" y="364655"/>
            <a:ext cx="5621306" cy="621454"/>
          </a:xfrm>
        </p:spPr>
        <p:txBody>
          <a:bodyPr/>
          <a:lstStyle/>
          <a:p>
            <a:r>
              <a:rPr lang="de-DE" dirty="0"/>
              <a:t>KHI-F, stainless steel</a:t>
            </a:r>
            <a:endParaRPr lang="de-AT" dirty="0"/>
          </a:p>
        </p:txBody>
      </p:sp>
      <p:sp>
        <p:nvSpPr>
          <p:cNvPr id="55" name="Textplatzhalter 3">
            <a:extLst>
              <a:ext uri="{FF2B5EF4-FFF2-40B4-BE49-F238E27FC236}">
                <a16:creationId xmlns:a16="http://schemas.microsoft.com/office/drawing/2014/main" id="{1199811C-6B96-4427-9E0F-F64284287373}"/>
              </a:ext>
            </a:extLst>
          </p:cNvPr>
          <p:cNvSpPr txBox="1">
            <a:spLocks/>
          </p:cNvSpPr>
          <p:nvPr/>
        </p:nvSpPr>
        <p:spPr>
          <a:xfrm>
            <a:off x="376066" y="866079"/>
            <a:ext cx="3454061"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Construction DN150 - 400</a:t>
            </a:r>
          </a:p>
        </p:txBody>
      </p:sp>
      <p:pic>
        <p:nvPicPr>
          <p:cNvPr id="2" name="Grafik 1">
            <a:extLst>
              <a:ext uri="{FF2B5EF4-FFF2-40B4-BE49-F238E27FC236}">
                <a16:creationId xmlns:a16="http://schemas.microsoft.com/office/drawing/2014/main" id="{64FA4AB2-754A-417A-84DF-720B7BDCE8DD}"/>
              </a:ext>
            </a:extLst>
          </p:cNvPr>
          <p:cNvPicPr>
            <a:picLocks noChangeAspect="1"/>
          </p:cNvPicPr>
          <p:nvPr/>
        </p:nvPicPr>
        <p:blipFill>
          <a:blip r:embed="rId3"/>
          <a:stretch>
            <a:fillRect/>
          </a:stretch>
        </p:blipFill>
        <p:spPr>
          <a:xfrm>
            <a:off x="447097" y="1408980"/>
            <a:ext cx="3559018" cy="2745481"/>
          </a:xfrm>
          <a:prstGeom prst="rect">
            <a:avLst/>
          </a:prstGeom>
        </p:spPr>
      </p:pic>
      <p:pic>
        <p:nvPicPr>
          <p:cNvPr id="7" name="Grafik 6">
            <a:extLst>
              <a:ext uri="{FF2B5EF4-FFF2-40B4-BE49-F238E27FC236}">
                <a16:creationId xmlns:a16="http://schemas.microsoft.com/office/drawing/2014/main" id="{1C39CA5E-EBAA-47D7-A9CE-5361E32529A2}"/>
              </a:ext>
            </a:extLst>
          </p:cNvPr>
          <p:cNvPicPr>
            <a:picLocks noChangeAspect="1"/>
          </p:cNvPicPr>
          <p:nvPr/>
        </p:nvPicPr>
        <p:blipFill>
          <a:blip r:embed="rId4"/>
          <a:stretch>
            <a:fillRect/>
          </a:stretch>
        </p:blipFill>
        <p:spPr>
          <a:xfrm>
            <a:off x="463775" y="4154461"/>
            <a:ext cx="3542340" cy="2535994"/>
          </a:xfrm>
          <a:prstGeom prst="rect">
            <a:avLst/>
          </a:prstGeom>
        </p:spPr>
      </p:pic>
    </p:spTree>
    <p:extLst>
      <p:ext uri="{BB962C8B-B14F-4D97-AF65-F5344CB8AC3E}">
        <p14:creationId xmlns:p14="http://schemas.microsoft.com/office/powerpoint/2010/main" val="364934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374052" y="364655"/>
            <a:ext cx="7242427" cy="621454"/>
          </a:xfrm>
        </p:spPr>
        <p:txBody>
          <a:bodyPr/>
          <a:lstStyle/>
          <a:p>
            <a:r>
              <a:rPr lang="de-DE" dirty="0"/>
              <a:t>KHI-F stainless steel</a:t>
            </a:r>
            <a:endParaRPr lang="de-AT" dirty="0"/>
          </a:p>
        </p:txBody>
      </p:sp>
      <p:sp>
        <p:nvSpPr>
          <p:cNvPr id="55" name="Textplatzhalter 3">
            <a:extLst>
              <a:ext uri="{FF2B5EF4-FFF2-40B4-BE49-F238E27FC236}">
                <a16:creationId xmlns:a16="http://schemas.microsoft.com/office/drawing/2014/main" id="{1199811C-6B96-4427-9E0F-F64284287373}"/>
              </a:ext>
            </a:extLst>
          </p:cNvPr>
          <p:cNvSpPr txBox="1">
            <a:spLocks/>
          </p:cNvSpPr>
          <p:nvPr/>
        </p:nvSpPr>
        <p:spPr>
          <a:xfrm>
            <a:off x="376066" y="866079"/>
            <a:ext cx="3617963"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Dimensions DN150 - 400</a:t>
            </a:r>
          </a:p>
        </p:txBody>
      </p:sp>
      <p:pic>
        <p:nvPicPr>
          <p:cNvPr id="4" name="Grafik 3">
            <a:extLst>
              <a:ext uri="{FF2B5EF4-FFF2-40B4-BE49-F238E27FC236}">
                <a16:creationId xmlns:a16="http://schemas.microsoft.com/office/drawing/2014/main" id="{32073856-18AD-4DDC-BCAE-D308298CD1A2}"/>
              </a:ext>
            </a:extLst>
          </p:cNvPr>
          <p:cNvPicPr>
            <a:picLocks noChangeAspect="1"/>
          </p:cNvPicPr>
          <p:nvPr/>
        </p:nvPicPr>
        <p:blipFill>
          <a:blip r:embed="rId2"/>
          <a:stretch>
            <a:fillRect/>
          </a:stretch>
        </p:blipFill>
        <p:spPr>
          <a:xfrm>
            <a:off x="376067" y="1341301"/>
            <a:ext cx="3484857" cy="3306345"/>
          </a:xfrm>
          <a:prstGeom prst="rect">
            <a:avLst/>
          </a:prstGeom>
        </p:spPr>
      </p:pic>
      <p:pic>
        <p:nvPicPr>
          <p:cNvPr id="6" name="Grafik 5">
            <a:extLst>
              <a:ext uri="{FF2B5EF4-FFF2-40B4-BE49-F238E27FC236}">
                <a16:creationId xmlns:a16="http://schemas.microsoft.com/office/drawing/2014/main" id="{FCD669C1-2156-457B-B50A-7F65E354BA16}"/>
              </a:ext>
            </a:extLst>
          </p:cNvPr>
          <p:cNvPicPr>
            <a:picLocks noChangeAspect="1"/>
          </p:cNvPicPr>
          <p:nvPr/>
        </p:nvPicPr>
        <p:blipFill>
          <a:blip r:embed="rId3"/>
          <a:stretch>
            <a:fillRect/>
          </a:stretch>
        </p:blipFill>
        <p:spPr>
          <a:xfrm>
            <a:off x="4064829" y="1264120"/>
            <a:ext cx="2815147" cy="3383526"/>
          </a:xfrm>
          <a:prstGeom prst="rect">
            <a:avLst/>
          </a:prstGeom>
        </p:spPr>
      </p:pic>
      <p:pic>
        <p:nvPicPr>
          <p:cNvPr id="8" name="Grafik 7">
            <a:extLst>
              <a:ext uri="{FF2B5EF4-FFF2-40B4-BE49-F238E27FC236}">
                <a16:creationId xmlns:a16="http://schemas.microsoft.com/office/drawing/2014/main" id="{B9A63FDA-3A7A-4EB8-8409-0FFB87C35D26}"/>
              </a:ext>
            </a:extLst>
          </p:cNvPr>
          <p:cNvPicPr>
            <a:picLocks noChangeAspect="1"/>
          </p:cNvPicPr>
          <p:nvPr/>
        </p:nvPicPr>
        <p:blipFill>
          <a:blip r:embed="rId4"/>
          <a:stretch>
            <a:fillRect/>
          </a:stretch>
        </p:blipFill>
        <p:spPr>
          <a:xfrm>
            <a:off x="313104" y="4731018"/>
            <a:ext cx="6566872" cy="1871559"/>
          </a:xfrm>
          <a:prstGeom prst="rect">
            <a:avLst/>
          </a:prstGeom>
        </p:spPr>
      </p:pic>
      <p:sp>
        <p:nvSpPr>
          <p:cNvPr id="10" name="Textfeld 9">
            <a:extLst>
              <a:ext uri="{FF2B5EF4-FFF2-40B4-BE49-F238E27FC236}">
                <a16:creationId xmlns:a16="http://schemas.microsoft.com/office/drawing/2014/main" id="{D76E1FC1-1467-4DCB-B3BF-2D85BD12B400}"/>
              </a:ext>
            </a:extLst>
          </p:cNvPr>
          <p:cNvSpPr txBox="1"/>
          <p:nvPr/>
        </p:nvSpPr>
        <p:spPr>
          <a:xfrm flipH="1">
            <a:off x="8006721" y="4719214"/>
            <a:ext cx="4041345" cy="307777"/>
          </a:xfrm>
          <a:prstGeom prst="rect">
            <a:avLst/>
          </a:prstGeom>
          <a:noFill/>
        </p:spPr>
        <p:txBody>
          <a:bodyPr wrap="square" rtlCol="0">
            <a:spAutoFit/>
          </a:bodyPr>
          <a:lstStyle/>
          <a:p>
            <a:r>
              <a:rPr lang="de-DE" sz="1400" dirty="0"/>
              <a:t>PN40    PN25     PN16    PN10    Cl300     Cl150</a:t>
            </a:r>
            <a:endParaRPr lang="en-GB" sz="1400" dirty="0"/>
          </a:p>
        </p:txBody>
      </p:sp>
      <p:sp>
        <p:nvSpPr>
          <p:cNvPr id="20" name="Textfeld 19">
            <a:extLst>
              <a:ext uri="{FF2B5EF4-FFF2-40B4-BE49-F238E27FC236}">
                <a16:creationId xmlns:a16="http://schemas.microsoft.com/office/drawing/2014/main" id="{D71CD267-8BCC-4B7C-8565-5918FC3C8762}"/>
              </a:ext>
            </a:extLst>
          </p:cNvPr>
          <p:cNvSpPr txBox="1"/>
          <p:nvPr/>
        </p:nvSpPr>
        <p:spPr>
          <a:xfrm>
            <a:off x="7720140" y="5539306"/>
            <a:ext cx="113322" cy="369332"/>
          </a:xfrm>
          <a:prstGeom prst="rect">
            <a:avLst/>
          </a:prstGeom>
          <a:noFill/>
        </p:spPr>
        <p:txBody>
          <a:bodyPr wrap="square" rtlCol="0">
            <a:spAutoFit/>
          </a:bodyPr>
          <a:lstStyle/>
          <a:p>
            <a:r>
              <a:rPr lang="de-DE" dirty="0"/>
              <a:t>+</a:t>
            </a:r>
            <a:endParaRPr lang="en-GB" dirty="0"/>
          </a:p>
        </p:txBody>
      </p:sp>
      <p:pic>
        <p:nvPicPr>
          <p:cNvPr id="21" name="Grafik 20">
            <a:extLst>
              <a:ext uri="{FF2B5EF4-FFF2-40B4-BE49-F238E27FC236}">
                <a16:creationId xmlns:a16="http://schemas.microsoft.com/office/drawing/2014/main" id="{AE147E2E-83A3-4D6A-BD25-90A48766180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169149" y="5139823"/>
            <a:ext cx="607652" cy="1241293"/>
          </a:xfrm>
          <a:prstGeom prst="rect">
            <a:avLst/>
          </a:prstGeom>
        </p:spPr>
      </p:pic>
      <p:pic>
        <p:nvPicPr>
          <p:cNvPr id="22" name="Grafik 21">
            <a:extLst>
              <a:ext uri="{FF2B5EF4-FFF2-40B4-BE49-F238E27FC236}">
                <a16:creationId xmlns:a16="http://schemas.microsoft.com/office/drawing/2014/main" id="{C3D1EF01-AB96-4EF1-8BC3-E5211C34625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925996" y="5139822"/>
            <a:ext cx="655838" cy="1241293"/>
          </a:xfrm>
          <a:prstGeom prst="rect">
            <a:avLst/>
          </a:prstGeom>
        </p:spPr>
      </p:pic>
      <p:pic>
        <p:nvPicPr>
          <p:cNvPr id="23" name="Grafik 22">
            <a:extLst>
              <a:ext uri="{FF2B5EF4-FFF2-40B4-BE49-F238E27FC236}">
                <a16:creationId xmlns:a16="http://schemas.microsoft.com/office/drawing/2014/main" id="{67B604BF-A482-4134-9B0B-DEB5078F839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641406" y="5139823"/>
            <a:ext cx="632567" cy="1241293"/>
          </a:xfrm>
          <a:prstGeom prst="rect">
            <a:avLst/>
          </a:prstGeom>
        </p:spPr>
      </p:pic>
      <p:pic>
        <p:nvPicPr>
          <p:cNvPr id="24" name="Grafik 23">
            <a:extLst>
              <a:ext uri="{FF2B5EF4-FFF2-40B4-BE49-F238E27FC236}">
                <a16:creationId xmlns:a16="http://schemas.microsoft.com/office/drawing/2014/main" id="{B9E2E00E-D9AD-493A-BF39-43B18D42348C}"/>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0595005" y="5130835"/>
            <a:ext cx="665152" cy="1241293"/>
          </a:xfrm>
          <a:prstGeom prst="rect">
            <a:avLst/>
          </a:prstGeom>
        </p:spPr>
      </p:pic>
      <p:pic>
        <p:nvPicPr>
          <p:cNvPr id="25" name="Grafik 24">
            <a:extLst>
              <a:ext uri="{FF2B5EF4-FFF2-40B4-BE49-F238E27FC236}">
                <a16:creationId xmlns:a16="http://schemas.microsoft.com/office/drawing/2014/main" id="{081718D0-C36B-4A69-9C6E-72BFACE72001}"/>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1331904" y="5130835"/>
            <a:ext cx="619034" cy="1241293"/>
          </a:xfrm>
          <a:prstGeom prst="rect">
            <a:avLst/>
          </a:prstGeom>
        </p:spPr>
      </p:pic>
      <p:pic>
        <p:nvPicPr>
          <p:cNvPr id="26" name="Grafik 25">
            <a:extLst>
              <a:ext uri="{FF2B5EF4-FFF2-40B4-BE49-F238E27FC236}">
                <a16:creationId xmlns:a16="http://schemas.microsoft.com/office/drawing/2014/main" id="{BF054A7B-9159-401B-B5C4-A08C0E280D5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309847" y="5130835"/>
            <a:ext cx="632567" cy="1241293"/>
          </a:xfrm>
          <a:prstGeom prst="rect">
            <a:avLst/>
          </a:prstGeom>
        </p:spPr>
      </p:pic>
      <p:pic>
        <p:nvPicPr>
          <p:cNvPr id="27" name="Grafik 26">
            <a:extLst>
              <a:ext uri="{FF2B5EF4-FFF2-40B4-BE49-F238E27FC236}">
                <a16:creationId xmlns:a16="http://schemas.microsoft.com/office/drawing/2014/main" id="{EC3039FA-EF10-4502-9F73-5DDDC8EE647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926564" y="5130835"/>
            <a:ext cx="632567" cy="1241293"/>
          </a:xfrm>
          <a:prstGeom prst="rect">
            <a:avLst/>
          </a:prstGeom>
        </p:spPr>
      </p:pic>
      <p:sp>
        <p:nvSpPr>
          <p:cNvPr id="9" name="Textfeld 8">
            <a:extLst>
              <a:ext uri="{FF2B5EF4-FFF2-40B4-BE49-F238E27FC236}">
                <a16:creationId xmlns:a16="http://schemas.microsoft.com/office/drawing/2014/main" id="{88400E2B-CE84-49BA-B9FF-77F2D9D5A562}"/>
              </a:ext>
            </a:extLst>
          </p:cNvPr>
          <p:cNvSpPr txBox="1"/>
          <p:nvPr/>
        </p:nvSpPr>
        <p:spPr>
          <a:xfrm>
            <a:off x="7169149" y="1411251"/>
            <a:ext cx="4850212" cy="2462213"/>
          </a:xfrm>
          <a:prstGeom prst="rect">
            <a:avLst/>
          </a:prstGeom>
          <a:noFill/>
        </p:spPr>
        <p:txBody>
          <a:bodyPr wrap="square" rtlCol="0">
            <a:spAutoFit/>
          </a:bodyPr>
          <a:lstStyle/>
          <a:p>
            <a:r>
              <a:rPr lang="de-DE" sz="1400" b="1" dirty="0">
                <a:latin typeface="HelveticaNeueLT Com 45 Lt" panose="020B0403020202020204" pitchFamily="34" charset="0"/>
              </a:rPr>
              <a:t>Face to face dimensions:</a:t>
            </a:r>
            <a:endParaRPr lang="de-DE" sz="1400" dirty="0">
              <a:latin typeface="HelveticaNeueLT Com 45 Lt" panose="020B0403020202020204" pitchFamily="34" charset="0"/>
            </a:endParaRPr>
          </a:p>
          <a:p>
            <a:r>
              <a:rPr lang="de-DE" sz="1400" dirty="0">
                <a:latin typeface="HelveticaNeueLT Com 45 Lt" panose="020B0403020202020204" pitchFamily="34" charset="0"/>
              </a:rPr>
              <a:t>PN10/16/25/CL150 acc. EN558-1 row 12 / ANSI B16.10 long pattern</a:t>
            </a:r>
          </a:p>
          <a:p>
            <a:r>
              <a:rPr lang="de-DE" sz="1400" dirty="0">
                <a:latin typeface="HelveticaNeueLT Com 45 Lt" panose="020B0403020202020204" pitchFamily="34" charset="0"/>
              </a:rPr>
              <a:t>PN40/CL300 acc. EN558-1 row 4 / ANSI B16.10 long pattern</a:t>
            </a:r>
          </a:p>
          <a:p>
            <a:endParaRPr lang="de-DE" sz="1400" dirty="0">
              <a:latin typeface="HelveticaNeueLT Com 45 Lt" panose="020B0403020202020204" pitchFamily="34" charset="0"/>
            </a:endParaRPr>
          </a:p>
          <a:p>
            <a:r>
              <a:rPr lang="de-DE" sz="1400" b="1" dirty="0">
                <a:latin typeface="HelveticaNeueLT Com 45 Lt" panose="020B0403020202020204" pitchFamily="34" charset="0"/>
              </a:rPr>
              <a:t>Connection flanges:</a:t>
            </a:r>
          </a:p>
          <a:p>
            <a:r>
              <a:rPr lang="de-DE" sz="1400" dirty="0">
                <a:latin typeface="HelveticaNeueLT Com 45 Lt" panose="020B0403020202020204" pitchFamily="34" charset="0"/>
              </a:rPr>
              <a:t>Acc. EN1092-1 for PN10/16/25/40</a:t>
            </a:r>
          </a:p>
          <a:p>
            <a:r>
              <a:rPr lang="de-DE" sz="1400" dirty="0">
                <a:latin typeface="HelveticaNeueLT Com 45 Lt" panose="020B0403020202020204" pitchFamily="34" charset="0"/>
              </a:rPr>
              <a:t>Acc. ANSI B16.5 for CL150/300</a:t>
            </a:r>
          </a:p>
          <a:p>
            <a:endParaRPr lang="de-DE" sz="1400" dirty="0">
              <a:latin typeface="HelveticaNeueLT Com 45 Lt" panose="020B0403020202020204" pitchFamily="34" charset="0"/>
            </a:endParaRPr>
          </a:p>
          <a:p>
            <a:endParaRPr lang="de-AT" sz="1400" dirty="0">
              <a:latin typeface="HelveticaNeueLT Com 45 Lt" panose="020B0403020202020204" pitchFamily="34" charset="0"/>
            </a:endParaRPr>
          </a:p>
        </p:txBody>
      </p:sp>
    </p:spTree>
    <p:extLst>
      <p:ext uri="{BB962C8B-B14F-4D97-AF65-F5344CB8AC3E}">
        <p14:creationId xmlns:p14="http://schemas.microsoft.com/office/powerpoint/2010/main" val="1034410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414917" y="298955"/>
            <a:ext cx="3760268" cy="621454"/>
          </a:xfrm>
        </p:spPr>
        <p:txBody>
          <a:bodyPr/>
          <a:lstStyle/>
          <a:p>
            <a:r>
              <a:rPr lang="de-DE" dirty="0"/>
              <a:t>P/T diagrams</a:t>
            </a:r>
            <a:endParaRPr lang="de-AT" dirty="0"/>
          </a:p>
        </p:txBody>
      </p:sp>
      <p:pic>
        <p:nvPicPr>
          <p:cNvPr id="3" name="Grafik 2">
            <a:extLst>
              <a:ext uri="{FF2B5EF4-FFF2-40B4-BE49-F238E27FC236}">
                <a16:creationId xmlns:a16="http://schemas.microsoft.com/office/drawing/2014/main" id="{B6EB2AEF-DED9-4131-54E7-B52493C1321E}"/>
              </a:ext>
            </a:extLst>
          </p:cNvPr>
          <p:cNvPicPr>
            <a:picLocks noChangeAspect="1"/>
          </p:cNvPicPr>
          <p:nvPr/>
        </p:nvPicPr>
        <p:blipFill>
          <a:blip r:embed="rId2"/>
          <a:stretch>
            <a:fillRect/>
          </a:stretch>
        </p:blipFill>
        <p:spPr>
          <a:xfrm>
            <a:off x="0" y="2130518"/>
            <a:ext cx="6259962" cy="3480537"/>
          </a:xfrm>
          <a:prstGeom prst="rect">
            <a:avLst/>
          </a:prstGeom>
        </p:spPr>
      </p:pic>
      <p:pic>
        <p:nvPicPr>
          <p:cNvPr id="6" name="Grafik 5">
            <a:extLst>
              <a:ext uri="{FF2B5EF4-FFF2-40B4-BE49-F238E27FC236}">
                <a16:creationId xmlns:a16="http://schemas.microsoft.com/office/drawing/2014/main" id="{DF769906-6310-D013-07A1-BCF72A1DE6E2}"/>
              </a:ext>
            </a:extLst>
          </p:cNvPr>
          <p:cNvPicPr>
            <a:picLocks noChangeAspect="1"/>
          </p:cNvPicPr>
          <p:nvPr/>
        </p:nvPicPr>
        <p:blipFill>
          <a:blip r:embed="rId3"/>
          <a:stretch>
            <a:fillRect/>
          </a:stretch>
        </p:blipFill>
        <p:spPr>
          <a:xfrm>
            <a:off x="6340415" y="1831957"/>
            <a:ext cx="5619301" cy="3679211"/>
          </a:xfrm>
          <a:prstGeom prst="rect">
            <a:avLst/>
          </a:prstGeom>
        </p:spPr>
      </p:pic>
      <p:sp>
        <p:nvSpPr>
          <p:cNvPr id="7" name="Textplatzhalter 3">
            <a:extLst>
              <a:ext uri="{FF2B5EF4-FFF2-40B4-BE49-F238E27FC236}">
                <a16:creationId xmlns:a16="http://schemas.microsoft.com/office/drawing/2014/main" id="{9408ABB6-237A-B1D6-3B8D-45C5811D37A4}"/>
              </a:ext>
            </a:extLst>
          </p:cNvPr>
          <p:cNvSpPr txBox="1">
            <a:spLocks/>
          </p:cNvSpPr>
          <p:nvPr/>
        </p:nvSpPr>
        <p:spPr>
          <a:xfrm>
            <a:off x="414917" y="836615"/>
            <a:ext cx="3454061"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KHI-F, stainless steel</a:t>
            </a:r>
          </a:p>
        </p:txBody>
      </p:sp>
    </p:spTree>
    <p:extLst>
      <p:ext uri="{BB962C8B-B14F-4D97-AF65-F5344CB8AC3E}">
        <p14:creationId xmlns:p14="http://schemas.microsoft.com/office/powerpoint/2010/main" val="417498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29765-BD6D-A678-6B56-E0D03D56CA0D}"/>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E68D25AC-BB85-E7DE-B785-662BBAFF5383}"/>
              </a:ext>
            </a:extLst>
          </p:cNvPr>
          <p:cNvSpPr>
            <a:spLocks noGrp="1"/>
          </p:cNvSpPr>
          <p:nvPr>
            <p:ph type="title"/>
          </p:nvPr>
        </p:nvSpPr>
        <p:spPr>
          <a:xfrm>
            <a:off x="414917" y="298955"/>
            <a:ext cx="3760268" cy="621454"/>
          </a:xfrm>
        </p:spPr>
        <p:txBody>
          <a:bodyPr/>
          <a:lstStyle/>
          <a:p>
            <a:r>
              <a:rPr lang="de-DE" dirty="0"/>
              <a:t>P/T diagrams</a:t>
            </a:r>
            <a:endParaRPr lang="de-AT" dirty="0"/>
          </a:p>
        </p:txBody>
      </p:sp>
      <p:sp>
        <p:nvSpPr>
          <p:cNvPr id="7" name="Textplatzhalter 3">
            <a:extLst>
              <a:ext uri="{FF2B5EF4-FFF2-40B4-BE49-F238E27FC236}">
                <a16:creationId xmlns:a16="http://schemas.microsoft.com/office/drawing/2014/main" id="{085B0287-D2B0-96D8-48A3-6941D6E11EA6}"/>
              </a:ext>
            </a:extLst>
          </p:cNvPr>
          <p:cNvSpPr txBox="1">
            <a:spLocks/>
          </p:cNvSpPr>
          <p:nvPr/>
        </p:nvSpPr>
        <p:spPr>
          <a:xfrm>
            <a:off x="414917" y="836615"/>
            <a:ext cx="3454061"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KHI-F, duplex</a:t>
            </a:r>
          </a:p>
        </p:txBody>
      </p:sp>
      <p:pic>
        <p:nvPicPr>
          <p:cNvPr id="4" name="Grafik 3">
            <a:extLst>
              <a:ext uri="{FF2B5EF4-FFF2-40B4-BE49-F238E27FC236}">
                <a16:creationId xmlns:a16="http://schemas.microsoft.com/office/drawing/2014/main" id="{91A74110-F462-D960-4828-2BD8C3820874}"/>
              </a:ext>
            </a:extLst>
          </p:cNvPr>
          <p:cNvPicPr>
            <a:picLocks noChangeAspect="1"/>
          </p:cNvPicPr>
          <p:nvPr/>
        </p:nvPicPr>
        <p:blipFill>
          <a:blip r:embed="rId2"/>
          <a:stretch>
            <a:fillRect/>
          </a:stretch>
        </p:blipFill>
        <p:spPr>
          <a:xfrm>
            <a:off x="78985" y="2337437"/>
            <a:ext cx="6017015" cy="3284220"/>
          </a:xfrm>
          <a:prstGeom prst="rect">
            <a:avLst/>
          </a:prstGeom>
        </p:spPr>
      </p:pic>
      <p:pic>
        <p:nvPicPr>
          <p:cNvPr id="9" name="Grafik 8">
            <a:extLst>
              <a:ext uri="{FF2B5EF4-FFF2-40B4-BE49-F238E27FC236}">
                <a16:creationId xmlns:a16="http://schemas.microsoft.com/office/drawing/2014/main" id="{74DDE438-59BB-F261-943A-ECDA56846DE6}"/>
              </a:ext>
            </a:extLst>
          </p:cNvPr>
          <p:cNvPicPr>
            <a:picLocks noChangeAspect="1"/>
          </p:cNvPicPr>
          <p:nvPr/>
        </p:nvPicPr>
        <p:blipFill>
          <a:blip r:embed="rId3"/>
          <a:stretch>
            <a:fillRect/>
          </a:stretch>
        </p:blipFill>
        <p:spPr>
          <a:xfrm>
            <a:off x="6112218" y="1766125"/>
            <a:ext cx="6000797" cy="3835645"/>
          </a:xfrm>
          <a:prstGeom prst="rect">
            <a:avLst/>
          </a:prstGeom>
        </p:spPr>
      </p:pic>
    </p:spTree>
    <p:extLst>
      <p:ext uri="{BB962C8B-B14F-4D97-AF65-F5344CB8AC3E}">
        <p14:creationId xmlns:p14="http://schemas.microsoft.com/office/powerpoint/2010/main" val="3187005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F0117-3F74-5EEF-10E2-7329B0DDAFF1}"/>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A108E1BE-423B-B1F0-5E1C-8F07DA407E32}"/>
              </a:ext>
            </a:extLst>
          </p:cNvPr>
          <p:cNvSpPr>
            <a:spLocks noGrp="1"/>
          </p:cNvSpPr>
          <p:nvPr>
            <p:ph type="title"/>
          </p:nvPr>
        </p:nvSpPr>
        <p:spPr>
          <a:xfrm>
            <a:off x="374053" y="364655"/>
            <a:ext cx="5621306" cy="621454"/>
          </a:xfrm>
        </p:spPr>
        <p:txBody>
          <a:bodyPr/>
          <a:lstStyle/>
          <a:p>
            <a:r>
              <a:rPr lang="de-DE" dirty="0"/>
              <a:t>KHI-F, carbon steel</a:t>
            </a:r>
            <a:endParaRPr lang="de-AT" dirty="0"/>
          </a:p>
        </p:txBody>
      </p:sp>
      <p:sp>
        <p:nvSpPr>
          <p:cNvPr id="55" name="Textplatzhalter 3">
            <a:extLst>
              <a:ext uri="{FF2B5EF4-FFF2-40B4-BE49-F238E27FC236}">
                <a16:creationId xmlns:a16="http://schemas.microsoft.com/office/drawing/2014/main" id="{793E2CC7-1C88-F1D0-770F-E20447A12B12}"/>
              </a:ext>
            </a:extLst>
          </p:cNvPr>
          <p:cNvSpPr txBox="1">
            <a:spLocks/>
          </p:cNvSpPr>
          <p:nvPr/>
        </p:nvSpPr>
        <p:spPr>
          <a:xfrm>
            <a:off x="376066" y="866079"/>
            <a:ext cx="3454061"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Construction DN150 - 400</a:t>
            </a:r>
          </a:p>
        </p:txBody>
      </p:sp>
      <p:pic>
        <p:nvPicPr>
          <p:cNvPr id="7" name="Grafik 6">
            <a:extLst>
              <a:ext uri="{FF2B5EF4-FFF2-40B4-BE49-F238E27FC236}">
                <a16:creationId xmlns:a16="http://schemas.microsoft.com/office/drawing/2014/main" id="{D7ECDA12-94F1-78EB-676B-A889664F6C2E}"/>
              </a:ext>
            </a:extLst>
          </p:cNvPr>
          <p:cNvPicPr>
            <a:picLocks noChangeAspect="1"/>
          </p:cNvPicPr>
          <p:nvPr/>
        </p:nvPicPr>
        <p:blipFill>
          <a:blip r:embed="rId2"/>
          <a:stretch>
            <a:fillRect/>
          </a:stretch>
        </p:blipFill>
        <p:spPr>
          <a:xfrm>
            <a:off x="5242002" y="866079"/>
            <a:ext cx="6239746" cy="5782482"/>
          </a:xfrm>
          <a:prstGeom prst="rect">
            <a:avLst/>
          </a:prstGeom>
        </p:spPr>
      </p:pic>
      <p:pic>
        <p:nvPicPr>
          <p:cNvPr id="9" name="Grafik 8">
            <a:extLst>
              <a:ext uri="{FF2B5EF4-FFF2-40B4-BE49-F238E27FC236}">
                <a16:creationId xmlns:a16="http://schemas.microsoft.com/office/drawing/2014/main" id="{B1EDF458-8DD1-77D8-6D95-B3FCBF9C8334}"/>
              </a:ext>
            </a:extLst>
          </p:cNvPr>
          <p:cNvPicPr>
            <a:picLocks noChangeAspect="1"/>
          </p:cNvPicPr>
          <p:nvPr/>
        </p:nvPicPr>
        <p:blipFill>
          <a:blip r:embed="rId3"/>
          <a:stretch>
            <a:fillRect/>
          </a:stretch>
        </p:blipFill>
        <p:spPr>
          <a:xfrm>
            <a:off x="462332" y="1332108"/>
            <a:ext cx="2998349" cy="2708964"/>
          </a:xfrm>
          <a:prstGeom prst="rect">
            <a:avLst/>
          </a:prstGeom>
        </p:spPr>
      </p:pic>
      <p:pic>
        <p:nvPicPr>
          <p:cNvPr id="13" name="Grafik 12">
            <a:extLst>
              <a:ext uri="{FF2B5EF4-FFF2-40B4-BE49-F238E27FC236}">
                <a16:creationId xmlns:a16="http://schemas.microsoft.com/office/drawing/2014/main" id="{B4C3FDE1-96D8-A0D1-9663-124F4313856B}"/>
              </a:ext>
            </a:extLst>
          </p:cNvPr>
          <p:cNvPicPr>
            <a:picLocks noChangeAspect="1"/>
          </p:cNvPicPr>
          <p:nvPr/>
        </p:nvPicPr>
        <p:blipFill>
          <a:blip r:embed="rId4"/>
          <a:stretch>
            <a:fillRect/>
          </a:stretch>
        </p:blipFill>
        <p:spPr>
          <a:xfrm>
            <a:off x="462332" y="4041072"/>
            <a:ext cx="3006387" cy="2725041"/>
          </a:xfrm>
          <a:prstGeom prst="rect">
            <a:avLst/>
          </a:prstGeom>
        </p:spPr>
      </p:pic>
    </p:spTree>
    <p:extLst>
      <p:ext uri="{BB962C8B-B14F-4D97-AF65-F5344CB8AC3E}">
        <p14:creationId xmlns:p14="http://schemas.microsoft.com/office/powerpoint/2010/main" val="347794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FF5E1-31B8-848B-7E3A-743A52FD3236}"/>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62E3A326-2DB2-5891-83BF-D653FA12EF63}"/>
              </a:ext>
            </a:extLst>
          </p:cNvPr>
          <p:cNvSpPr>
            <a:spLocks noGrp="1"/>
          </p:cNvSpPr>
          <p:nvPr>
            <p:ph type="title"/>
          </p:nvPr>
        </p:nvSpPr>
        <p:spPr>
          <a:xfrm>
            <a:off x="374052" y="364655"/>
            <a:ext cx="7242427" cy="621454"/>
          </a:xfrm>
        </p:spPr>
        <p:txBody>
          <a:bodyPr/>
          <a:lstStyle/>
          <a:p>
            <a:r>
              <a:rPr lang="de-DE" dirty="0"/>
              <a:t>KHI-F carbon steel</a:t>
            </a:r>
            <a:endParaRPr lang="de-AT" dirty="0"/>
          </a:p>
        </p:txBody>
      </p:sp>
      <p:sp>
        <p:nvSpPr>
          <p:cNvPr id="55" name="Textplatzhalter 3">
            <a:extLst>
              <a:ext uri="{FF2B5EF4-FFF2-40B4-BE49-F238E27FC236}">
                <a16:creationId xmlns:a16="http://schemas.microsoft.com/office/drawing/2014/main" id="{D37E5CAD-1513-2E6A-F7D4-D1013C8BF60D}"/>
              </a:ext>
            </a:extLst>
          </p:cNvPr>
          <p:cNvSpPr txBox="1">
            <a:spLocks/>
          </p:cNvSpPr>
          <p:nvPr/>
        </p:nvSpPr>
        <p:spPr>
          <a:xfrm>
            <a:off x="376066" y="866079"/>
            <a:ext cx="3617963"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Dimensions DN150 - 400</a:t>
            </a:r>
          </a:p>
        </p:txBody>
      </p:sp>
      <p:sp>
        <p:nvSpPr>
          <p:cNvPr id="10" name="Textfeld 9">
            <a:extLst>
              <a:ext uri="{FF2B5EF4-FFF2-40B4-BE49-F238E27FC236}">
                <a16:creationId xmlns:a16="http://schemas.microsoft.com/office/drawing/2014/main" id="{2E1D9D61-C6AB-A1C9-99FB-E82D16E20FC5}"/>
              </a:ext>
            </a:extLst>
          </p:cNvPr>
          <p:cNvSpPr txBox="1"/>
          <p:nvPr/>
        </p:nvSpPr>
        <p:spPr>
          <a:xfrm flipH="1">
            <a:off x="8006721" y="4719214"/>
            <a:ext cx="4041345" cy="307777"/>
          </a:xfrm>
          <a:prstGeom prst="rect">
            <a:avLst/>
          </a:prstGeom>
          <a:noFill/>
        </p:spPr>
        <p:txBody>
          <a:bodyPr wrap="square" rtlCol="0">
            <a:spAutoFit/>
          </a:bodyPr>
          <a:lstStyle/>
          <a:p>
            <a:r>
              <a:rPr lang="de-DE" sz="1400" dirty="0"/>
              <a:t>PN40    PN25     PN16    PN10    Cl300     Cl150</a:t>
            </a:r>
            <a:endParaRPr lang="en-GB" sz="1400" dirty="0"/>
          </a:p>
        </p:txBody>
      </p:sp>
      <p:sp>
        <p:nvSpPr>
          <p:cNvPr id="20" name="Textfeld 19">
            <a:extLst>
              <a:ext uri="{FF2B5EF4-FFF2-40B4-BE49-F238E27FC236}">
                <a16:creationId xmlns:a16="http://schemas.microsoft.com/office/drawing/2014/main" id="{8F482FDC-55EB-0B07-2995-36E60B357241}"/>
              </a:ext>
            </a:extLst>
          </p:cNvPr>
          <p:cNvSpPr txBox="1"/>
          <p:nvPr/>
        </p:nvSpPr>
        <p:spPr>
          <a:xfrm>
            <a:off x="7720140" y="5539306"/>
            <a:ext cx="113322" cy="369332"/>
          </a:xfrm>
          <a:prstGeom prst="rect">
            <a:avLst/>
          </a:prstGeom>
          <a:noFill/>
        </p:spPr>
        <p:txBody>
          <a:bodyPr wrap="square" rtlCol="0">
            <a:spAutoFit/>
          </a:bodyPr>
          <a:lstStyle/>
          <a:p>
            <a:r>
              <a:rPr lang="de-DE" dirty="0"/>
              <a:t>+</a:t>
            </a:r>
            <a:endParaRPr lang="en-GB" dirty="0"/>
          </a:p>
        </p:txBody>
      </p:sp>
      <p:pic>
        <p:nvPicPr>
          <p:cNvPr id="21" name="Grafik 20">
            <a:extLst>
              <a:ext uri="{FF2B5EF4-FFF2-40B4-BE49-F238E27FC236}">
                <a16:creationId xmlns:a16="http://schemas.microsoft.com/office/drawing/2014/main" id="{6EE4AB3A-9BC1-ADD4-8CCA-58337DF99D1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169149" y="5139823"/>
            <a:ext cx="607652" cy="1241293"/>
          </a:xfrm>
          <a:prstGeom prst="rect">
            <a:avLst/>
          </a:prstGeom>
        </p:spPr>
      </p:pic>
      <p:pic>
        <p:nvPicPr>
          <p:cNvPr id="22" name="Grafik 21">
            <a:extLst>
              <a:ext uri="{FF2B5EF4-FFF2-40B4-BE49-F238E27FC236}">
                <a16:creationId xmlns:a16="http://schemas.microsoft.com/office/drawing/2014/main" id="{F63B1C4B-49CE-E089-7CA3-07583DA674C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25996" y="5139822"/>
            <a:ext cx="655838" cy="1241293"/>
          </a:xfrm>
          <a:prstGeom prst="rect">
            <a:avLst/>
          </a:prstGeom>
        </p:spPr>
      </p:pic>
      <p:pic>
        <p:nvPicPr>
          <p:cNvPr id="23" name="Grafik 22">
            <a:extLst>
              <a:ext uri="{FF2B5EF4-FFF2-40B4-BE49-F238E27FC236}">
                <a16:creationId xmlns:a16="http://schemas.microsoft.com/office/drawing/2014/main" id="{B426FD61-0062-5E74-763E-3B98E873E7F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641406" y="5139823"/>
            <a:ext cx="632567" cy="1241293"/>
          </a:xfrm>
          <a:prstGeom prst="rect">
            <a:avLst/>
          </a:prstGeom>
        </p:spPr>
      </p:pic>
      <p:pic>
        <p:nvPicPr>
          <p:cNvPr id="24" name="Grafik 23">
            <a:extLst>
              <a:ext uri="{FF2B5EF4-FFF2-40B4-BE49-F238E27FC236}">
                <a16:creationId xmlns:a16="http://schemas.microsoft.com/office/drawing/2014/main" id="{DF7A7CA1-188B-6AA7-5640-0153BAD7F44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595005" y="5130835"/>
            <a:ext cx="665152" cy="1241293"/>
          </a:xfrm>
          <a:prstGeom prst="rect">
            <a:avLst/>
          </a:prstGeom>
        </p:spPr>
      </p:pic>
      <p:pic>
        <p:nvPicPr>
          <p:cNvPr id="25" name="Grafik 24">
            <a:extLst>
              <a:ext uri="{FF2B5EF4-FFF2-40B4-BE49-F238E27FC236}">
                <a16:creationId xmlns:a16="http://schemas.microsoft.com/office/drawing/2014/main" id="{46A67F31-93D2-1AC8-0A0D-1DEA17F6AEA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1331904" y="5130835"/>
            <a:ext cx="619034" cy="1241293"/>
          </a:xfrm>
          <a:prstGeom prst="rect">
            <a:avLst/>
          </a:prstGeom>
        </p:spPr>
      </p:pic>
      <p:pic>
        <p:nvPicPr>
          <p:cNvPr id="26" name="Grafik 25">
            <a:extLst>
              <a:ext uri="{FF2B5EF4-FFF2-40B4-BE49-F238E27FC236}">
                <a16:creationId xmlns:a16="http://schemas.microsoft.com/office/drawing/2014/main" id="{3C086B87-5226-03D3-032D-B3A903DD1E7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309847" y="5130835"/>
            <a:ext cx="632567" cy="1241293"/>
          </a:xfrm>
          <a:prstGeom prst="rect">
            <a:avLst/>
          </a:prstGeom>
        </p:spPr>
      </p:pic>
      <p:pic>
        <p:nvPicPr>
          <p:cNvPr id="27" name="Grafik 26">
            <a:extLst>
              <a:ext uri="{FF2B5EF4-FFF2-40B4-BE49-F238E27FC236}">
                <a16:creationId xmlns:a16="http://schemas.microsoft.com/office/drawing/2014/main" id="{83C51674-8EDE-C079-2178-4E985605F4F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926564" y="5130835"/>
            <a:ext cx="632567" cy="1241293"/>
          </a:xfrm>
          <a:prstGeom prst="rect">
            <a:avLst/>
          </a:prstGeom>
        </p:spPr>
      </p:pic>
      <p:sp>
        <p:nvSpPr>
          <p:cNvPr id="9" name="Textfeld 8">
            <a:extLst>
              <a:ext uri="{FF2B5EF4-FFF2-40B4-BE49-F238E27FC236}">
                <a16:creationId xmlns:a16="http://schemas.microsoft.com/office/drawing/2014/main" id="{03721589-6FD8-92B0-F88B-42AFDD8797B0}"/>
              </a:ext>
            </a:extLst>
          </p:cNvPr>
          <p:cNvSpPr txBox="1"/>
          <p:nvPr/>
        </p:nvSpPr>
        <p:spPr>
          <a:xfrm>
            <a:off x="7197854" y="1381100"/>
            <a:ext cx="4850212" cy="2462213"/>
          </a:xfrm>
          <a:prstGeom prst="rect">
            <a:avLst/>
          </a:prstGeom>
          <a:noFill/>
        </p:spPr>
        <p:txBody>
          <a:bodyPr wrap="square" rtlCol="0">
            <a:spAutoFit/>
          </a:bodyPr>
          <a:lstStyle/>
          <a:p>
            <a:r>
              <a:rPr lang="de-DE" sz="1400" b="1" dirty="0">
                <a:latin typeface="HelveticaNeueLT Com 45 Lt" panose="020B0403020202020204" pitchFamily="34" charset="0"/>
              </a:rPr>
              <a:t>Face to face dimensions:</a:t>
            </a:r>
            <a:endParaRPr lang="de-DE" sz="1400" dirty="0">
              <a:latin typeface="HelveticaNeueLT Com 45 Lt" panose="020B0403020202020204" pitchFamily="34" charset="0"/>
            </a:endParaRPr>
          </a:p>
          <a:p>
            <a:r>
              <a:rPr lang="de-DE" sz="1400" dirty="0">
                <a:latin typeface="HelveticaNeueLT Com 45 Lt" panose="020B0403020202020204" pitchFamily="34" charset="0"/>
              </a:rPr>
              <a:t>PN10/16/25/CL150 acc. EN558-1 row 12 / ANSI B16.10 long pattern</a:t>
            </a:r>
          </a:p>
          <a:p>
            <a:r>
              <a:rPr lang="de-DE" sz="1400" dirty="0">
                <a:latin typeface="HelveticaNeueLT Com 45 Lt" panose="020B0403020202020204" pitchFamily="34" charset="0"/>
              </a:rPr>
              <a:t>PN40/CL300 acc. EN558-1 row 4 / ANSI B16.10 long pattern</a:t>
            </a:r>
          </a:p>
          <a:p>
            <a:endParaRPr lang="de-DE" sz="1400" dirty="0">
              <a:latin typeface="HelveticaNeueLT Com 45 Lt" panose="020B0403020202020204" pitchFamily="34" charset="0"/>
            </a:endParaRPr>
          </a:p>
          <a:p>
            <a:r>
              <a:rPr lang="de-DE" sz="1400" b="1" dirty="0">
                <a:latin typeface="HelveticaNeueLT Com 45 Lt" panose="020B0403020202020204" pitchFamily="34" charset="0"/>
              </a:rPr>
              <a:t>Connection flanges:</a:t>
            </a:r>
          </a:p>
          <a:p>
            <a:r>
              <a:rPr lang="de-DE" sz="1400" dirty="0">
                <a:latin typeface="HelveticaNeueLT Com 45 Lt" panose="020B0403020202020204" pitchFamily="34" charset="0"/>
              </a:rPr>
              <a:t>Acc. EN1092-1 for PN10/16/25/40</a:t>
            </a:r>
          </a:p>
          <a:p>
            <a:r>
              <a:rPr lang="de-DE" sz="1400" dirty="0">
                <a:latin typeface="HelveticaNeueLT Com 45 Lt" panose="020B0403020202020204" pitchFamily="34" charset="0"/>
              </a:rPr>
              <a:t>Acc. ANSI B16.5 for CL150/300</a:t>
            </a:r>
          </a:p>
          <a:p>
            <a:endParaRPr lang="de-DE" sz="1400" dirty="0">
              <a:latin typeface="HelveticaNeueLT Com 45 Lt" panose="020B0403020202020204" pitchFamily="34" charset="0"/>
            </a:endParaRPr>
          </a:p>
          <a:p>
            <a:endParaRPr lang="de-AT" sz="1400" dirty="0">
              <a:latin typeface="HelveticaNeueLT Com 45 Lt" panose="020B0403020202020204" pitchFamily="34" charset="0"/>
            </a:endParaRPr>
          </a:p>
        </p:txBody>
      </p:sp>
      <p:pic>
        <p:nvPicPr>
          <p:cNvPr id="3" name="Grafik 2">
            <a:extLst>
              <a:ext uri="{FF2B5EF4-FFF2-40B4-BE49-F238E27FC236}">
                <a16:creationId xmlns:a16="http://schemas.microsoft.com/office/drawing/2014/main" id="{F2B7F4EC-EA9C-1629-D959-D7B1A95B68FE}"/>
              </a:ext>
            </a:extLst>
          </p:cNvPr>
          <p:cNvPicPr>
            <a:picLocks noChangeAspect="1"/>
          </p:cNvPicPr>
          <p:nvPr/>
        </p:nvPicPr>
        <p:blipFill>
          <a:blip r:embed="rId7"/>
          <a:stretch>
            <a:fillRect/>
          </a:stretch>
        </p:blipFill>
        <p:spPr>
          <a:xfrm>
            <a:off x="376066" y="1487533"/>
            <a:ext cx="3067478" cy="3010320"/>
          </a:xfrm>
          <a:prstGeom prst="rect">
            <a:avLst/>
          </a:prstGeom>
        </p:spPr>
      </p:pic>
      <p:pic>
        <p:nvPicPr>
          <p:cNvPr id="11" name="Grafik 10">
            <a:extLst>
              <a:ext uri="{FF2B5EF4-FFF2-40B4-BE49-F238E27FC236}">
                <a16:creationId xmlns:a16="http://schemas.microsoft.com/office/drawing/2014/main" id="{1A3403F9-23BF-B910-6EAB-D1B7E6975966}"/>
              </a:ext>
            </a:extLst>
          </p:cNvPr>
          <p:cNvPicPr>
            <a:picLocks noChangeAspect="1"/>
          </p:cNvPicPr>
          <p:nvPr/>
        </p:nvPicPr>
        <p:blipFill>
          <a:blip r:embed="rId8"/>
          <a:stretch>
            <a:fillRect/>
          </a:stretch>
        </p:blipFill>
        <p:spPr>
          <a:xfrm>
            <a:off x="409556" y="4642135"/>
            <a:ext cx="6700021" cy="1851210"/>
          </a:xfrm>
          <a:prstGeom prst="rect">
            <a:avLst/>
          </a:prstGeom>
        </p:spPr>
      </p:pic>
      <p:pic>
        <p:nvPicPr>
          <p:cNvPr id="13" name="Grafik 12">
            <a:extLst>
              <a:ext uri="{FF2B5EF4-FFF2-40B4-BE49-F238E27FC236}">
                <a16:creationId xmlns:a16="http://schemas.microsoft.com/office/drawing/2014/main" id="{8FECA661-B727-37C3-235A-2180C97535BF}"/>
              </a:ext>
            </a:extLst>
          </p:cNvPr>
          <p:cNvPicPr>
            <a:picLocks noChangeAspect="1"/>
          </p:cNvPicPr>
          <p:nvPr/>
        </p:nvPicPr>
        <p:blipFill>
          <a:blip r:embed="rId9"/>
          <a:stretch>
            <a:fillRect/>
          </a:stretch>
        </p:blipFill>
        <p:spPr>
          <a:xfrm>
            <a:off x="4460762" y="1444435"/>
            <a:ext cx="2648815" cy="3011194"/>
          </a:xfrm>
          <a:prstGeom prst="rect">
            <a:avLst/>
          </a:prstGeom>
        </p:spPr>
      </p:pic>
    </p:spTree>
    <p:extLst>
      <p:ext uri="{BB962C8B-B14F-4D97-AF65-F5344CB8AC3E}">
        <p14:creationId xmlns:p14="http://schemas.microsoft.com/office/powerpoint/2010/main" val="1809027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1C23A-260D-19B4-3A74-F7503DEE4937}"/>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D2EFDFFD-B4E5-C917-5701-C5B7F93389FC}"/>
              </a:ext>
            </a:extLst>
          </p:cNvPr>
          <p:cNvSpPr>
            <a:spLocks noGrp="1"/>
          </p:cNvSpPr>
          <p:nvPr>
            <p:ph type="title"/>
          </p:nvPr>
        </p:nvSpPr>
        <p:spPr>
          <a:xfrm>
            <a:off x="414917" y="298955"/>
            <a:ext cx="3760268" cy="621454"/>
          </a:xfrm>
        </p:spPr>
        <p:txBody>
          <a:bodyPr/>
          <a:lstStyle/>
          <a:p>
            <a:r>
              <a:rPr lang="de-DE" dirty="0"/>
              <a:t>P/T diagrams</a:t>
            </a:r>
            <a:endParaRPr lang="de-AT" dirty="0"/>
          </a:p>
        </p:txBody>
      </p:sp>
      <p:sp>
        <p:nvSpPr>
          <p:cNvPr id="3" name="Textplatzhalter 3">
            <a:extLst>
              <a:ext uri="{FF2B5EF4-FFF2-40B4-BE49-F238E27FC236}">
                <a16:creationId xmlns:a16="http://schemas.microsoft.com/office/drawing/2014/main" id="{B2537CCA-3CD8-1A90-AD60-D87F69BE61F8}"/>
              </a:ext>
            </a:extLst>
          </p:cNvPr>
          <p:cNvSpPr txBox="1">
            <a:spLocks/>
          </p:cNvSpPr>
          <p:nvPr/>
        </p:nvSpPr>
        <p:spPr>
          <a:xfrm>
            <a:off x="414917" y="836615"/>
            <a:ext cx="3454061"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KHI-F, carbon steel</a:t>
            </a:r>
          </a:p>
        </p:txBody>
      </p:sp>
      <p:pic>
        <p:nvPicPr>
          <p:cNvPr id="8" name="Grafik 7">
            <a:extLst>
              <a:ext uri="{FF2B5EF4-FFF2-40B4-BE49-F238E27FC236}">
                <a16:creationId xmlns:a16="http://schemas.microsoft.com/office/drawing/2014/main" id="{9597EAD3-D9F7-C364-B1F1-156F129EDB22}"/>
              </a:ext>
            </a:extLst>
          </p:cNvPr>
          <p:cNvPicPr>
            <a:picLocks noChangeAspect="1"/>
          </p:cNvPicPr>
          <p:nvPr/>
        </p:nvPicPr>
        <p:blipFill>
          <a:blip r:embed="rId2"/>
          <a:stretch>
            <a:fillRect/>
          </a:stretch>
        </p:blipFill>
        <p:spPr>
          <a:xfrm>
            <a:off x="112143" y="2105914"/>
            <a:ext cx="6082271" cy="3289883"/>
          </a:xfrm>
          <a:prstGeom prst="rect">
            <a:avLst/>
          </a:prstGeom>
        </p:spPr>
      </p:pic>
      <p:pic>
        <p:nvPicPr>
          <p:cNvPr id="11" name="Grafik 10">
            <a:extLst>
              <a:ext uri="{FF2B5EF4-FFF2-40B4-BE49-F238E27FC236}">
                <a16:creationId xmlns:a16="http://schemas.microsoft.com/office/drawing/2014/main" id="{47F3688A-94CF-AACA-99AC-01253A8804DA}"/>
              </a:ext>
            </a:extLst>
          </p:cNvPr>
          <p:cNvPicPr>
            <a:picLocks noChangeAspect="1"/>
          </p:cNvPicPr>
          <p:nvPr/>
        </p:nvPicPr>
        <p:blipFill>
          <a:blip r:embed="rId3"/>
          <a:stretch>
            <a:fillRect/>
          </a:stretch>
        </p:blipFill>
        <p:spPr>
          <a:xfrm>
            <a:off x="6194414" y="1704709"/>
            <a:ext cx="5937837" cy="3691088"/>
          </a:xfrm>
          <a:prstGeom prst="rect">
            <a:avLst/>
          </a:prstGeom>
        </p:spPr>
      </p:pic>
    </p:spTree>
    <p:extLst>
      <p:ext uri="{BB962C8B-B14F-4D97-AF65-F5344CB8AC3E}">
        <p14:creationId xmlns:p14="http://schemas.microsoft.com/office/powerpoint/2010/main" val="1871183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12BF1-53AB-32FE-0513-0F1A92393A6D}"/>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74FA2FC7-9C8A-A74E-2265-D89CE77EB14B}"/>
              </a:ext>
            </a:extLst>
          </p:cNvPr>
          <p:cNvSpPr>
            <a:spLocks noGrp="1"/>
          </p:cNvSpPr>
          <p:nvPr>
            <p:ph type="title"/>
          </p:nvPr>
        </p:nvSpPr>
        <p:spPr>
          <a:xfrm>
            <a:off x="374053" y="364655"/>
            <a:ext cx="5621306" cy="621454"/>
          </a:xfrm>
        </p:spPr>
        <p:txBody>
          <a:bodyPr/>
          <a:lstStyle/>
          <a:p>
            <a:r>
              <a:rPr lang="de-DE" dirty="0"/>
              <a:t>KHI-S, carbon steel</a:t>
            </a:r>
            <a:endParaRPr lang="de-AT" dirty="0"/>
          </a:p>
        </p:txBody>
      </p:sp>
      <p:sp>
        <p:nvSpPr>
          <p:cNvPr id="55" name="Textplatzhalter 3">
            <a:extLst>
              <a:ext uri="{FF2B5EF4-FFF2-40B4-BE49-F238E27FC236}">
                <a16:creationId xmlns:a16="http://schemas.microsoft.com/office/drawing/2014/main" id="{A49623AE-ECF6-2A08-0F55-CFF450034571}"/>
              </a:ext>
            </a:extLst>
          </p:cNvPr>
          <p:cNvSpPr txBox="1">
            <a:spLocks/>
          </p:cNvSpPr>
          <p:nvPr/>
        </p:nvSpPr>
        <p:spPr>
          <a:xfrm>
            <a:off x="376066" y="866079"/>
            <a:ext cx="3454061"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Construction DN150 - 400</a:t>
            </a:r>
          </a:p>
        </p:txBody>
      </p:sp>
      <p:pic>
        <p:nvPicPr>
          <p:cNvPr id="10" name="Grafik 9">
            <a:extLst>
              <a:ext uri="{FF2B5EF4-FFF2-40B4-BE49-F238E27FC236}">
                <a16:creationId xmlns:a16="http://schemas.microsoft.com/office/drawing/2014/main" id="{E31F12B8-17A5-4E4E-0DDC-F399961935C2}"/>
              </a:ext>
            </a:extLst>
          </p:cNvPr>
          <p:cNvPicPr>
            <a:picLocks noChangeAspect="1"/>
          </p:cNvPicPr>
          <p:nvPr/>
        </p:nvPicPr>
        <p:blipFill>
          <a:blip r:embed="rId2"/>
          <a:stretch>
            <a:fillRect/>
          </a:stretch>
        </p:blipFill>
        <p:spPr>
          <a:xfrm>
            <a:off x="5291324" y="284497"/>
            <a:ext cx="5873068" cy="6289005"/>
          </a:xfrm>
          <a:prstGeom prst="rect">
            <a:avLst/>
          </a:prstGeom>
        </p:spPr>
      </p:pic>
      <p:pic>
        <p:nvPicPr>
          <p:cNvPr id="15" name="Grafik 14">
            <a:extLst>
              <a:ext uri="{FF2B5EF4-FFF2-40B4-BE49-F238E27FC236}">
                <a16:creationId xmlns:a16="http://schemas.microsoft.com/office/drawing/2014/main" id="{D9F591B4-1AAC-A133-9FE1-AF3351A3D4D2}"/>
              </a:ext>
            </a:extLst>
          </p:cNvPr>
          <p:cNvPicPr>
            <a:picLocks noChangeAspect="1"/>
          </p:cNvPicPr>
          <p:nvPr/>
        </p:nvPicPr>
        <p:blipFill>
          <a:blip r:embed="rId3"/>
          <a:stretch>
            <a:fillRect/>
          </a:stretch>
        </p:blipFill>
        <p:spPr>
          <a:xfrm>
            <a:off x="469607" y="1322249"/>
            <a:ext cx="2984951" cy="2729555"/>
          </a:xfrm>
          <a:prstGeom prst="rect">
            <a:avLst/>
          </a:prstGeom>
        </p:spPr>
      </p:pic>
      <p:pic>
        <p:nvPicPr>
          <p:cNvPr id="16" name="Grafik 15">
            <a:extLst>
              <a:ext uri="{FF2B5EF4-FFF2-40B4-BE49-F238E27FC236}">
                <a16:creationId xmlns:a16="http://schemas.microsoft.com/office/drawing/2014/main" id="{45EA2A8D-D0CB-2BED-6EBE-3AEBAF378718}"/>
              </a:ext>
            </a:extLst>
          </p:cNvPr>
          <p:cNvPicPr>
            <a:picLocks noChangeAspect="1"/>
          </p:cNvPicPr>
          <p:nvPr/>
        </p:nvPicPr>
        <p:blipFill>
          <a:blip r:embed="rId4"/>
          <a:stretch>
            <a:fillRect/>
          </a:stretch>
        </p:blipFill>
        <p:spPr>
          <a:xfrm>
            <a:off x="469607" y="4051804"/>
            <a:ext cx="2984952" cy="2601856"/>
          </a:xfrm>
          <a:prstGeom prst="rect">
            <a:avLst/>
          </a:prstGeom>
        </p:spPr>
      </p:pic>
    </p:spTree>
    <p:extLst>
      <p:ext uri="{BB962C8B-B14F-4D97-AF65-F5344CB8AC3E}">
        <p14:creationId xmlns:p14="http://schemas.microsoft.com/office/powerpoint/2010/main" val="1956007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D63DE-37B4-83AF-67FD-99842B7CF48C}"/>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ABCBF974-8EF3-2ED0-8AC1-54C35A5382A9}"/>
              </a:ext>
            </a:extLst>
          </p:cNvPr>
          <p:cNvSpPr>
            <a:spLocks noGrp="1"/>
          </p:cNvSpPr>
          <p:nvPr>
            <p:ph type="title"/>
          </p:nvPr>
        </p:nvSpPr>
        <p:spPr>
          <a:xfrm>
            <a:off x="374052" y="364655"/>
            <a:ext cx="7242427" cy="621454"/>
          </a:xfrm>
        </p:spPr>
        <p:txBody>
          <a:bodyPr/>
          <a:lstStyle/>
          <a:p>
            <a:r>
              <a:rPr lang="de-DE" dirty="0"/>
              <a:t>KHI-S carbon steel</a:t>
            </a:r>
            <a:endParaRPr lang="de-AT" dirty="0"/>
          </a:p>
        </p:txBody>
      </p:sp>
      <p:sp>
        <p:nvSpPr>
          <p:cNvPr id="55" name="Textplatzhalter 3">
            <a:extLst>
              <a:ext uri="{FF2B5EF4-FFF2-40B4-BE49-F238E27FC236}">
                <a16:creationId xmlns:a16="http://schemas.microsoft.com/office/drawing/2014/main" id="{EFF814DC-3A32-6E63-A3C9-B2D0C9CC1F7E}"/>
              </a:ext>
            </a:extLst>
          </p:cNvPr>
          <p:cNvSpPr txBox="1">
            <a:spLocks/>
          </p:cNvSpPr>
          <p:nvPr/>
        </p:nvSpPr>
        <p:spPr>
          <a:xfrm>
            <a:off x="376066" y="866079"/>
            <a:ext cx="3617963"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Dimensions DN150 - 400</a:t>
            </a:r>
          </a:p>
        </p:txBody>
      </p:sp>
      <p:pic>
        <p:nvPicPr>
          <p:cNvPr id="4" name="Grafik 3">
            <a:extLst>
              <a:ext uri="{FF2B5EF4-FFF2-40B4-BE49-F238E27FC236}">
                <a16:creationId xmlns:a16="http://schemas.microsoft.com/office/drawing/2014/main" id="{57C03FCE-550A-B066-0E42-B031112078A5}"/>
              </a:ext>
            </a:extLst>
          </p:cNvPr>
          <p:cNvPicPr>
            <a:picLocks noChangeAspect="1"/>
          </p:cNvPicPr>
          <p:nvPr/>
        </p:nvPicPr>
        <p:blipFill>
          <a:blip r:embed="rId2"/>
          <a:stretch>
            <a:fillRect/>
          </a:stretch>
        </p:blipFill>
        <p:spPr>
          <a:xfrm>
            <a:off x="374052" y="1413544"/>
            <a:ext cx="4000246" cy="4944124"/>
          </a:xfrm>
          <a:prstGeom prst="rect">
            <a:avLst/>
          </a:prstGeom>
        </p:spPr>
      </p:pic>
      <p:pic>
        <p:nvPicPr>
          <p:cNvPr id="12" name="Grafik 11">
            <a:extLst>
              <a:ext uri="{FF2B5EF4-FFF2-40B4-BE49-F238E27FC236}">
                <a16:creationId xmlns:a16="http://schemas.microsoft.com/office/drawing/2014/main" id="{078F380C-A244-4490-CAB2-F1639180B87F}"/>
              </a:ext>
            </a:extLst>
          </p:cNvPr>
          <p:cNvPicPr>
            <a:picLocks noChangeAspect="1"/>
          </p:cNvPicPr>
          <p:nvPr/>
        </p:nvPicPr>
        <p:blipFill>
          <a:blip r:embed="rId3"/>
          <a:stretch>
            <a:fillRect/>
          </a:stretch>
        </p:blipFill>
        <p:spPr>
          <a:xfrm>
            <a:off x="4430428" y="1382364"/>
            <a:ext cx="7385506" cy="2134429"/>
          </a:xfrm>
          <a:prstGeom prst="rect">
            <a:avLst/>
          </a:prstGeom>
        </p:spPr>
      </p:pic>
      <p:pic>
        <p:nvPicPr>
          <p:cNvPr id="15" name="Grafik 14">
            <a:extLst>
              <a:ext uri="{FF2B5EF4-FFF2-40B4-BE49-F238E27FC236}">
                <a16:creationId xmlns:a16="http://schemas.microsoft.com/office/drawing/2014/main" id="{81DA10C0-2BD7-CD26-20B6-ADCC10B4DD7C}"/>
              </a:ext>
            </a:extLst>
          </p:cNvPr>
          <p:cNvPicPr>
            <a:picLocks noChangeAspect="1"/>
          </p:cNvPicPr>
          <p:nvPr/>
        </p:nvPicPr>
        <p:blipFill>
          <a:blip r:embed="rId4"/>
          <a:stretch>
            <a:fillRect/>
          </a:stretch>
        </p:blipFill>
        <p:spPr>
          <a:xfrm>
            <a:off x="6519224" y="3516793"/>
            <a:ext cx="5296710" cy="3183895"/>
          </a:xfrm>
          <a:prstGeom prst="rect">
            <a:avLst/>
          </a:prstGeom>
        </p:spPr>
      </p:pic>
    </p:spTree>
    <p:extLst>
      <p:ext uri="{BB962C8B-B14F-4D97-AF65-F5344CB8AC3E}">
        <p14:creationId xmlns:p14="http://schemas.microsoft.com/office/powerpoint/2010/main" val="11827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0047D-DAEB-9DCB-DA53-FCC6742AE5D4}"/>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DD192891-194F-8C54-F2CC-0995006E6B1E}"/>
              </a:ext>
            </a:extLst>
          </p:cNvPr>
          <p:cNvSpPr>
            <a:spLocks noGrp="1"/>
          </p:cNvSpPr>
          <p:nvPr>
            <p:ph type="title"/>
          </p:nvPr>
        </p:nvSpPr>
        <p:spPr>
          <a:xfrm>
            <a:off x="414917" y="298955"/>
            <a:ext cx="3760268" cy="621454"/>
          </a:xfrm>
        </p:spPr>
        <p:txBody>
          <a:bodyPr/>
          <a:lstStyle/>
          <a:p>
            <a:r>
              <a:rPr lang="de-DE" dirty="0"/>
              <a:t>P/T diagrams</a:t>
            </a:r>
            <a:endParaRPr lang="de-AT" dirty="0"/>
          </a:p>
        </p:txBody>
      </p:sp>
      <p:sp>
        <p:nvSpPr>
          <p:cNvPr id="3" name="Textplatzhalter 3">
            <a:extLst>
              <a:ext uri="{FF2B5EF4-FFF2-40B4-BE49-F238E27FC236}">
                <a16:creationId xmlns:a16="http://schemas.microsoft.com/office/drawing/2014/main" id="{C913BBDA-21DF-29F6-58FE-B65743B082E4}"/>
              </a:ext>
            </a:extLst>
          </p:cNvPr>
          <p:cNvSpPr txBox="1">
            <a:spLocks/>
          </p:cNvSpPr>
          <p:nvPr/>
        </p:nvSpPr>
        <p:spPr>
          <a:xfrm>
            <a:off x="414917" y="836615"/>
            <a:ext cx="3454061"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KHI-S, carbon steel</a:t>
            </a:r>
          </a:p>
        </p:txBody>
      </p:sp>
      <p:pic>
        <p:nvPicPr>
          <p:cNvPr id="4" name="Grafik 3">
            <a:extLst>
              <a:ext uri="{FF2B5EF4-FFF2-40B4-BE49-F238E27FC236}">
                <a16:creationId xmlns:a16="http://schemas.microsoft.com/office/drawing/2014/main" id="{08EBE51F-86A7-13C8-2508-F5CA39FF2C67}"/>
              </a:ext>
            </a:extLst>
          </p:cNvPr>
          <p:cNvPicPr>
            <a:picLocks noChangeAspect="1"/>
          </p:cNvPicPr>
          <p:nvPr/>
        </p:nvPicPr>
        <p:blipFill>
          <a:blip r:embed="rId2"/>
          <a:stretch>
            <a:fillRect/>
          </a:stretch>
        </p:blipFill>
        <p:spPr>
          <a:xfrm>
            <a:off x="234554" y="1682033"/>
            <a:ext cx="7392432" cy="4477375"/>
          </a:xfrm>
          <a:prstGeom prst="rect">
            <a:avLst/>
          </a:prstGeom>
        </p:spPr>
      </p:pic>
    </p:spTree>
    <p:extLst>
      <p:ext uri="{BB962C8B-B14F-4D97-AF65-F5344CB8AC3E}">
        <p14:creationId xmlns:p14="http://schemas.microsoft.com/office/powerpoint/2010/main" val="132980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pic>
        <p:nvPicPr>
          <p:cNvPr id="26" name="Grafik 2" descr="image002">
            <a:extLst>
              <a:ext uri="{FF2B5EF4-FFF2-40B4-BE49-F238E27FC236}">
                <a16:creationId xmlns:a16="http://schemas.microsoft.com/office/drawing/2014/main" id="{B3DD976B-8147-4163-980D-EA28FF82CD08}"/>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539776" y="2134638"/>
            <a:ext cx="2471738" cy="3892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451690" y="411479"/>
            <a:ext cx="2168297" cy="621454"/>
          </a:xfrm>
        </p:spPr>
        <p:txBody>
          <a:bodyPr/>
          <a:lstStyle/>
          <a:p>
            <a:r>
              <a:rPr lang="de-DE" dirty="0"/>
              <a:t>KHI-F/S</a:t>
            </a:r>
            <a:endParaRPr lang="de-AT" dirty="0"/>
          </a:p>
        </p:txBody>
      </p:sp>
      <p:pic>
        <p:nvPicPr>
          <p:cNvPr id="64" name="Grafik 63">
            <a:extLst>
              <a:ext uri="{FF2B5EF4-FFF2-40B4-BE49-F238E27FC236}">
                <a16:creationId xmlns:a16="http://schemas.microsoft.com/office/drawing/2014/main" id="{F80F253D-4275-4305-B1B2-6DC5AE45F809}"/>
              </a:ext>
            </a:extLst>
          </p:cNvPr>
          <p:cNvPicPr>
            <a:picLocks noChangeAspect="1"/>
          </p:cNvPicPr>
          <p:nvPr/>
        </p:nvPicPr>
        <p:blipFill>
          <a:blip r:embed="rId3"/>
          <a:stretch>
            <a:fillRect/>
          </a:stretch>
        </p:blipFill>
        <p:spPr>
          <a:xfrm>
            <a:off x="4438900" y="722206"/>
            <a:ext cx="2168297" cy="5950403"/>
          </a:xfrm>
          <a:prstGeom prst="rect">
            <a:avLst/>
          </a:prstGeom>
        </p:spPr>
      </p:pic>
      <p:sp>
        <p:nvSpPr>
          <p:cNvPr id="65" name="Inhaltsplatzhalter 2">
            <a:extLst>
              <a:ext uri="{FF2B5EF4-FFF2-40B4-BE49-F238E27FC236}">
                <a16:creationId xmlns:a16="http://schemas.microsoft.com/office/drawing/2014/main" id="{A1E6E6F8-B741-46C6-8BBA-6AD393CCBD61}"/>
              </a:ext>
            </a:extLst>
          </p:cNvPr>
          <p:cNvSpPr txBox="1">
            <a:spLocks/>
          </p:cNvSpPr>
          <p:nvPr/>
        </p:nvSpPr>
        <p:spPr>
          <a:xfrm>
            <a:off x="6670313" y="2228315"/>
            <a:ext cx="5309441" cy="389812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chemeClr val="tx1"/>
              </a:buClr>
              <a:buFont typeface="Arial" panose="020B0604020202020204" pitchFamily="34" charset="0"/>
              <a:buChar char="»"/>
              <a:defRPr lang="de-DE" sz="2800" kern="1200" dirty="0" smtClean="0">
                <a:solidFill>
                  <a:schemeClr val="tx1"/>
                </a:solidFill>
                <a:latin typeface="HelveticaNeueLT Pro 45 Lt" panose="020B0403020202020204" pitchFamily="34" charset="0"/>
                <a:ea typeface="+mn-ea"/>
                <a:cs typeface="Arial" panose="020B0604020202020204" pitchFamily="34" charset="0"/>
              </a:defRPr>
            </a:lvl1pPr>
            <a:lvl2pPr marL="742950" indent="-285750" algn="l" defTabSz="457200" rtl="0" eaLnBrk="1" latinLnBrk="0" hangingPunct="1">
              <a:spcBef>
                <a:spcPct val="20000"/>
              </a:spcBef>
              <a:buClr>
                <a:schemeClr val="tx1"/>
              </a:buClr>
              <a:buFont typeface="Arial" panose="020B0604020202020204" pitchFamily="34" charset="0"/>
              <a:buChar char="»"/>
              <a:defRPr sz="2400" kern="1200">
                <a:solidFill>
                  <a:schemeClr val="tx1"/>
                </a:solidFill>
                <a:latin typeface="HelveticaNeueLT Pro 45 Lt" panose="020B0403020202020204" pitchFamily="34" charset="0"/>
                <a:ea typeface="+mn-ea"/>
                <a:cs typeface="Arial" panose="020B0604020202020204" pitchFamily="34" charset="0"/>
              </a:defRPr>
            </a:lvl2pPr>
            <a:lvl3pPr marL="1143000" indent="-228600" algn="l" defTabSz="457200" rtl="0" eaLnBrk="1" latinLnBrk="0" hangingPunct="1">
              <a:spcBef>
                <a:spcPct val="20000"/>
              </a:spcBef>
              <a:buClr>
                <a:schemeClr val="tx1"/>
              </a:buClr>
              <a:buFont typeface="Arial" panose="020B0604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3pPr>
            <a:lvl4pPr marL="1600200" indent="-228600" algn="l" defTabSz="457200" rtl="0" eaLnBrk="1" latinLnBrk="0" hangingPunct="1">
              <a:spcBef>
                <a:spcPct val="20000"/>
              </a:spcBef>
              <a:buClr>
                <a:schemeClr val="tx1"/>
              </a:buClr>
              <a:buFont typeface="Arial" panose="020B0604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4pPr>
            <a:lvl5pPr marL="2057400" indent="-228600" algn="l" defTabSz="457200" rtl="0" eaLnBrk="1" latinLnBrk="0" hangingPunct="1">
              <a:spcBef>
                <a:spcPct val="20000"/>
              </a:spcBef>
              <a:buClr>
                <a:schemeClr val="tx1"/>
              </a:buClr>
              <a:buFont typeface="Arial" panose="020B0604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indent="-228600">
              <a:lnSpc>
                <a:spcPct val="120000"/>
              </a:lnSpc>
              <a:spcBef>
                <a:spcPts val="600"/>
              </a:spcBef>
              <a:buFont typeface="Arial" panose="020B0604020202020204" pitchFamily="34" charset="0"/>
              <a:buAutoNum type="arabicParenBoth"/>
              <a:tabLst>
                <a:tab pos="3587750" algn="l"/>
              </a:tabLst>
            </a:pPr>
            <a:r>
              <a:rPr lang="en-US" sz="1400" dirty="0">
                <a:latin typeface="HelveticaNeueLT Com 45 Lt" panose="020B0403020202020204" pitchFamily="34" charset="0"/>
              </a:rPr>
              <a:t>Top Flange acc. to ISO 5211: for direct connection to gearbox or bridge</a:t>
            </a:r>
            <a:endParaRPr lang="en-US" sz="1400" dirty="0">
              <a:latin typeface="HelveticaNeueLT Com 45 Lt" panose="020B0403020202020204" pitchFamily="34" charset="0"/>
              <a:sym typeface="Wingdings" panose="05000000000000000000" pitchFamily="2" charset="2"/>
            </a:endParaRPr>
          </a:p>
          <a:p>
            <a:pPr marL="228600" indent="-228600">
              <a:lnSpc>
                <a:spcPct val="120000"/>
              </a:lnSpc>
              <a:spcBef>
                <a:spcPts val="600"/>
              </a:spcBef>
              <a:buFont typeface="Arial" panose="020B0604020202020204" pitchFamily="34" charset="0"/>
              <a:buAutoNum type="arabicParenBoth"/>
              <a:tabLst>
                <a:tab pos="3587750" algn="l"/>
              </a:tabLst>
            </a:pPr>
            <a:r>
              <a:rPr lang="en-US" sz="1400" dirty="0">
                <a:latin typeface="HelveticaNeueLT Com 45 Lt" panose="020B0403020202020204" pitchFamily="34" charset="0"/>
              </a:rPr>
              <a:t>Graphite sealing </a:t>
            </a:r>
            <a:r>
              <a:rPr lang="en-US" sz="1400" dirty="0">
                <a:latin typeface="HelveticaNeueLT Com 45 Lt" panose="020B0403020202020204" pitchFamily="34" charset="0"/>
                <a:sym typeface="Wingdings" panose="05000000000000000000" pitchFamily="2" charset="2"/>
              </a:rPr>
              <a:t> Fire Safe acc. ISO 10497 &amp; API 607 in standard version</a:t>
            </a:r>
          </a:p>
          <a:p>
            <a:pPr marL="228600" indent="-228600">
              <a:lnSpc>
                <a:spcPct val="120000"/>
              </a:lnSpc>
              <a:spcBef>
                <a:spcPts val="600"/>
              </a:spcBef>
              <a:buFont typeface="Arial" panose="020B0604020202020204" pitchFamily="34" charset="0"/>
              <a:buAutoNum type="arabicParenBoth"/>
              <a:tabLst>
                <a:tab pos="3587750" algn="l"/>
              </a:tabLst>
            </a:pPr>
            <a:r>
              <a:rPr lang="en-US" sz="1400" dirty="0">
                <a:latin typeface="HelveticaNeueLT Com 45 Lt" panose="020B0403020202020204" pitchFamily="34" charset="0"/>
                <a:sym typeface="Wingdings" panose="05000000000000000000" pitchFamily="2" charset="2"/>
              </a:rPr>
              <a:t>Stem O-rings in different versions:</a:t>
            </a:r>
          </a:p>
          <a:p>
            <a:pPr marL="0" indent="0">
              <a:lnSpc>
                <a:spcPct val="120000"/>
              </a:lnSpc>
              <a:spcBef>
                <a:spcPts val="600"/>
              </a:spcBef>
              <a:buNone/>
              <a:tabLst>
                <a:tab pos="3587750" algn="l"/>
              </a:tabLst>
            </a:pPr>
            <a:r>
              <a:rPr lang="en-US" sz="1400" dirty="0">
                <a:latin typeface="HelveticaNeueLT Com 45 Lt" panose="020B0403020202020204" pitchFamily="34" charset="0"/>
                <a:sym typeface="Wingdings" panose="05000000000000000000" pitchFamily="2" charset="2"/>
              </a:rPr>
              <a:t>A75H (FEPM) standard -10°C to +250°C</a:t>
            </a:r>
          </a:p>
          <a:p>
            <a:pPr marL="0" indent="0">
              <a:lnSpc>
                <a:spcPct val="120000"/>
              </a:lnSpc>
              <a:spcBef>
                <a:spcPts val="600"/>
              </a:spcBef>
              <a:buNone/>
              <a:tabLst>
                <a:tab pos="3587750" algn="l"/>
              </a:tabLst>
            </a:pPr>
            <a:r>
              <a:rPr lang="en-US" sz="1400" dirty="0">
                <a:latin typeface="HelveticaNeueLT Com 45 Lt" panose="020B0403020202020204" pitchFamily="34" charset="0"/>
                <a:sym typeface="Wingdings" panose="05000000000000000000" pitchFamily="2" charset="2"/>
              </a:rPr>
              <a:t>V71C (FEPM) low temperature -45°C to +200°C</a:t>
            </a:r>
          </a:p>
          <a:p>
            <a:pPr marL="0" indent="0">
              <a:lnSpc>
                <a:spcPct val="120000"/>
              </a:lnSpc>
              <a:spcBef>
                <a:spcPts val="600"/>
              </a:spcBef>
              <a:buNone/>
              <a:tabLst>
                <a:tab pos="3587750" algn="l"/>
              </a:tabLst>
            </a:pPr>
            <a:r>
              <a:rPr lang="en-US" sz="1400" dirty="0">
                <a:latin typeface="HelveticaNeueLT Com 45 Lt" panose="020B0403020202020204" pitchFamily="34" charset="0"/>
                <a:sym typeface="Wingdings" panose="05000000000000000000" pitchFamily="2" charset="2"/>
              </a:rPr>
              <a:t>C70M for ammonia -30°C to +125°C</a:t>
            </a:r>
          </a:p>
          <a:p>
            <a:pPr marL="0" indent="0">
              <a:lnSpc>
                <a:spcPct val="120000"/>
              </a:lnSpc>
              <a:spcBef>
                <a:spcPts val="600"/>
              </a:spcBef>
              <a:buNone/>
              <a:tabLst>
                <a:tab pos="3587750" algn="l"/>
              </a:tabLst>
            </a:pPr>
            <a:r>
              <a:rPr lang="en-US" sz="1400" dirty="0">
                <a:latin typeface="HelveticaNeueLT Com 45 Lt" panose="020B0403020202020204" pitchFamily="34" charset="0"/>
                <a:sym typeface="Wingdings" panose="05000000000000000000" pitchFamily="2" charset="2"/>
              </a:rPr>
              <a:t>EN682 (FKM) gas version 0°C to +150°C</a:t>
            </a:r>
          </a:p>
          <a:p>
            <a:pPr marL="0" indent="0">
              <a:lnSpc>
                <a:spcPct val="120000"/>
              </a:lnSpc>
              <a:spcBef>
                <a:spcPts val="600"/>
              </a:spcBef>
              <a:buNone/>
              <a:tabLst>
                <a:tab pos="3587750" algn="l"/>
              </a:tabLst>
            </a:pPr>
            <a:r>
              <a:rPr lang="en-US" sz="1400" dirty="0">
                <a:latin typeface="HelveticaNeueLT Com 45 Lt" panose="020B0403020202020204" pitchFamily="34" charset="0"/>
                <a:sym typeface="Wingdings" panose="05000000000000000000" pitchFamily="2" charset="2"/>
              </a:rPr>
              <a:t>(4) One large bearing bush: Stainless steel /PTFE or 1.4462 / PTFE</a:t>
            </a:r>
          </a:p>
          <a:p>
            <a:pPr marL="0" indent="0">
              <a:lnSpc>
                <a:spcPct val="120000"/>
              </a:lnSpc>
              <a:spcBef>
                <a:spcPts val="600"/>
              </a:spcBef>
              <a:buNone/>
              <a:tabLst>
                <a:tab pos="3587750" algn="l"/>
              </a:tabLst>
            </a:pPr>
            <a:r>
              <a:rPr lang="en-US" sz="1400" dirty="0">
                <a:latin typeface="HelveticaNeueLT Com 45 Lt" panose="020B0403020202020204" pitchFamily="34" charset="0"/>
                <a:sym typeface="Wingdings" panose="05000000000000000000" pitchFamily="2" charset="2"/>
              </a:rPr>
              <a:t>(5) Back up ring KFC </a:t>
            </a:r>
          </a:p>
        </p:txBody>
      </p:sp>
      <p:sp>
        <p:nvSpPr>
          <p:cNvPr id="48" name="Textplatzhalter 3">
            <a:extLst>
              <a:ext uri="{FF2B5EF4-FFF2-40B4-BE49-F238E27FC236}">
                <a16:creationId xmlns:a16="http://schemas.microsoft.com/office/drawing/2014/main" id="{20462246-1906-44CE-A926-BF3D9635DB05}"/>
              </a:ext>
            </a:extLst>
          </p:cNvPr>
          <p:cNvSpPr txBox="1">
            <a:spLocks/>
          </p:cNvSpPr>
          <p:nvPr/>
        </p:nvSpPr>
        <p:spPr>
          <a:xfrm>
            <a:off x="451692" y="1029412"/>
            <a:ext cx="3536108"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Stem and O-Rings</a:t>
            </a:r>
          </a:p>
        </p:txBody>
      </p:sp>
      <p:sp>
        <p:nvSpPr>
          <p:cNvPr id="2" name="Textfeld 1">
            <a:extLst>
              <a:ext uri="{FF2B5EF4-FFF2-40B4-BE49-F238E27FC236}">
                <a16:creationId xmlns:a16="http://schemas.microsoft.com/office/drawing/2014/main" id="{3935D707-C7A0-43DA-A092-D9C227790142}"/>
              </a:ext>
            </a:extLst>
          </p:cNvPr>
          <p:cNvSpPr txBox="1"/>
          <p:nvPr/>
        </p:nvSpPr>
        <p:spPr>
          <a:xfrm>
            <a:off x="1612767" y="2604634"/>
            <a:ext cx="1092200" cy="276999"/>
          </a:xfrm>
          <a:prstGeom prst="rect">
            <a:avLst/>
          </a:prstGeom>
          <a:noFill/>
        </p:spPr>
        <p:txBody>
          <a:bodyPr wrap="square" rtlCol="0">
            <a:spAutoFit/>
          </a:bodyPr>
          <a:lstStyle/>
          <a:p>
            <a:r>
              <a:rPr lang="de-DE" sz="1200" dirty="0">
                <a:latin typeface="HelveticaNeueLT Com 45 Lt" panose="020B0403020202020204" pitchFamily="34" charset="0"/>
              </a:rPr>
              <a:t>Flange plate</a:t>
            </a:r>
            <a:endParaRPr lang="de-AT" sz="1200" dirty="0">
              <a:latin typeface="HelveticaNeueLT Com 45 Lt" panose="020B0403020202020204" pitchFamily="34" charset="0"/>
            </a:endParaRPr>
          </a:p>
        </p:txBody>
      </p:sp>
      <p:sp>
        <p:nvSpPr>
          <p:cNvPr id="81" name="Textfeld 80">
            <a:extLst>
              <a:ext uri="{FF2B5EF4-FFF2-40B4-BE49-F238E27FC236}">
                <a16:creationId xmlns:a16="http://schemas.microsoft.com/office/drawing/2014/main" id="{8033BA1F-0F3A-4882-9A2B-A452043B6086}"/>
              </a:ext>
            </a:extLst>
          </p:cNvPr>
          <p:cNvSpPr txBox="1"/>
          <p:nvPr/>
        </p:nvSpPr>
        <p:spPr>
          <a:xfrm>
            <a:off x="516231" y="2639375"/>
            <a:ext cx="1092200" cy="276999"/>
          </a:xfrm>
          <a:prstGeom prst="rect">
            <a:avLst/>
          </a:prstGeom>
          <a:noFill/>
        </p:spPr>
        <p:txBody>
          <a:bodyPr wrap="square" rtlCol="0">
            <a:spAutoFit/>
          </a:bodyPr>
          <a:lstStyle/>
          <a:p>
            <a:r>
              <a:rPr lang="de-DE" sz="1200" dirty="0">
                <a:latin typeface="HelveticaNeueLT Com 45 Lt" panose="020B0403020202020204" pitchFamily="34" charset="0"/>
              </a:rPr>
              <a:t>Stem</a:t>
            </a:r>
            <a:endParaRPr lang="de-AT" sz="1200" dirty="0">
              <a:latin typeface="HelveticaNeueLT Com 45 Lt" panose="020B0403020202020204" pitchFamily="34" charset="0"/>
            </a:endParaRPr>
          </a:p>
        </p:txBody>
      </p:sp>
      <p:sp>
        <p:nvSpPr>
          <p:cNvPr id="82" name="Textfeld 81">
            <a:extLst>
              <a:ext uri="{FF2B5EF4-FFF2-40B4-BE49-F238E27FC236}">
                <a16:creationId xmlns:a16="http://schemas.microsoft.com/office/drawing/2014/main" id="{284B0D19-3987-418F-A13E-6C5CFD1A1AC2}"/>
              </a:ext>
            </a:extLst>
          </p:cNvPr>
          <p:cNvSpPr txBox="1"/>
          <p:nvPr/>
        </p:nvSpPr>
        <p:spPr>
          <a:xfrm>
            <a:off x="1741113" y="5749966"/>
            <a:ext cx="655447" cy="276999"/>
          </a:xfrm>
          <a:prstGeom prst="rect">
            <a:avLst/>
          </a:prstGeom>
          <a:noFill/>
        </p:spPr>
        <p:txBody>
          <a:bodyPr wrap="square" rtlCol="0">
            <a:spAutoFit/>
          </a:bodyPr>
          <a:lstStyle/>
          <a:p>
            <a:r>
              <a:rPr lang="de-DE" sz="1200" dirty="0">
                <a:latin typeface="HelveticaNeueLT Com 45 Lt" panose="020B0403020202020204" pitchFamily="34" charset="0"/>
              </a:rPr>
              <a:t>Body</a:t>
            </a:r>
            <a:endParaRPr lang="de-AT" sz="1200" dirty="0">
              <a:latin typeface="HelveticaNeueLT Com 45 Lt" panose="020B0403020202020204" pitchFamily="34" charset="0"/>
            </a:endParaRPr>
          </a:p>
        </p:txBody>
      </p:sp>
      <p:sp>
        <p:nvSpPr>
          <p:cNvPr id="3" name="Ellipse 2">
            <a:extLst>
              <a:ext uri="{FF2B5EF4-FFF2-40B4-BE49-F238E27FC236}">
                <a16:creationId xmlns:a16="http://schemas.microsoft.com/office/drawing/2014/main" id="{E4F2236A-A631-4107-963B-8900D4574906}"/>
              </a:ext>
            </a:extLst>
          </p:cNvPr>
          <p:cNvSpPr/>
          <p:nvPr/>
        </p:nvSpPr>
        <p:spPr>
          <a:xfrm>
            <a:off x="3615080" y="2583870"/>
            <a:ext cx="330092" cy="304693"/>
          </a:xfrm>
          <a:prstGeom prst="ellipse">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dirty="0"/>
              <a:t>1</a:t>
            </a:r>
            <a:endParaRPr lang="de-AT" sz="1400" dirty="0"/>
          </a:p>
        </p:txBody>
      </p:sp>
      <p:cxnSp>
        <p:nvCxnSpPr>
          <p:cNvPr id="6" name="Gerade Verbindung mit Pfeil 5">
            <a:extLst>
              <a:ext uri="{FF2B5EF4-FFF2-40B4-BE49-F238E27FC236}">
                <a16:creationId xmlns:a16="http://schemas.microsoft.com/office/drawing/2014/main" id="{FC625520-A612-4E67-8CE4-7C7444648E88}"/>
              </a:ext>
            </a:extLst>
          </p:cNvPr>
          <p:cNvCxnSpPr>
            <a:cxnSpLocks/>
            <a:stCxn id="3" idx="2"/>
          </p:cNvCxnSpPr>
          <p:nvPr/>
        </p:nvCxnSpPr>
        <p:spPr>
          <a:xfrm flipH="1">
            <a:off x="2998890" y="2736217"/>
            <a:ext cx="616190" cy="6916"/>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sp>
        <p:nvSpPr>
          <p:cNvPr id="14" name="Ellipse 13">
            <a:extLst>
              <a:ext uri="{FF2B5EF4-FFF2-40B4-BE49-F238E27FC236}">
                <a16:creationId xmlns:a16="http://schemas.microsoft.com/office/drawing/2014/main" id="{C94848FF-8775-44BE-8F84-5502B2662435}"/>
              </a:ext>
            </a:extLst>
          </p:cNvPr>
          <p:cNvSpPr/>
          <p:nvPr/>
        </p:nvSpPr>
        <p:spPr>
          <a:xfrm>
            <a:off x="2717613" y="3404543"/>
            <a:ext cx="330092" cy="304693"/>
          </a:xfrm>
          <a:prstGeom prst="ellipse">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dirty="0"/>
              <a:t>2</a:t>
            </a:r>
            <a:endParaRPr lang="de-AT" sz="1400" dirty="0"/>
          </a:p>
        </p:txBody>
      </p:sp>
      <p:cxnSp>
        <p:nvCxnSpPr>
          <p:cNvPr id="15" name="Gerade Verbindung mit Pfeil 14">
            <a:extLst>
              <a:ext uri="{FF2B5EF4-FFF2-40B4-BE49-F238E27FC236}">
                <a16:creationId xmlns:a16="http://schemas.microsoft.com/office/drawing/2014/main" id="{8698AFF5-C901-46AF-BF5D-636E4F477DB1}"/>
              </a:ext>
            </a:extLst>
          </p:cNvPr>
          <p:cNvCxnSpPr>
            <a:cxnSpLocks/>
          </p:cNvCxnSpPr>
          <p:nvPr/>
        </p:nvCxnSpPr>
        <p:spPr>
          <a:xfrm flipH="1">
            <a:off x="1337734" y="3556889"/>
            <a:ext cx="1350207" cy="0"/>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sp>
        <p:nvSpPr>
          <p:cNvPr id="17" name="Ellipse 16">
            <a:extLst>
              <a:ext uri="{FF2B5EF4-FFF2-40B4-BE49-F238E27FC236}">
                <a16:creationId xmlns:a16="http://schemas.microsoft.com/office/drawing/2014/main" id="{C30546A7-C5DB-4991-BF7E-93624F2A4445}"/>
              </a:ext>
            </a:extLst>
          </p:cNvPr>
          <p:cNvSpPr/>
          <p:nvPr/>
        </p:nvSpPr>
        <p:spPr>
          <a:xfrm>
            <a:off x="2704967" y="3872682"/>
            <a:ext cx="330092" cy="304693"/>
          </a:xfrm>
          <a:prstGeom prst="ellipse">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dirty="0"/>
              <a:t>3</a:t>
            </a:r>
            <a:endParaRPr lang="de-AT" sz="1400" dirty="0"/>
          </a:p>
        </p:txBody>
      </p:sp>
      <p:cxnSp>
        <p:nvCxnSpPr>
          <p:cNvPr id="19" name="Gerade Verbindung mit Pfeil 18">
            <a:extLst>
              <a:ext uri="{FF2B5EF4-FFF2-40B4-BE49-F238E27FC236}">
                <a16:creationId xmlns:a16="http://schemas.microsoft.com/office/drawing/2014/main" id="{79DDD6C1-804D-4062-8308-82DAC2E69AAB}"/>
              </a:ext>
            </a:extLst>
          </p:cNvPr>
          <p:cNvCxnSpPr>
            <a:cxnSpLocks/>
          </p:cNvCxnSpPr>
          <p:nvPr/>
        </p:nvCxnSpPr>
        <p:spPr>
          <a:xfrm flipH="1" flipV="1">
            <a:off x="1301126" y="3888739"/>
            <a:ext cx="1416490" cy="128712"/>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cxnSp>
        <p:nvCxnSpPr>
          <p:cNvPr id="21" name="Gerade Verbindung mit Pfeil 20">
            <a:extLst>
              <a:ext uri="{FF2B5EF4-FFF2-40B4-BE49-F238E27FC236}">
                <a16:creationId xmlns:a16="http://schemas.microsoft.com/office/drawing/2014/main" id="{0B8490DA-83BD-44A3-9E83-B4D6C2DEED18}"/>
              </a:ext>
            </a:extLst>
          </p:cNvPr>
          <p:cNvCxnSpPr>
            <a:cxnSpLocks/>
          </p:cNvCxnSpPr>
          <p:nvPr/>
        </p:nvCxnSpPr>
        <p:spPr>
          <a:xfrm flipH="1">
            <a:off x="1301126" y="4025917"/>
            <a:ext cx="1416490" cy="272784"/>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sp>
        <p:nvSpPr>
          <p:cNvPr id="23" name="Ellipse 22">
            <a:extLst>
              <a:ext uri="{FF2B5EF4-FFF2-40B4-BE49-F238E27FC236}">
                <a16:creationId xmlns:a16="http://schemas.microsoft.com/office/drawing/2014/main" id="{F13F84AA-F1F5-4047-9479-A91FFE017156}"/>
              </a:ext>
            </a:extLst>
          </p:cNvPr>
          <p:cNvSpPr/>
          <p:nvPr/>
        </p:nvSpPr>
        <p:spPr>
          <a:xfrm>
            <a:off x="2704967" y="4832586"/>
            <a:ext cx="330092" cy="304693"/>
          </a:xfrm>
          <a:prstGeom prst="ellipse">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dirty="0"/>
              <a:t>4</a:t>
            </a:r>
            <a:endParaRPr lang="de-AT" sz="1400" dirty="0"/>
          </a:p>
        </p:txBody>
      </p:sp>
      <p:cxnSp>
        <p:nvCxnSpPr>
          <p:cNvPr id="24" name="Gerade Verbindung mit Pfeil 23">
            <a:extLst>
              <a:ext uri="{FF2B5EF4-FFF2-40B4-BE49-F238E27FC236}">
                <a16:creationId xmlns:a16="http://schemas.microsoft.com/office/drawing/2014/main" id="{B45FB087-94EA-45F8-8BBC-C0779D8BB812}"/>
              </a:ext>
            </a:extLst>
          </p:cNvPr>
          <p:cNvCxnSpPr>
            <a:cxnSpLocks/>
          </p:cNvCxnSpPr>
          <p:nvPr/>
        </p:nvCxnSpPr>
        <p:spPr>
          <a:xfrm flipH="1">
            <a:off x="1143000" y="5000100"/>
            <a:ext cx="1565271" cy="10518"/>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sp>
        <p:nvSpPr>
          <p:cNvPr id="27" name="Ellipse 26">
            <a:extLst>
              <a:ext uri="{FF2B5EF4-FFF2-40B4-BE49-F238E27FC236}">
                <a16:creationId xmlns:a16="http://schemas.microsoft.com/office/drawing/2014/main" id="{81ADC158-C5BA-4310-8238-C45DE4D4F93B}"/>
              </a:ext>
            </a:extLst>
          </p:cNvPr>
          <p:cNvSpPr/>
          <p:nvPr/>
        </p:nvSpPr>
        <p:spPr>
          <a:xfrm>
            <a:off x="2668798" y="5292183"/>
            <a:ext cx="330092" cy="304693"/>
          </a:xfrm>
          <a:prstGeom prst="ellipse">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dirty="0"/>
              <a:t>5</a:t>
            </a:r>
            <a:endParaRPr lang="de-AT" sz="1400" dirty="0"/>
          </a:p>
        </p:txBody>
      </p:sp>
      <p:cxnSp>
        <p:nvCxnSpPr>
          <p:cNvPr id="28" name="Gerade Verbindung mit Pfeil 27">
            <a:extLst>
              <a:ext uri="{FF2B5EF4-FFF2-40B4-BE49-F238E27FC236}">
                <a16:creationId xmlns:a16="http://schemas.microsoft.com/office/drawing/2014/main" id="{00019A4B-AA27-4790-8937-C8F805EA8984}"/>
              </a:ext>
            </a:extLst>
          </p:cNvPr>
          <p:cNvCxnSpPr>
            <a:cxnSpLocks/>
          </p:cNvCxnSpPr>
          <p:nvPr/>
        </p:nvCxnSpPr>
        <p:spPr>
          <a:xfrm flipV="1">
            <a:off x="2998890" y="5444529"/>
            <a:ext cx="1852510" cy="3521"/>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cxnSp>
        <p:nvCxnSpPr>
          <p:cNvPr id="31" name="Gerade Verbindung mit Pfeil 30">
            <a:extLst>
              <a:ext uri="{FF2B5EF4-FFF2-40B4-BE49-F238E27FC236}">
                <a16:creationId xmlns:a16="http://schemas.microsoft.com/office/drawing/2014/main" id="{004C108F-0DC9-405D-A2C7-226B3EBF3E47}"/>
              </a:ext>
            </a:extLst>
          </p:cNvPr>
          <p:cNvCxnSpPr>
            <a:cxnSpLocks/>
            <a:stCxn id="17" idx="6"/>
          </p:cNvCxnSpPr>
          <p:nvPr/>
        </p:nvCxnSpPr>
        <p:spPr>
          <a:xfrm flipV="1">
            <a:off x="3035059" y="3632201"/>
            <a:ext cx="1748608" cy="392828"/>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cxnSp>
        <p:nvCxnSpPr>
          <p:cNvPr id="34" name="Gerade Verbindung mit Pfeil 33">
            <a:extLst>
              <a:ext uri="{FF2B5EF4-FFF2-40B4-BE49-F238E27FC236}">
                <a16:creationId xmlns:a16="http://schemas.microsoft.com/office/drawing/2014/main" id="{0ED2042A-20F7-432E-8888-5711C8CAB7A1}"/>
              </a:ext>
            </a:extLst>
          </p:cNvPr>
          <p:cNvCxnSpPr>
            <a:cxnSpLocks/>
            <a:stCxn id="17" idx="6"/>
          </p:cNvCxnSpPr>
          <p:nvPr/>
        </p:nvCxnSpPr>
        <p:spPr>
          <a:xfrm flipV="1">
            <a:off x="3035059" y="3980988"/>
            <a:ext cx="1748608" cy="44041"/>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cxnSp>
        <p:nvCxnSpPr>
          <p:cNvPr id="37" name="Gerade Verbindung mit Pfeil 36">
            <a:extLst>
              <a:ext uri="{FF2B5EF4-FFF2-40B4-BE49-F238E27FC236}">
                <a16:creationId xmlns:a16="http://schemas.microsoft.com/office/drawing/2014/main" id="{69C2F578-35C4-42AB-86DF-86ACC574946C}"/>
              </a:ext>
            </a:extLst>
          </p:cNvPr>
          <p:cNvCxnSpPr>
            <a:cxnSpLocks/>
          </p:cNvCxnSpPr>
          <p:nvPr/>
        </p:nvCxnSpPr>
        <p:spPr>
          <a:xfrm flipV="1">
            <a:off x="3027203" y="4836612"/>
            <a:ext cx="1756464" cy="174006"/>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cxnSp>
        <p:nvCxnSpPr>
          <p:cNvPr id="40" name="Gerade Verbindung mit Pfeil 39">
            <a:extLst>
              <a:ext uri="{FF2B5EF4-FFF2-40B4-BE49-F238E27FC236}">
                <a16:creationId xmlns:a16="http://schemas.microsoft.com/office/drawing/2014/main" id="{88FE64EC-902C-46DA-9A18-6B67936C8689}"/>
              </a:ext>
            </a:extLst>
          </p:cNvPr>
          <p:cNvCxnSpPr>
            <a:cxnSpLocks/>
            <a:stCxn id="27" idx="2"/>
          </p:cNvCxnSpPr>
          <p:nvPr/>
        </p:nvCxnSpPr>
        <p:spPr>
          <a:xfrm flipH="1">
            <a:off x="1150254" y="5444530"/>
            <a:ext cx="1518544" cy="374524"/>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sp>
        <p:nvSpPr>
          <p:cNvPr id="44" name="Textfeld 43">
            <a:extLst>
              <a:ext uri="{FF2B5EF4-FFF2-40B4-BE49-F238E27FC236}">
                <a16:creationId xmlns:a16="http://schemas.microsoft.com/office/drawing/2014/main" id="{F70D2683-8E7A-46A6-A695-1E1932012D40}"/>
              </a:ext>
            </a:extLst>
          </p:cNvPr>
          <p:cNvSpPr txBox="1"/>
          <p:nvPr/>
        </p:nvSpPr>
        <p:spPr>
          <a:xfrm>
            <a:off x="5061317" y="1282762"/>
            <a:ext cx="1092200" cy="276999"/>
          </a:xfrm>
          <a:prstGeom prst="rect">
            <a:avLst/>
          </a:prstGeom>
          <a:noFill/>
        </p:spPr>
        <p:txBody>
          <a:bodyPr wrap="square" rtlCol="0">
            <a:spAutoFit/>
          </a:bodyPr>
          <a:lstStyle/>
          <a:p>
            <a:r>
              <a:rPr lang="de-DE" sz="1200" dirty="0">
                <a:latin typeface="HelveticaNeueLT Com 45 Lt" panose="020B0403020202020204" pitchFamily="34" charset="0"/>
              </a:rPr>
              <a:t>Stem/shaft</a:t>
            </a:r>
            <a:endParaRPr lang="de-AT" sz="1200" dirty="0">
              <a:latin typeface="HelveticaNeueLT Com 45 Lt" panose="020B0403020202020204" pitchFamily="34" charset="0"/>
            </a:endParaRPr>
          </a:p>
        </p:txBody>
      </p:sp>
    </p:spTree>
    <p:extLst>
      <p:ext uri="{BB962C8B-B14F-4D97-AF65-F5344CB8AC3E}">
        <p14:creationId xmlns:p14="http://schemas.microsoft.com/office/powerpoint/2010/main" val="1723163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451690" y="411479"/>
            <a:ext cx="10693240" cy="621454"/>
          </a:xfrm>
        </p:spPr>
        <p:txBody>
          <a:bodyPr/>
          <a:lstStyle/>
          <a:p>
            <a:r>
              <a:rPr lang="de-DE" dirty="0"/>
              <a:t>KHI-F/S</a:t>
            </a:r>
            <a:endParaRPr lang="de-AT" dirty="0"/>
          </a:p>
        </p:txBody>
      </p:sp>
      <p:pic>
        <p:nvPicPr>
          <p:cNvPr id="8" name="Grafik 7">
            <a:extLst>
              <a:ext uri="{FF2B5EF4-FFF2-40B4-BE49-F238E27FC236}">
                <a16:creationId xmlns:a16="http://schemas.microsoft.com/office/drawing/2014/main" id="{31E7114F-BF59-4586-9D31-7C2BA1A3B6E2}"/>
              </a:ext>
            </a:extLst>
          </p:cNvPr>
          <p:cNvPicPr>
            <a:picLocks noChangeAspect="1"/>
          </p:cNvPicPr>
          <p:nvPr/>
        </p:nvPicPr>
        <p:blipFill>
          <a:blip r:embed="rId2"/>
          <a:stretch>
            <a:fillRect/>
          </a:stretch>
        </p:blipFill>
        <p:spPr>
          <a:xfrm>
            <a:off x="577810" y="2228715"/>
            <a:ext cx="3000582" cy="4246438"/>
          </a:xfrm>
          <a:prstGeom prst="rect">
            <a:avLst/>
          </a:prstGeom>
        </p:spPr>
      </p:pic>
      <p:sp>
        <p:nvSpPr>
          <p:cNvPr id="9" name="Textfeld 8">
            <a:extLst>
              <a:ext uri="{FF2B5EF4-FFF2-40B4-BE49-F238E27FC236}">
                <a16:creationId xmlns:a16="http://schemas.microsoft.com/office/drawing/2014/main" id="{1063550F-D02E-4961-A584-B7E3E0101092}"/>
              </a:ext>
            </a:extLst>
          </p:cNvPr>
          <p:cNvSpPr txBox="1"/>
          <p:nvPr/>
        </p:nvSpPr>
        <p:spPr>
          <a:xfrm>
            <a:off x="4002070" y="2310754"/>
            <a:ext cx="1450731" cy="307777"/>
          </a:xfrm>
          <a:prstGeom prst="rect">
            <a:avLst/>
          </a:prstGeom>
          <a:noFill/>
          <a:ln>
            <a:noFill/>
          </a:ln>
        </p:spPr>
        <p:txBody>
          <a:bodyPr wrap="square" rtlCol="0">
            <a:spAutoFit/>
          </a:bodyPr>
          <a:lstStyle/>
          <a:p>
            <a:r>
              <a:rPr lang="de-AT" sz="1400" dirty="0">
                <a:solidFill>
                  <a:srgbClr val="093A5B"/>
                </a:solidFill>
                <a:latin typeface="HelveticaNeueLT Com 45 Lt" panose="020B0403020202020204" pitchFamily="34" charset="0"/>
              </a:rPr>
              <a:t>Wire Ring</a:t>
            </a:r>
          </a:p>
        </p:txBody>
      </p:sp>
      <p:sp>
        <p:nvSpPr>
          <p:cNvPr id="12" name="Textfeld 11">
            <a:extLst>
              <a:ext uri="{FF2B5EF4-FFF2-40B4-BE49-F238E27FC236}">
                <a16:creationId xmlns:a16="http://schemas.microsoft.com/office/drawing/2014/main" id="{96B4649E-6F07-472D-A78F-A0DEBD547077}"/>
              </a:ext>
            </a:extLst>
          </p:cNvPr>
          <p:cNvSpPr txBox="1"/>
          <p:nvPr/>
        </p:nvSpPr>
        <p:spPr>
          <a:xfrm>
            <a:off x="4010537" y="3071573"/>
            <a:ext cx="1450731" cy="307777"/>
          </a:xfrm>
          <a:prstGeom prst="rect">
            <a:avLst/>
          </a:prstGeom>
          <a:noFill/>
          <a:ln>
            <a:noFill/>
          </a:ln>
        </p:spPr>
        <p:txBody>
          <a:bodyPr wrap="square" rtlCol="0">
            <a:spAutoFit/>
          </a:bodyPr>
          <a:lstStyle/>
          <a:p>
            <a:r>
              <a:rPr lang="de-AT" sz="1400" dirty="0">
                <a:solidFill>
                  <a:srgbClr val="093A5B"/>
                </a:solidFill>
                <a:latin typeface="HelveticaNeueLT Com 45 Lt" panose="020B0403020202020204" pitchFamily="34" charset="0"/>
              </a:rPr>
              <a:t>Screw</a:t>
            </a:r>
          </a:p>
        </p:txBody>
      </p:sp>
      <p:sp>
        <p:nvSpPr>
          <p:cNvPr id="13" name="Textfeld 12">
            <a:extLst>
              <a:ext uri="{FF2B5EF4-FFF2-40B4-BE49-F238E27FC236}">
                <a16:creationId xmlns:a16="http://schemas.microsoft.com/office/drawing/2014/main" id="{7266891E-1E4B-4724-B4F6-9A124E168716}"/>
              </a:ext>
            </a:extLst>
          </p:cNvPr>
          <p:cNvSpPr txBox="1"/>
          <p:nvPr/>
        </p:nvSpPr>
        <p:spPr>
          <a:xfrm>
            <a:off x="4002069" y="4228823"/>
            <a:ext cx="1450731" cy="307777"/>
          </a:xfrm>
          <a:prstGeom prst="rect">
            <a:avLst/>
          </a:prstGeom>
          <a:noFill/>
          <a:ln>
            <a:noFill/>
          </a:ln>
        </p:spPr>
        <p:txBody>
          <a:bodyPr wrap="square" rtlCol="0">
            <a:spAutoFit/>
          </a:bodyPr>
          <a:lstStyle/>
          <a:p>
            <a:r>
              <a:rPr lang="de-AT" sz="1400" dirty="0">
                <a:solidFill>
                  <a:srgbClr val="093A5B"/>
                </a:solidFill>
                <a:latin typeface="HelveticaNeueLT Com 45 Lt" panose="020B0403020202020204" pitchFamily="34" charset="0"/>
              </a:rPr>
              <a:t>Support Ring</a:t>
            </a:r>
          </a:p>
        </p:txBody>
      </p:sp>
      <p:sp>
        <p:nvSpPr>
          <p:cNvPr id="14" name="Textfeld 13">
            <a:extLst>
              <a:ext uri="{FF2B5EF4-FFF2-40B4-BE49-F238E27FC236}">
                <a16:creationId xmlns:a16="http://schemas.microsoft.com/office/drawing/2014/main" id="{B34EF230-8626-4728-8E7B-9A0C8DB8A6E5}"/>
              </a:ext>
            </a:extLst>
          </p:cNvPr>
          <p:cNvSpPr txBox="1"/>
          <p:nvPr/>
        </p:nvSpPr>
        <p:spPr>
          <a:xfrm>
            <a:off x="4002068" y="5269626"/>
            <a:ext cx="1450731" cy="954107"/>
          </a:xfrm>
          <a:prstGeom prst="rect">
            <a:avLst/>
          </a:prstGeom>
          <a:noFill/>
          <a:ln>
            <a:noFill/>
          </a:ln>
        </p:spPr>
        <p:txBody>
          <a:bodyPr wrap="square" rtlCol="0">
            <a:spAutoFit/>
          </a:bodyPr>
          <a:lstStyle/>
          <a:p>
            <a:r>
              <a:rPr lang="de-AT" sz="1400" dirty="0">
                <a:solidFill>
                  <a:srgbClr val="093A5B"/>
                </a:solidFill>
                <a:latin typeface="HelveticaNeueLT Com 45 Lt" panose="020B0403020202020204" pitchFamily="34" charset="0"/>
              </a:rPr>
              <a:t>Sealing Ring</a:t>
            </a:r>
          </a:p>
          <a:p>
            <a:r>
              <a:rPr lang="de-AT" sz="1400" dirty="0">
                <a:solidFill>
                  <a:srgbClr val="093A5B"/>
                </a:solidFill>
                <a:latin typeface="HelveticaNeueLT Com 45 Lt" panose="020B0403020202020204" pitchFamily="34" charset="0"/>
              </a:rPr>
              <a:t>Standard KFC</a:t>
            </a:r>
          </a:p>
          <a:p>
            <a:r>
              <a:rPr lang="de-AT" sz="1400" dirty="0">
                <a:solidFill>
                  <a:srgbClr val="093A5B"/>
                </a:solidFill>
                <a:latin typeface="HelveticaNeueLT Com 45 Lt" panose="020B0403020202020204" pitchFamily="34" charset="0"/>
              </a:rPr>
              <a:t>On Demand METAL</a:t>
            </a:r>
          </a:p>
        </p:txBody>
      </p:sp>
      <p:sp>
        <p:nvSpPr>
          <p:cNvPr id="15" name="Textfeld 14">
            <a:extLst>
              <a:ext uri="{FF2B5EF4-FFF2-40B4-BE49-F238E27FC236}">
                <a16:creationId xmlns:a16="http://schemas.microsoft.com/office/drawing/2014/main" id="{333E5D85-295F-4C65-87CD-096FB6D72EAF}"/>
              </a:ext>
            </a:extLst>
          </p:cNvPr>
          <p:cNvSpPr txBox="1"/>
          <p:nvPr/>
        </p:nvSpPr>
        <p:spPr>
          <a:xfrm>
            <a:off x="577809" y="1825297"/>
            <a:ext cx="3657755" cy="307777"/>
          </a:xfrm>
          <a:prstGeom prst="rect">
            <a:avLst/>
          </a:prstGeom>
          <a:noFill/>
          <a:ln>
            <a:noFill/>
          </a:ln>
        </p:spPr>
        <p:txBody>
          <a:bodyPr wrap="square" rtlCol="0">
            <a:spAutoFit/>
          </a:bodyPr>
          <a:lstStyle/>
          <a:p>
            <a:r>
              <a:rPr lang="de-AT" sz="1400" dirty="0">
                <a:solidFill>
                  <a:srgbClr val="093A5B"/>
                </a:solidFill>
                <a:latin typeface="HelveticaNeueLT Com 45 Lt" panose="020B0403020202020204" pitchFamily="34" charset="0"/>
              </a:rPr>
              <a:t>U – Sleeve and O-Ring (Back-up Sealing)</a:t>
            </a:r>
          </a:p>
        </p:txBody>
      </p:sp>
      <p:cxnSp>
        <p:nvCxnSpPr>
          <p:cNvPr id="16" name="Gerader Verbinder 15">
            <a:extLst>
              <a:ext uri="{FF2B5EF4-FFF2-40B4-BE49-F238E27FC236}">
                <a16:creationId xmlns:a16="http://schemas.microsoft.com/office/drawing/2014/main" id="{0FB9B655-E5F5-4A16-B2F8-AE88C6354720}"/>
              </a:ext>
            </a:extLst>
          </p:cNvPr>
          <p:cNvCxnSpPr>
            <a:cxnSpLocks/>
          </p:cNvCxnSpPr>
          <p:nvPr/>
        </p:nvCxnSpPr>
        <p:spPr>
          <a:xfrm>
            <a:off x="1474313" y="2133074"/>
            <a:ext cx="0" cy="584247"/>
          </a:xfrm>
          <a:prstGeom prst="line">
            <a:avLst/>
          </a:prstGeom>
          <a:ln>
            <a:solidFill>
              <a:srgbClr val="093A5B"/>
            </a:solidFill>
          </a:ln>
        </p:spPr>
        <p:style>
          <a:lnRef idx="2">
            <a:schemeClr val="accent1"/>
          </a:lnRef>
          <a:fillRef idx="0">
            <a:schemeClr val="accent1"/>
          </a:fillRef>
          <a:effectRef idx="1">
            <a:schemeClr val="accent1"/>
          </a:effectRef>
          <a:fontRef idx="minor">
            <a:schemeClr val="tx1"/>
          </a:fontRef>
        </p:style>
      </p:cxnSp>
      <p:cxnSp>
        <p:nvCxnSpPr>
          <p:cNvPr id="17" name="Gerader Verbinder 16">
            <a:extLst>
              <a:ext uri="{FF2B5EF4-FFF2-40B4-BE49-F238E27FC236}">
                <a16:creationId xmlns:a16="http://schemas.microsoft.com/office/drawing/2014/main" id="{B48989C1-3878-451E-A667-B351871156E5}"/>
              </a:ext>
            </a:extLst>
          </p:cNvPr>
          <p:cNvCxnSpPr>
            <a:cxnSpLocks/>
            <a:stCxn id="9" idx="1"/>
          </p:cNvCxnSpPr>
          <p:nvPr/>
        </p:nvCxnSpPr>
        <p:spPr>
          <a:xfrm flipH="1">
            <a:off x="3218770" y="2464643"/>
            <a:ext cx="783300" cy="18229"/>
          </a:xfrm>
          <a:prstGeom prst="line">
            <a:avLst/>
          </a:prstGeom>
          <a:ln>
            <a:solidFill>
              <a:srgbClr val="093A5B"/>
            </a:solidFill>
          </a:ln>
        </p:spPr>
        <p:style>
          <a:lnRef idx="2">
            <a:schemeClr val="accent1"/>
          </a:lnRef>
          <a:fillRef idx="0">
            <a:schemeClr val="accent1"/>
          </a:fillRef>
          <a:effectRef idx="1">
            <a:schemeClr val="accent1"/>
          </a:effectRef>
          <a:fontRef idx="minor">
            <a:schemeClr val="tx1"/>
          </a:fontRef>
        </p:style>
      </p:cxnSp>
      <p:cxnSp>
        <p:nvCxnSpPr>
          <p:cNvPr id="18" name="Gerader Verbinder 17">
            <a:extLst>
              <a:ext uri="{FF2B5EF4-FFF2-40B4-BE49-F238E27FC236}">
                <a16:creationId xmlns:a16="http://schemas.microsoft.com/office/drawing/2014/main" id="{4E0650DF-4091-48F6-86E5-0A17AB1EF31F}"/>
              </a:ext>
            </a:extLst>
          </p:cNvPr>
          <p:cNvCxnSpPr>
            <a:cxnSpLocks/>
            <a:stCxn id="12" idx="1"/>
          </p:cNvCxnSpPr>
          <p:nvPr/>
        </p:nvCxnSpPr>
        <p:spPr>
          <a:xfrm flipH="1">
            <a:off x="3218770" y="3225462"/>
            <a:ext cx="791767" cy="0"/>
          </a:xfrm>
          <a:prstGeom prst="line">
            <a:avLst/>
          </a:prstGeom>
          <a:ln>
            <a:solidFill>
              <a:srgbClr val="093A5B"/>
            </a:solidFill>
          </a:ln>
        </p:spPr>
        <p:style>
          <a:lnRef idx="2">
            <a:schemeClr val="accent1"/>
          </a:lnRef>
          <a:fillRef idx="0">
            <a:schemeClr val="accent1"/>
          </a:fillRef>
          <a:effectRef idx="1">
            <a:schemeClr val="accent1"/>
          </a:effectRef>
          <a:fontRef idx="minor">
            <a:schemeClr val="tx1"/>
          </a:fontRef>
        </p:style>
      </p:cxnSp>
      <p:cxnSp>
        <p:nvCxnSpPr>
          <p:cNvPr id="19" name="Gerader Verbinder 18">
            <a:extLst>
              <a:ext uri="{FF2B5EF4-FFF2-40B4-BE49-F238E27FC236}">
                <a16:creationId xmlns:a16="http://schemas.microsoft.com/office/drawing/2014/main" id="{3C58EF4C-E3B0-4F01-BE0D-2A1B876B6157}"/>
              </a:ext>
            </a:extLst>
          </p:cNvPr>
          <p:cNvCxnSpPr>
            <a:cxnSpLocks/>
            <a:stCxn id="13" idx="1"/>
          </p:cNvCxnSpPr>
          <p:nvPr/>
        </p:nvCxnSpPr>
        <p:spPr>
          <a:xfrm flipH="1">
            <a:off x="1818712" y="4382712"/>
            <a:ext cx="2183357" cy="0"/>
          </a:xfrm>
          <a:prstGeom prst="line">
            <a:avLst/>
          </a:prstGeom>
          <a:ln>
            <a:solidFill>
              <a:srgbClr val="093A5B"/>
            </a:solidFill>
          </a:ln>
        </p:spPr>
        <p:style>
          <a:lnRef idx="2">
            <a:schemeClr val="accent1"/>
          </a:lnRef>
          <a:fillRef idx="0">
            <a:schemeClr val="accent1"/>
          </a:fillRef>
          <a:effectRef idx="1">
            <a:schemeClr val="accent1"/>
          </a:effectRef>
          <a:fontRef idx="minor">
            <a:schemeClr val="tx1"/>
          </a:fontRef>
        </p:style>
      </p:cxnSp>
      <p:cxnSp>
        <p:nvCxnSpPr>
          <p:cNvPr id="20" name="Gerader Verbinder 19">
            <a:extLst>
              <a:ext uri="{FF2B5EF4-FFF2-40B4-BE49-F238E27FC236}">
                <a16:creationId xmlns:a16="http://schemas.microsoft.com/office/drawing/2014/main" id="{7B010794-CD90-45B5-9E88-3BDD6A71AB25}"/>
              </a:ext>
            </a:extLst>
          </p:cNvPr>
          <p:cNvCxnSpPr>
            <a:cxnSpLocks/>
            <a:stCxn id="14" idx="1"/>
          </p:cNvCxnSpPr>
          <p:nvPr/>
        </p:nvCxnSpPr>
        <p:spPr>
          <a:xfrm flipH="1">
            <a:off x="2001328" y="5746680"/>
            <a:ext cx="2000740" cy="0"/>
          </a:xfrm>
          <a:prstGeom prst="line">
            <a:avLst/>
          </a:prstGeom>
          <a:ln>
            <a:solidFill>
              <a:srgbClr val="093A5B"/>
            </a:solidFill>
          </a:ln>
        </p:spPr>
        <p:style>
          <a:lnRef idx="2">
            <a:schemeClr val="accent1"/>
          </a:lnRef>
          <a:fillRef idx="0">
            <a:schemeClr val="accent1"/>
          </a:fillRef>
          <a:effectRef idx="1">
            <a:schemeClr val="accent1"/>
          </a:effectRef>
          <a:fontRef idx="minor">
            <a:schemeClr val="tx1"/>
          </a:fontRef>
        </p:style>
      </p:cxnSp>
      <p:sp>
        <p:nvSpPr>
          <p:cNvPr id="22" name="Inhaltsplatzhalter 2">
            <a:extLst>
              <a:ext uri="{FF2B5EF4-FFF2-40B4-BE49-F238E27FC236}">
                <a16:creationId xmlns:a16="http://schemas.microsoft.com/office/drawing/2014/main" id="{3549CECE-2FA0-460F-9B1F-33591C92C039}"/>
              </a:ext>
            </a:extLst>
          </p:cNvPr>
          <p:cNvSpPr txBox="1">
            <a:spLocks/>
          </p:cNvSpPr>
          <p:nvPr/>
        </p:nvSpPr>
        <p:spPr>
          <a:xfrm>
            <a:off x="5764893" y="1843163"/>
            <a:ext cx="5380037" cy="2539549"/>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Calibri" panose="020F0502020204030204" pitchFamily="34" charset="0"/>
              <a:buChar char="»"/>
              <a:defRPr lang="de-DE" sz="2800" kern="1200" dirty="0" smtClean="0">
                <a:solidFill>
                  <a:srgbClr val="0C3A6E"/>
                </a:solidFill>
                <a:latin typeface="HelveticaNeueLT Com 45 Lt" panose="020B0403020202020204" pitchFamily="34" charset="0"/>
                <a:ea typeface="+mn-ea"/>
                <a:cs typeface="HelveticaNeueLT Com 45 Lt" panose="020B0403020202020204" pitchFamily="34" charset="0"/>
              </a:defRPr>
            </a:lvl1pPr>
            <a:lvl2pPr marL="742950" indent="-285750" algn="l" defTabSz="457200" rtl="0" eaLnBrk="1" latinLnBrk="0" hangingPunct="1">
              <a:spcBef>
                <a:spcPct val="20000"/>
              </a:spcBef>
              <a:buFont typeface="Arial"/>
              <a:buChar char="–"/>
              <a:defRPr sz="2800" kern="1200">
                <a:solidFill>
                  <a:srgbClr val="0C3A6E"/>
                </a:solidFill>
                <a:latin typeface="HelveticaNeueLT Com 45 Lt" panose="020B0403020202020204" pitchFamily="34" charset="0"/>
                <a:ea typeface="+mn-ea"/>
                <a:cs typeface="+mn-cs"/>
              </a:defRPr>
            </a:lvl2pPr>
            <a:lvl3pPr marL="1143000" indent="-228600" algn="l" defTabSz="457200" rtl="0" eaLnBrk="1" latinLnBrk="0" hangingPunct="1">
              <a:spcBef>
                <a:spcPct val="20000"/>
              </a:spcBef>
              <a:buFont typeface="Arial"/>
              <a:buChar char="•"/>
              <a:defRPr sz="2400" kern="1200">
                <a:solidFill>
                  <a:srgbClr val="0C3A6E"/>
                </a:solidFill>
                <a:latin typeface="HelveticaNeueLT Com 45 Lt" panose="020B0403020202020204" pitchFamily="34" charset="0"/>
                <a:ea typeface="+mn-ea"/>
                <a:cs typeface="+mn-cs"/>
              </a:defRPr>
            </a:lvl3pPr>
            <a:lvl4pPr marL="1600200" indent="-228600" algn="l" defTabSz="457200" rtl="0" eaLnBrk="1" latinLnBrk="0" hangingPunct="1">
              <a:spcBef>
                <a:spcPct val="20000"/>
              </a:spcBef>
              <a:buFont typeface="Arial"/>
              <a:buChar char="–"/>
              <a:defRPr sz="2000" kern="1200">
                <a:solidFill>
                  <a:srgbClr val="0C3A6E"/>
                </a:solidFill>
                <a:latin typeface="HelveticaNeueLT Com 45 Lt" panose="020B0403020202020204" pitchFamily="34" charset="0"/>
                <a:ea typeface="+mn-ea"/>
                <a:cs typeface="+mn-cs"/>
              </a:defRPr>
            </a:lvl4pPr>
            <a:lvl5pPr marL="2057400" indent="-228600" algn="l" defTabSz="457200" rtl="0" eaLnBrk="1" latinLnBrk="0" hangingPunct="1">
              <a:spcBef>
                <a:spcPct val="20000"/>
              </a:spcBef>
              <a:buFont typeface="Arial"/>
              <a:buChar char="»"/>
              <a:defRPr sz="2000" kern="1200">
                <a:solidFill>
                  <a:srgbClr val="0C3A6E"/>
                </a:solidFill>
                <a:latin typeface="HelveticaNeueLT Com 45 Lt" panose="020B0403020202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dirty="0"/>
              <a:t>The sealing system at the ball is pre-stressed during assembly. The two pre-stressed elastic sealing elements made of stainless steel and featuring sealing rings and a back seal (consisting of a U-sleeve and an O-ring) form a system upstream and downstream of the valve together with the ball. Furthermore, a support ring protects the elastic sealing element against overloads, for example caused by water hammers. A wire ring safeguards the sealing unit.</a:t>
            </a:r>
          </a:p>
          <a:p>
            <a:pPr marL="0" indent="0">
              <a:buNone/>
            </a:pPr>
            <a:r>
              <a:rPr lang="en-US" sz="1400" dirty="0"/>
              <a:t>The ball valve can be pressurized in both flow directions. The elasticity of the sealing elements allows for a compensation of thermal expansion. Thanks to this function, two primary sealed areas are constantly present in the bore.</a:t>
            </a:r>
            <a:endParaRPr lang="de-AT" sz="1400" dirty="0">
              <a:solidFill>
                <a:srgbClr val="002060"/>
              </a:solidFill>
            </a:endParaRPr>
          </a:p>
          <a:p>
            <a:pPr marL="0" indent="0">
              <a:buFont typeface="Calibri" panose="020F0502020204030204" pitchFamily="34" charset="0"/>
              <a:buNone/>
            </a:pPr>
            <a:endParaRPr lang="en-US" sz="1400" b="1" dirty="0">
              <a:solidFill>
                <a:srgbClr val="002060"/>
              </a:solidFill>
            </a:endParaRPr>
          </a:p>
        </p:txBody>
      </p:sp>
      <p:sp>
        <p:nvSpPr>
          <p:cNvPr id="21" name="Textplatzhalter 3">
            <a:extLst>
              <a:ext uri="{FF2B5EF4-FFF2-40B4-BE49-F238E27FC236}">
                <a16:creationId xmlns:a16="http://schemas.microsoft.com/office/drawing/2014/main" id="{C473559E-B6E5-43E3-BDF0-BA58085CD781}"/>
              </a:ext>
            </a:extLst>
          </p:cNvPr>
          <p:cNvSpPr txBox="1">
            <a:spLocks/>
          </p:cNvSpPr>
          <p:nvPr/>
        </p:nvSpPr>
        <p:spPr>
          <a:xfrm>
            <a:off x="451692" y="1029412"/>
            <a:ext cx="3536108"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Sealing elements</a:t>
            </a:r>
          </a:p>
        </p:txBody>
      </p:sp>
    </p:spTree>
    <p:extLst>
      <p:ext uri="{BB962C8B-B14F-4D97-AF65-F5344CB8AC3E}">
        <p14:creationId xmlns:p14="http://schemas.microsoft.com/office/powerpoint/2010/main" val="187205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pic>
        <p:nvPicPr>
          <p:cNvPr id="35" name="Grafik 3" descr="image003">
            <a:extLst>
              <a:ext uri="{FF2B5EF4-FFF2-40B4-BE49-F238E27FC236}">
                <a16:creationId xmlns:a16="http://schemas.microsoft.com/office/drawing/2014/main" id="{8031852A-F5EF-4102-BB6C-C5E940E6054B}"/>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567221" y="1588715"/>
            <a:ext cx="2207139" cy="4818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451690" y="411479"/>
            <a:ext cx="10693240" cy="621454"/>
          </a:xfrm>
        </p:spPr>
        <p:txBody>
          <a:bodyPr/>
          <a:lstStyle/>
          <a:p>
            <a:r>
              <a:rPr lang="de-DE" dirty="0"/>
              <a:t>Khi-f/S</a:t>
            </a:r>
            <a:endParaRPr lang="de-AT" dirty="0"/>
          </a:p>
        </p:txBody>
      </p:sp>
      <p:sp>
        <p:nvSpPr>
          <p:cNvPr id="40" name="Inhaltsplatzhalter 12">
            <a:extLst>
              <a:ext uri="{FF2B5EF4-FFF2-40B4-BE49-F238E27FC236}">
                <a16:creationId xmlns:a16="http://schemas.microsoft.com/office/drawing/2014/main" id="{A9AB8602-7D66-4142-A13E-EA92A6840730}"/>
              </a:ext>
            </a:extLst>
          </p:cNvPr>
          <p:cNvSpPr>
            <a:spLocks noGrp="1"/>
          </p:cNvSpPr>
          <p:nvPr>
            <p:ph idx="1"/>
          </p:nvPr>
        </p:nvSpPr>
        <p:spPr>
          <a:xfrm>
            <a:off x="3660386" y="1870005"/>
            <a:ext cx="2759385" cy="3896193"/>
          </a:xfrm>
        </p:spPr>
        <p:txBody>
          <a:bodyPr>
            <a:noAutofit/>
          </a:bodyPr>
          <a:lstStyle/>
          <a:p>
            <a:pPr marL="447675" indent="-384175">
              <a:lnSpc>
                <a:spcPct val="120000"/>
              </a:lnSpc>
              <a:spcBef>
                <a:spcPts val="600"/>
              </a:spcBef>
              <a:buFont typeface="+mj-lt"/>
              <a:buAutoNum type="arabicPeriod"/>
            </a:pPr>
            <a:r>
              <a:rPr lang="en-US" sz="1400" dirty="0">
                <a:latin typeface="HelveticaNeueLT Com 45 Lt" panose="020B0403020202020204" pitchFamily="34" charset="0"/>
              </a:rPr>
              <a:t>Friction washer PEEK</a:t>
            </a:r>
          </a:p>
          <a:p>
            <a:pPr marL="447675" indent="-384175">
              <a:lnSpc>
                <a:spcPct val="120000"/>
              </a:lnSpc>
              <a:spcBef>
                <a:spcPts val="600"/>
              </a:spcBef>
              <a:buFont typeface="+mj-lt"/>
              <a:buAutoNum type="arabicPeriod"/>
            </a:pPr>
            <a:r>
              <a:rPr lang="en-US" sz="1400" dirty="0">
                <a:latin typeface="HelveticaNeueLT Com 45 Lt" panose="020B0403020202020204" pitchFamily="34" charset="0"/>
              </a:rPr>
              <a:t>O-Ring for better leak proof</a:t>
            </a:r>
          </a:p>
          <a:p>
            <a:pPr marL="447675" indent="-384175">
              <a:lnSpc>
                <a:spcPct val="120000"/>
              </a:lnSpc>
              <a:spcBef>
                <a:spcPts val="600"/>
              </a:spcBef>
              <a:buFont typeface="+mj-lt"/>
              <a:buAutoNum type="arabicPeriod"/>
            </a:pPr>
            <a:r>
              <a:rPr lang="en-US" sz="1400" dirty="0">
                <a:latin typeface="HelveticaNeueLT Com 45 Lt" panose="020B0403020202020204" pitchFamily="34" charset="0"/>
              </a:rPr>
              <a:t>Distance washer 1.4404 / 316L</a:t>
            </a:r>
          </a:p>
          <a:p>
            <a:pPr marL="447675" indent="-384175">
              <a:lnSpc>
                <a:spcPct val="120000"/>
              </a:lnSpc>
              <a:spcBef>
                <a:spcPts val="600"/>
              </a:spcBef>
              <a:buFont typeface="+mj-lt"/>
              <a:buAutoNum type="arabicPeriod"/>
            </a:pPr>
            <a:r>
              <a:rPr lang="en-US" sz="1400" dirty="0">
                <a:latin typeface="HelveticaNeueLT Com 45 Lt" panose="020B0403020202020204" pitchFamily="34" charset="0"/>
              </a:rPr>
              <a:t>C4430 gasket </a:t>
            </a:r>
            <a:r>
              <a:rPr lang="en-US" sz="1400" dirty="0">
                <a:latin typeface="HelveticaNeueLT Com 45 Lt" panose="020B0403020202020204" pitchFamily="34" charset="0"/>
                <a:sym typeface="Wingdings" panose="05000000000000000000" pitchFamily="2" charset="2"/>
              </a:rPr>
              <a:t> </a:t>
            </a:r>
            <a:r>
              <a:rPr lang="en-US" sz="1400" dirty="0">
                <a:latin typeface="HelveticaNeueLT Com 45 Lt" panose="020B0403020202020204" pitchFamily="34" charset="0"/>
              </a:rPr>
              <a:t>Fire safe acc. ISO10497 &amp; API607 and fugitive emission ISO15848-1</a:t>
            </a:r>
          </a:p>
          <a:p>
            <a:pPr marL="447675" indent="-384175">
              <a:lnSpc>
                <a:spcPct val="120000"/>
              </a:lnSpc>
              <a:spcBef>
                <a:spcPts val="600"/>
              </a:spcBef>
              <a:buFont typeface="+mj-lt"/>
              <a:buAutoNum type="arabicPeriod"/>
            </a:pPr>
            <a:r>
              <a:rPr lang="en-US" sz="1400" dirty="0">
                <a:latin typeface="HelveticaNeueLT Com 45 Lt" panose="020B0403020202020204" pitchFamily="34" charset="0"/>
              </a:rPr>
              <a:t>Lock washer (Nordlock) 1.4404 /316L - no loosen because of vibration</a:t>
            </a:r>
          </a:p>
        </p:txBody>
      </p:sp>
      <p:sp>
        <p:nvSpPr>
          <p:cNvPr id="41" name="Textplatzhalter 3">
            <a:extLst>
              <a:ext uri="{FF2B5EF4-FFF2-40B4-BE49-F238E27FC236}">
                <a16:creationId xmlns:a16="http://schemas.microsoft.com/office/drawing/2014/main" id="{61E28005-7D3A-4A29-BF2A-6F52E3134EDD}"/>
              </a:ext>
            </a:extLst>
          </p:cNvPr>
          <p:cNvSpPr txBox="1">
            <a:spLocks/>
          </p:cNvSpPr>
          <p:nvPr/>
        </p:nvSpPr>
        <p:spPr>
          <a:xfrm>
            <a:off x="451690" y="1071433"/>
            <a:ext cx="5922010"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Trunnion</a:t>
            </a:r>
          </a:p>
        </p:txBody>
      </p:sp>
      <p:sp>
        <p:nvSpPr>
          <p:cNvPr id="46" name="Textfeld 45">
            <a:extLst>
              <a:ext uri="{FF2B5EF4-FFF2-40B4-BE49-F238E27FC236}">
                <a16:creationId xmlns:a16="http://schemas.microsoft.com/office/drawing/2014/main" id="{5DA4B9A6-7795-415A-A02B-4091A2EED3F0}"/>
              </a:ext>
            </a:extLst>
          </p:cNvPr>
          <p:cNvSpPr txBox="1"/>
          <p:nvPr/>
        </p:nvSpPr>
        <p:spPr>
          <a:xfrm>
            <a:off x="567221" y="3336972"/>
            <a:ext cx="1092200" cy="276999"/>
          </a:xfrm>
          <a:prstGeom prst="rect">
            <a:avLst/>
          </a:prstGeom>
          <a:noFill/>
        </p:spPr>
        <p:txBody>
          <a:bodyPr wrap="square" rtlCol="0">
            <a:spAutoFit/>
          </a:bodyPr>
          <a:lstStyle/>
          <a:p>
            <a:r>
              <a:rPr lang="de-DE" sz="1200" dirty="0">
                <a:latin typeface="HelveticaNeueLT Com 45 Lt" panose="020B0403020202020204" pitchFamily="34" charset="0"/>
              </a:rPr>
              <a:t>Bearing pin</a:t>
            </a:r>
            <a:endParaRPr lang="de-AT" sz="1200" dirty="0">
              <a:latin typeface="HelveticaNeueLT Com 45 Lt" panose="020B0403020202020204" pitchFamily="34" charset="0"/>
            </a:endParaRPr>
          </a:p>
        </p:txBody>
      </p:sp>
      <p:sp>
        <p:nvSpPr>
          <p:cNvPr id="47" name="Textfeld 46">
            <a:extLst>
              <a:ext uri="{FF2B5EF4-FFF2-40B4-BE49-F238E27FC236}">
                <a16:creationId xmlns:a16="http://schemas.microsoft.com/office/drawing/2014/main" id="{514066AD-508E-438A-B04F-063AB6B9288D}"/>
              </a:ext>
            </a:extLst>
          </p:cNvPr>
          <p:cNvSpPr txBox="1"/>
          <p:nvPr/>
        </p:nvSpPr>
        <p:spPr>
          <a:xfrm>
            <a:off x="627991" y="5489200"/>
            <a:ext cx="1092200" cy="276999"/>
          </a:xfrm>
          <a:prstGeom prst="rect">
            <a:avLst/>
          </a:prstGeom>
          <a:noFill/>
        </p:spPr>
        <p:txBody>
          <a:bodyPr wrap="square" rtlCol="0">
            <a:spAutoFit/>
          </a:bodyPr>
          <a:lstStyle/>
          <a:p>
            <a:r>
              <a:rPr lang="de-DE" sz="1200" dirty="0">
                <a:latin typeface="HelveticaNeueLT Com 45 Lt" panose="020B0403020202020204" pitchFamily="34" charset="0"/>
              </a:rPr>
              <a:t>Bearing plug</a:t>
            </a:r>
            <a:endParaRPr lang="de-AT" sz="1200" dirty="0">
              <a:latin typeface="HelveticaNeueLT Com 45 Lt" panose="020B0403020202020204" pitchFamily="34" charset="0"/>
            </a:endParaRPr>
          </a:p>
        </p:txBody>
      </p:sp>
      <p:sp>
        <p:nvSpPr>
          <p:cNvPr id="49" name="Textfeld 48">
            <a:extLst>
              <a:ext uri="{FF2B5EF4-FFF2-40B4-BE49-F238E27FC236}">
                <a16:creationId xmlns:a16="http://schemas.microsoft.com/office/drawing/2014/main" id="{3BE28802-2027-45C5-A31C-4728A8E03069}"/>
              </a:ext>
            </a:extLst>
          </p:cNvPr>
          <p:cNvSpPr txBox="1"/>
          <p:nvPr/>
        </p:nvSpPr>
        <p:spPr>
          <a:xfrm>
            <a:off x="2693255" y="6110699"/>
            <a:ext cx="1265492" cy="276999"/>
          </a:xfrm>
          <a:prstGeom prst="rect">
            <a:avLst/>
          </a:prstGeom>
          <a:noFill/>
        </p:spPr>
        <p:txBody>
          <a:bodyPr wrap="square" rtlCol="0">
            <a:spAutoFit/>
          </a:bodyPr>
          <a:lstStyle/>
          <a:p>
            <a:r>
              <a:rPr lang="de-DE" sz="1200" dirty="0">
                <a:latin typeface="HelveticaNeueLT Com 45 Lt" panose="020B0403020202020204" pitchFamily="34" charset="0"/>
              </a:rPr>
              <a:t>Hex headscrew</a:t>
            </a:r>
            <a:endParaRPr lang="de-AT" sz="1200" dirty="0">
              <a:latin typeface="HelveticaNeueLT Com 45 Lt" panose="020B0403020202020204" pitchFamily="34" charset="0"/>
            </a:endParaRPr>
          </a:p>
        </p:txBody>
      </p:sp>
      <p:cxnSp>
        <p:nvCxnSpPr>
          <p:cNvPr id="3" name="Gerade Verbindung mit Pfeil 2">
            <a:extLst>
              <a:ext uri="{FF2B5EF4-FFF2-40B4-BE49-F238E27FC236}">
                <a16:creationId xmlns:a16="http://schemas.microsoft.com/office/drawing/2014/main" id="{6D4D6812-9DEB-4323-8858-22AC75A18B48}"/>
              </a:ext>
            </a:extLst>
          </p:cNvPr>
          <p:cNvCxnSpPr>
            <a:cxnSpLocks/>
            <a:stCxn id="49" idx="1"/>
          </p:cNvCxnSpPr>
          <p:nvPr/>
        </p:nvCxnSpPr>
        <p:spPr>
          <a:xfrm flipH="1" flipV="1">
            <a:off x="2268761" y="6130639"/>
            <a:ext cx="424494" cy="118560"/>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sp>
        <p:nvSpPr>
          <p:cNvPr id="50" name="Ellipse 49">
            <a:extLst>
              <a:ext uri="{FF2B5EF4-FFF2-40B4-BE49-F238E27FC236}">
                <a16:creationId xmlns:a16="http://schemas.microsoft.com/office/drawing/2014/main" id="{419AD873-4308-4BE5-B253-49C0C57A0D17}"/>
              </a:ext>
            </a:extLst>
          </p:cNvPr>
          <p:cNvSpPr/>
          <p:nvPr/>
        </p:nvSpPr>
        <p:spPr>
          <a:xfrm>
            <a:off x="3308498" y="1973483"/>
            <a:ext cx="330092" cy="304693"/>
          </a:xfrm>
          <a:prstGeom prst="ellipse">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dirty="0"/>
              <a:t>1</a:t>
            </a:r>
            <a:endParaRPr lang="de-AT" sz="1400" dirty="0"/>
          </a:p>
        </p:txBody>
      </p:sp>
      <p:cxnSp>
        <p:nvCxnSpPr>
          <p:cNvPr id="51" name="Gerade Verbindung mit Pfeil 50">
            <a:extLst>
              <a:ext uri="{FF2B5EF4-FFF2-40B4-BE49-F238E27FC236}">
                <a16:creationId xmlns:a16="http://schemas.microsoft.com/office/drawing/2014/main" id="{87A3AAD3-E487-4A04-A85B-B939B3BAFE91}"/>
              </a:ext>
            </a:extLst>
          </p:cNvPr>
          <p:cNvCxnSpPr>
            <a:cxnSpLocks/>
            <a:stCxn id="50" idx="2"/>
          </p:cNvCxnSpPr>
          <p:nvPr/>
        </p:nvCxnSpPr>
        <p:spPr>
          <a:xfrm flipH="1">
            <a:off x="1532467" y="2125830"/>
            <a:ext cx="1776031" cy="300523"/>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sp>
        <p:nvSpPr>
          <p:cNvPr id="55" name="Ellipse 54">
            <a:extLst>
              <a:ext uri="{FF2B5EF4-FFF2-40B4-BE49-F238E27FC236}">
                <a16:creationId xmlns:a16="http://schemas.microsoft.com/office/drawing/2014/main" id="{F105CE06-F929-4593-9F3D-4A67B9CBBA11}"/>
              </a:ext>
            </a:extLst>
          </p:cNvPr>
          <p:cNvSpPr/>
          <p:nvPr/>
        </p:nvSpPr>
        <p:spPr>
          <a:xfrm>
            <a:off x="3294345" y="3986109"/>
            <a:ext cx="330092" cy="304693"/>
          </a:xfrm>
          <a:prstGeom prst="ellipse">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AT" sz="1400" dirty="0"/>
              <a:t>2</a:t>
            </a:r>
          </a:p>
        </p:txBody>
      </p:sp>
      <p:cxnSp>
        <p:nvCxnSpPr>
          <p:cNvPr id="56" name="Gerade Verbindung mit Pfeil 55">
            <a:extLst>
              <a:ext uri="{FF2B5EF4-FFF2-40B4-BE49-F238E27FC236}">
                <a16:creationId xmlns:a16="http://schemas.microsoft.com/office/drawing/2014/main" id="{BAD21844-A929-49DE-93E2-D7275F457A4A}"/>
              </a:ext>
            </a:extLst>
          </p:cNvPr>
          <p:cNvCxnSpPr>
            <a:cxnSpLocks/>
            <a:stCxn id="55" idx="2"/>
          </p:cNvCxnSpPr>
          <p:nvPr/>
        </p:nvCxnSpPr>
        <p:spPr>
          <a:xfrm flipH="1">
            <a:off x="1744134" y="4138456"/>
            <a:ext cx="1550211" cy="60475"/>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cxnSp>
        <p:nvCxnSpPr>
          <p:cNvPr id="57" name="Gerade Verbindung mit Pfeil 56">
            <a:extLst>
              <a:ext uri="{FF2B5EF4-FFF2-40B4-BE49-F238E27FC236}">
                <a16:creationId xmlns:a16="http://schemas.microsoft.com/office/drawing/2014/main" id="{F6D605E8-536B-4EDC-8EFE-D3CC2BE22FB6}"/>
              </a:ext>
            </a:extLst>
          </p:cNvPr>
          <p:cNvCxnSpPr>
            <a:cxnSpLocks/>
          </p:cNvCxnSpPr>
          <p:nvPr/>
        </p:nvCxnSpPr>
        <p:spPr>
          <a:xfrm flipH="1">
            <a:off x="1744134" y="4998101"/>
            <a:ext cx="1828163" cy="294899"/>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sp>
        <p:nvSpPr>
          <p:cNvPr id="58" name="Ellipse 57">
            <a:extLst>
              <a:ext uri="{FF2B5EF4-FFF2-40B4-BE49-F238E27FC236}">
                <a16:creationId xmlns:a16="http://schemas.microsoft.com/office/drawing/2014/main" id="{E88B0302-775B-4ABA-9210-75A31AA0F29F}"/>
              </a:ext>
            </a:extLst>
          </p:cNvPr>
          <p:cNvSpPr/>
          <p:nvPr/>
        </p:nvSpPr>
        <p:spPr>
          <a:xfrm>
            <a:off x="3308498" y="4862875"/>
            <a:ext cx="330092" cy="304693"/>
          </a:xfrm>
          <a:prstGeom prst="ellipse">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AT" sz="1400" dirty="0"/>
              <a:t>3</a:t>
            </a:r>
          </a:p>
        </p:txBody>
      </p:sp>
      <p:sp>
        <p:nvSpPr>
          <p:cNvPr id="59" name="Ellipse 58">
            <a:extLst>
              <a:ext uri="{FF2B5EF4-FFF2-40B4-BE49-F238E27FC236}">
                <a16:creationId xmlns:a16="http://schemas.microsoft.com/office/drawing/2014/main" id="{FC399532-52CE-46C0-96FC-B30BEE0EE279}"/>
              </a:ext>
            </a:extLst>
          </p:cNvPr>
          <p:cNvSpPr/>
          <p:nvPr/>
        </p:nvSpPr>
        <p:spPr>
          <a:xfrm>
            <a:off x="3303711" y="5310111"/>
            <a:ext cx="330092" cy="304693"/>
          </a:xfrm>
          <a:prstGeom prst="ellipse">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AT" sz="1400" dirty="0"/>
              <a:t>4</a:t>
            </a:r>
          </a:p>
        </p:txBody>
      </p:sp>
      <p:cxnSp>
        <p:nvCxnSpPr>
          <p:cNvPr id="60" name="Gerade Verbindung mit Pfeil 59">
            <a:extLst>
              <a:ext uri="{FF2B5EF4-FFF2-40B4-BE49-F238E27FC236}">
                <a16:creationId xmlns:a16="http://schemas.microsoft.com/office/drawing/2014/main" id="{6A281D9E-9C13-4051-9299-74E99EFE3CF1}"/>
              </a:ext>
            </a:extLst>
          </p:cNvPr>
          <p:cNvCxnSpPr>
            <a:cxnSpLocks/>
            <a:stCxn id="59" idx="2"/>
          </p:cNvCxnSpPr>
          <p:nvPr/>
        </p:nvCxnSpPr>
        <p:spPr>
          <a:xfrm flipH="1">
            <a:off x="2082800" y="5462458"/>
            <a:ext cx="1220911" cy="0"/>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sp>
        <p:nvSpPr>
          <p:cNvPr id="62" name="Ellipse 61">
            <a:extLst>
              <a:ext uri="{FF2B5EF4-FFF2-40B4-BE49-F238E27FC236}">
                <a16:creationId xmlns:a16="http://schemas.microsoft.com/office/drawing/2014/main" id="{0BC4D54D-DF55-4DA7-8E9C-60C9BF42790C}"/>
              </a:ext>
            </a:extLst>
          </p:cNvPr>
          <p:cNvSpPr/>
          <p:nvPr/>
        </p:nvSpPr>
        <p:spPr>
          <a:xfrm>
            <a:off x="3294345" y="5755799"/>
            <a:ext cx="330092" cy="304693"/>
          </a:xfrm>
          <a:prstGeom prst="ellipse">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AT" sz="1400" dirty="0"/>
              <a:t>5</a:t>
            </a:r>
          </a:p>
        </p:txBody>
      </p:sp>
      <p:cxnSp>
        <p:nvCxnSpPr>
          <p:cNvPr id="63" name="Gerade Verbindung mit Pfeil 62">
            <a:extLst>
              <a:ext uri="{FF2B5EF4-FFF2-40B4-BE49-F238E27FC236}">
                <a16:creationId xmlns:a16="http://schemas.microsoft.com/office/drawing/2014/main" id="{7A3B2F8C-AF64-4762-80FF-720B5F2DA58B}"/>
              </a:ext>
            </a:extLst>
          </p:cNvPr>
          <p:cNvCxnSpPr>
            <a:cxnSpLocks/>
            <a:stCxn id="62" idx="2"/>
          </p:cNvCxnSpPr>
          <p:nvPr/>
        </p:nvCxnSpPr>
        <p:spPr>
          <a:xfrm flipH="1">
            <a:off x="2190183" y="5908146"/>
            <a:ext cx="1104162" cy="14644"/>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sp>
        <p:nvSpPr>
          <p:cNvPr id="81" name="Inhaltsplatzhalter 12">
            <a:extLst>
              <a:ext uri="{FF2B5EF4-FFF2-40B4-BE49-F238E27FC236}">
                <a16:creationId xmlns:a16="http://schemas.microsoft.com/office/drawing/2014/main" id="{5655BE4C-F480-4CE0-9B76-D010DCD14FDF}"/>
              </a:ext>
            </a:extLst>
          </p:cNvPr>
          <p:cNvSpPr txBox="1">
            <a:spLocks/>
          </p:cNvSpPr>
          <p:nvPr/>
        </p:nvSpPr>
        <p:spPr>
          <a:xfrm>
            <a:off x="9037528" y="1870005"/>
            <a:ext cx="2918353" cy="364857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chemeClr val="tx1"/>
              </a:buClr>
              <a:buFont typeface="Arial" panose="020B0604020202020204" pitchFamily="34" charset="0"/>
              <a:buChar char="»"/>
              <a:defRPr lang="de-DE" sz="2800" kern="1200" dirty="0" smtClean="0">
                <a:solidFill>
                  <a:schemeClr val="tx1"/>
                </a:solidFill>
                <a:latin typeface="HelveticaNeueLT Pro 45 Lt" panose="020B0403020202020204" pitchFamily="34" charset="0"/>
                <a:ea typeface="+mn-ea"/>
                <a:cs typeface="Arial" panose="020B0604020202020204" pitchFamily="34" charset="0"/>
              </a:defRPr>
            </a:lvl1pPr>
            <a:lvl2pPr marL="742950" indent="-285750" algn="l" defTabSz="457200" rtl="0" eaLnBrk="1" latinLnBrk="0" hangingPunct="1">
              <a:spcBef>
                <a:spcPct val="20000"/>
              </a:spcBef>
              <a:buClr>
                <a:schemeClr val="tx1"/>
              </a:buClr>
              <a:buFont typeface="Arial" panose="020B0604020202020204" pitchFamily="34" charset="0"/>
              <a:buChar char="»"/>
              <a:defRPr sz="2400" kern="1200">
                <a:solidFill>
                  <a:schemeClr val="tx1"/>
                </a:solidFill>
                <a:latin typeface="HelveticaNeueLT Pro 45 Lt" panose="020B0403020202020204" pitchFamily="34" charset="0"/>
                <a:ea typeface="+mn-ea"/>
                <a:cs typeface="Arial" panose="020B0604020202020204" pitchFamily="34" charset="0"/>
              </a:defRPr>
            </a:lvl2pPr>
            <a:lvl3pPr marL="1143000" indent="-228600" algn="l" defTabSz="457200" rtl="0" eaLnBrk="1" latinLnBrk="0" hangingPunct="1">
              <a:spcBef>
                <a:spcPct val="20000"/>
              </a:spcBef>
              <a:buClr>
                <a:schemeClr val="tx1"/>
              </a:buClr>
              <a:buFont typeface="Arial" panose="020B0604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3pPr>
            <a:lvl4pPr marL="1600200" indent="-228600" algn="l" defTabSz="457200" rtl="0" eaLnBrk="1" latinLnBrk="0" hangingPunct="1">
              <a:spcBef>
                <a:spcPct val="20000"/>
              </a:spcBef>
              <a:buClr>
                <a:schemeClr val="tx1"/>
              </a:buClr>
              <a:buFont typeface="Arial" panose="020B0604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4pPr>
            <a:lvl5pPr marL="2057400" indent="-228600" algn="l" defTabSz="457200" rtl="0" eaLnBrk="1" latinLnBrk="0" hangingPunct="1">
              <a:spcBef>
                <a:spcPct val="20000"/>
              </a:spcBef>
              <a:buClr>
                <a:schemeClr val="tx1"/>
              </a:buClr>
              <a:buFont typeface="Arial" panose="020B0604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47675" indent="-447675">
              <a:lnSpc>
                <a:spcPct val="120000"/>
              </a:lnSpc>
              <a:spcBef>
                <a:spcPts val="600"/>
              </a:spcBef>
              <a:buFont typeface="+mj-lt"/>
              <a:buAutoNum type="arabicPeriod"/>
            </a:pPr>
            <a:r>
              <a:rPr lang="en-US" sz="1400" dirty="0">
                <a:latin typeface="HelveticaNeueLT Com 45 Lt" panose="020B0403020202020204" pitchFamily="34" charset="0"/>
              </a:rPr>
              <a:t>Screws A4-70 instead of stud &amp; nut</a:t>
            </a:r>
          </a:p>
          <a:p>
            <a:pPr marL="447675" indent="-447675">
              <a:lnSpc>
                <a:spcPct val="120000"/>
              </a:lnSpc>
              <a:spcBef>
                <a:spcPts val="600"/>
              </a:spcBef>
              <a:buFont typeface="+mj-lt"/>
              <a:buAutoNum type="arabicPeriod"/>
            </a:pPr>
            <a:r>
              <a:rPr lang="en-US" sz="1400" dirty="0">
                <a:latin typeface="HelveticaNeueLT Com 45 Lt" panose="020B0403020202020204" pitchFamily="34" charset="0"/>
              </a:rPr>
              <a:t>Added C4430 sealing </a:t>
            </a:r>
          </a:p>
          <a:p>
            <a:pPr marL="463550" lvl="1" indent="0">
              <a:lnSpc>
                <a:spcPct val="120000"/>
              </a:lnSpc>
              <a:spcBef>
                <a:spcPts val="600"/>
              </a:spcBef>
              <a:buNone/>
            </a:pPr>
            <a:r>
              <a:rPr lang="en-US" sz="1400" dirty="0">
                <a:latin typeface="HelveticaNeueLT Com 45 Lt" panose="020B0403020202020204" pitchFamily="34" charset="0"/>
                <a:cs typeface="HelveticaNeueLT Com 45 Lt" panose="020B0403020202020204" pitchFamily="34" charset="0"/>
              </a:rPr>
              <a:t>Firesafe acc. ISO 10497 &amp; API 607and fugitive emission acc. ISO15848-1</a:t>
            </a:r>
          </a:p>
          <a:p>
            <a:pPr marL="447675" indent="-447675">
              <a:lnSpc>
                <a:spcPct val="120000"/>
              </a:lnSpc>
              <a:spcBef>
                <a:spcPts val="600"/>
              </a:spcBef>
              <a:buFont typeface="+mj-lt"/>
              <a:buAutoNum type="arabicPeriod"/>
            </a:pPr>
            <a:r>
              <a:rPr lang="en-US" sz="1400" dirty="0">
                <a:latin typeface="HelveticaNeueLT Com 45 Lt" panose="020B0403020202020204" pitchFamily="34" charset="0"/>
              </a:rPr>
              <a:t>O-Ring as radial sealing</a:t>
            </a:r>
          </a:p>
          <a:p>
            <a:pPr marL="400050" lvl="1" indent="0">
              <a:lnSpc>
                <a:spcPct val="120000"/>
              </a:lnSpc>
              <a:spcBef>
                <a:spcPts val="600"/>
              </a:spcBef>
              <a:buNone/>
            </a:pPr>
            <a:r>
              <a:rPr lang="en-US" sz="1400" dirty="0">
                <a:latin typeface="HelveticaNeueLT Com 45 Lt" panose="020B0403020202020204" pitchFamily="34" charset="0"/>
                <a:cs typeface="HelveticaNeueLT Com 45 Lt" panose="020B0403020202020204" pitchFamily="34" charset="0"/>
              </a:rPr>
              <a:t>better handling &amp; leak proofness</a:t>
            </a:r>
          </a:p>
        </p:txBody>
      </p:sp>
      <p:pic>
        <p:nvPicPr>
          <p:cNvPr id="82" name="Grafik 81">
            <a:extLst>
              <a:ext uri="{FF2B5EF4-FFF2-40B4-BE49-F238E27FC236}">
                <a16:creationId xmlns:a16="http://schemas.microsoft.com/office/drawing/2014/main" id="{C2DD0A88-B3A1-4F93-9EA2-67A9D9302738}"/>
              </a:ext>
            </a:extLst>
          </p:cNvPr>
          <p:cNvPicPr>
            <a:picLocks noChangeAspect="1"/>
          </p:cNvPicPr>
          <p:nvPr/>
        </p:nvPicPr>
        <p:blipFill>
          <a:blip r:embed="rId3"/>
          <a:stretch>
            <a:fillRect/>
          </a:stretch>
        </p:blipFill>
        <p:spPr>
          <a:xfrm>
            <a:off x="6821172" y="1731825"/>
            <a:ext cx="2171827" cy="2934085"/>
          </a:xfrm>
          <a:prstGeom prst="rect">
            <a:avLst/>
          </a:prstGeom>
        </p:spPr>
      </p:pic>
      <p:grpSp>
        <p:nvGrpSpPr>
          <p:cNvPr id="83" name="Gruppieren 82">
            <a:extLst>
              <a:ext uri="{FF2B5EF4-FFF2-40B4-BE49-F238E27FC236}">
                <a16:creationId xmlns:a16="http://schemas.microsoft.com/office/drawing/2014/main" id="{79C42A30-87ED-4D7F-AD6B-D3A47C8F82F7}"/>
              </a:ext>
            </a:extLst>
          </p:cNvPr>
          <p:cNvGrpSpPr/>
          <p:nvPr/>
        </p:nvGrpSpPr>
        <p:grpSpPr>
          <a:xfrm>
            <a:off x="6773331" y="1736392"/>
            <a:ext cx="431491" cy="911806"/>
            <a:chOff x="3615174" y="4258185"/>
            <a:chExt cx="431491" cy="911806"/>
          </a:xfrm>
        </p:grpSpPr>
        <p:cxnSp>
          <p:nvCxnSpPr>
            <p:cNvPr id="84" name="Gerade Verbindung mit Pfeil 83">
              <a:extLst>
                <a:ext uri="{FF2B5EF4-FFF2-40B4-BE49-F238E27FC236}">
                  <a16:creationId xmlns:a16="http://schemas.microsoft.com/office/drawing/2014/main" id="{D9D882E6-2D89-4326-A14F-506BC4206524}"/>
                </a:ext>
              </a:extLst>
            </p:cNvPr>
            <p:cNvCxnSpPr>
              <a:cxnSpLocks/>
            </p:cNvCxnSpPr>
            <p:nvPr/>
          </p:nvCxnSpPr>
          <p:spPr>
            <a:xfrm>
              <a:off x="3843327" y="4620553"/>
              <a:ext cx="203338" cy="549438"/>
            </a:xfrm>
            <a:prstGeom prst="straightConnector1">
              <a:avLst/>
            </a:prstGeom>
            <a:ln>
              <a:solidFill>
                <a:srgbClr val="003E6B"/>
              </a:solidFill>
              <a:tailEnd type="triangle"/>
            </a:ln>
          </p:spPr>
          <p:style>
            <a:lnRef idx="2">
              <a:schemeClr val="accent1"/>
            </a:lnRef>
            <a:fillRef idx="0">
              <a:schemeClr val="accent1"/>
            </a:fillRef>
            <a:effectRef idx="1">
              <a:schemeClr val="accent1"/>
            </a:effectRef>
            <a:fontRef idx="minor">
              <a:schemeClr val="tx1"/>
            </a:fontRef>
          </p:style>
        </p:cxnSp>
        <p:sp>
          <p:nvSpPr>
            <p:cNvPr id="85" name="Ellipse 84">
              <a:extLst>
                <a:ext uri="{FF2B5EF4-FFF2-40B4-BE49-F238E27FC236}">
                  <a16:creationId xmlns:a16="http://schemas.microsoft.com/office/drawing/2014/main" id="{C760046D-20DF-4E10-833C-F9CCBFFE7918}"/>
                </a:ext>
              </a:extLst>
            </p:cNvPr>
            <p:cNvSpPr/>
            <p:nvPr/>
          </p:nvSpPr>
          <p:spPr>
            <a:xfrm>
              <a:off x="3615174" y="4258185"/>
              <a:ext cx="370035" cy="358143"/>
            </a:xfrm>
            <a:prstGeom prst="ellipse">
              <a:avLst/>
            </a:prstGeom>
            <a:noFill/>
            <a:ln w="28575">
              <a:solidFill>
                <a:srgbClr val="003E6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6" name="Textfeld 85">
              <a:extLst>
                <a:ext uri="{FF2B5EF4-FFF2-40B4-BE49-F238E27FC236}">
                  <a16:creationId xmlns:a16="http://schemas.microsoft.com/office/drawing/2014/main" id="{040A1518-3AB0-48EE-B9DD-3D44E2E981A8}"/>
                </a:ext>
              </a:extLst>
            </p:cNvPr>
            <p:cNvSpPr txBox="1"/>
            <p:nvPr/>
          </p:nvSpPr>
          <p:spPr>
            <a:xfrm>
              <a:off x="3661983" y="4275673"/>
              <a:ext cx="333393" cy="323165"/>
            </a:xfrm>
            <a:prstGeom prst="rect">
              <a:avLst/>
            </a:prstGeom>
            <a:noFill/>
          </p:spPr>
          <p:txBody>
            <a:bodyPr wrap="square" rtlCol="0">
              <a:spAutoFit/>
            </a:bodyPr>
            <a:lstStyle/>
            <a:p>
              <a:r>
                <a:rPr lang="de-DE" sz="1500" dirty="0">
                  <a:solidFill>
                    <a:srgbClr val="0C3A6E"/>
                  </a:solidFill>
                  <a:latin typeface="HelveticaNeueLT Com 45 Lt" panose="020B0403020202020204" pitchFamily="34" charset="0"/>
                </a:rPr>
                <a:t>1</a:t>
              </a:r>
            </a:p>
          </p:txBody>
        </p:sp>
      </p:grpSp>
      <p:grpSp>
        <p:nvGrpSpPr>
          <p:cNvPr id="87" name="Gruppieren 86">
            <a:extLst>
              <a:ext uri="{FF2B5EF4-FFF2-40B4-BE49-F238E27FC236}">
                <a16:creationId xmlns:a16="http://schemas.microsoft.com/office/drawing/2014/main" id="{3ABA4EC0-2291-43BE-AE88-8CD895119468}"/>
              </a:ext>
            </a:extLst>
          </p:cNvPr>
          <p:cNvGrpSpPr/>
          <p:nvPr/>
        </p:nvGrpSpPr>
        <p:grpSpPr>
          <a:xfrm>
            <a:off x="7540815" y="1760736"/>
            <a:ext cx="512119" cy="1416781"/>
            <a:chOff x="4114845" y="4225330"/>
            <a:chExt cx="512119" cy="1416781"/>
          </a:xfrm>
        </p:grpSpPr>
        <p:cxnSp>
          <p:nvCxnSpPr>
            <p:cNvPr id="88" name="Gerade Verbindung mit Pfeil 87">
              <a:extLst>
                <a:ext uri="{FF2B5EF4-FFF2-40B4-BE49-F238E27FC236}">
                  <a16:creationId xmlns:a16="http://schemas.microsoft.com/office/drawing/2014/main" id="{1A75863A-A00B-4035-B746-BE95E7E82416}"/>
                </a:ext>
              </a:extLst>
            </p:cNvPr>
            <p:cNvCxnSpPr>
              <a:cxnSpLocks/>
              <a:stCxn id="89" idx="4"/>
            </p:cNvCxnSpPr>
            <p:nvPr/>
          </p:nvCxnSpPr>
          <p:spPr>
            <a:xfrm>
              <a:off x="4299863" y="4583473"/>
              <a:ext cx="327101" cy="1058638"/>
            </a:xfrm>
            <a:prstGeom prst="straightConnector1">
              <a:avLst/>
            </a:prstGeom>
            <a:ln>
              <a:solidFill>
                <a:srgbClr val="003E6B"/>
              </a:solidFill>
              <a:tailEnd type="triangle"/>
            </a:ln>
          </p:spPr>
          <p:style>
            <a:lnRef idx="2">
              <a:schemeClr val="accent1"/>
            </a:lnRef>
            <a:fillRef idx="0">
              <a:schemeClr val="accent1"/>
            </a:fillRef>
            <a:effectRef idx="1">
              <a:schemeClr val="accent1"/>
            </a:effectRef>
            <a:fontRef idx="minor">
              <a:schemeClr val="tx1"/>
            </a:fontRef>
          </p:style>
        </p:cxnSp>
        <p:sp>
          <p:nvSpPr>
            <p:cNvPr id="89" name="Ellipse 88">
              <a:extLst>
                <a:ext uri="{FF2B5EF4-FFF2-40B4-BE49-F238E27FC236}">
                  <a16:creationId xmlns:a16="http://schemas.microsoft.com/office/drawing/2014/main" id="{B7F42408-6557-467A-B2A4-2F4EEB5A2E02}"/>
                </a:ext>
              </a:extLst>
            </p:cNvPr>
            <p:cNvSpPr/>
            <p:nvPr/>
          </p:nvSpPr>
          <p:spPr>
            <a:xfrm>
              <a:off x="4114845" y="4225330"/>
              <a:ext cx="370035" cy="358143"/>
            </a:xfrm>
            <a:prstGeom prst="ellipse">
              <a:avLst/>
            </a:prstGeom>
            <a:noFill/>
            <a:ln w="28575">
              <a:solidFill>
                <a:srgbClr val="003E6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0" name="Textfeld 89">
              <a:extLst>
                <a:ext uri="{FF2B5EF4-FFF2-40B4-BE49-F238E27FC236}">
                  <a16:creationId xmlns:a16="http://schemas.microsoft.com/office/drawing/2014/main" id="{FA08C02F-64AF-40F1-A733-752F518A04AD}"/>
                </a:ext>
              </a:extLst>
            </p:cNvPr>
            <p:cNvSpPr txBox="1"/>
            <p:nvPr/>
          </p:nvSpPr>
          <p:spPr>
            <a:xfrm>
              <a:off x="4151487" y="4258185"/>
              <a:ext cx="333393" cy="323165"/>
            </a:xfrm>
            <a:prstGeom prst="rect">
              <a:avLst/>
            </a:prstGeom>
            <a:noFill/>
          </p:spPr>
          <p:txBody>
            <a:bodyPr wrap="square" rtlCol="0">
              <a:spAutoFit/>
            </a:bodyPr>
            <a:lstStyle/>
            <a:p>
              <a:r>
                <a:rPr lang="de-DE" sz="1500" dirty="0">
                  <a:solidFill>
                    <a:srgbClr val="0C3A6E"/>
                  </a:solidFill>
                  <a:latin typeface="HelveticaNeueLT Com 45 Lt" panose="020B0403020202020204" pitchFamily="34" charset="0"/>
                </a:rPr>
                <a:t>2</a:t>
              </a:r>
            </a:p>
          </p:txBody>
        </p:sp>
      </p:grpSp>
      <p:grpSp>
        <p:nvGrpSpPr>
          <p:cNvPr id="91" name="Gruppieren 90">
            <a:extLst>
              <a:ext uri="{FF2B5EF4-FFF2-40B4-BE49-F238E27FC236}">
                <a16:creationId xmlns:a16="http://schemas.microsoft.com/office/drawing/2014/main" id="{3B3EC138-4986-414D-BF2C-AC4BB85D77F4}"/>
              </a:ext>
            </a:extLst>
          </p:cNvPr>
          <p:cNvGrpSpPr/>
          <p:nvPr/>
        </p:nvGrpSpPr>
        <p:grpSpPr>
          <a:xfrm>
            <a:off x="8293430" y="1968103"/>
            <a:ext cx="377922" cy="1416781"/>
            <a:chOff x="3615174" y="4258185"/>
            <a:chExt cx="377922" cy="1416781"/>
          </a:xfrm>
        </p:grpSpPr>
        <p:cxnSp>
          <p:nvCxnSpPr>
            <p:cNvPr id="92" name="Gerade Verbindung mit Pfeil 91">
              <a:extLst>
                <a:ext uri="{FF2B5EF4-FFF2-40B4-BE49-F238E27FC236}">
                  <a16:creationId xmlns:a16="http://schemas.microsoft.com/office/drawing/2014/main" id="{03521956-64E8-4B29-9981-671810401D28}"/>
                </a:ext>
              </a:extLst>
            </p:cNvPr>
            <p:cNvCxnSpPr>
              <a:cxnSpLocks/>
            </p:cNvCxnSpPr>
            <p:nvPr/>
          </p:nvCxnSpPr>
          <p:spPr>
            <a:xfrm flipH="1">
              <a:off x="3728237" y="4616328"/>
              <a:ext cx="82028" cy="1058638"/>
            </a:xfrm>
            <a:prstGeom prst="straightConnector1">
              <a:avLst/>
            </a:prstGeom>
            <a:ln>
              <a:solidFill>
                <a:srgbClr val="003E6B"/>
              </a:solidFill>
              <a:tailEnd type="triangle"/>
            </a:ln>
          </p:spPr>
          <p:style>
            <a:lnRef idx="2">
              <a:schemeClr val="accent1"/>
            </a:lnRef>
            <a:fillRef idx="0">
              <a:schemeClr val="accent1"/>
            </a:fillRef>
            <a:effectRef idx="1">
              <a:schemeClr val="accent1"/>
            </a:effectRef>
            <a:fontRef idx="minor">
              <a:schemeClr val="tx1"/>
            </a:fontRef>
          </p:style>
        </p:cxnSp>
        <p:sp>
          <p:nvSpPr>
            <p:cNvPr id="93" name="Ellipse 92">
              <a:extLst>
                <a:ext uri="{FF2B5EF4-FFF2-40B4-BE49-F238E27FC236}">
                  <a16:creationId xmlns:a16="http://schemas.microsoft.com/office/drawing/2014/main" id="{3023125A-CA8B-4B8B-8A28-FA4155BE374B}"/>
                </a:ext>
              </a:extLst>
            </p:cNvPr>
            <p:cNvSpPr/>
            <p:nvPr/>
          </p:nvSpPr>
          <p:spPr>
            <a:xfrm>
              <a:off x="3615174" y="4258185"/>
              <a:ext cx="370035" cy="358143"/>
            </a:xfrm>
            <a:prstGeom prst="ellipse">
              <a:avLst/>
            </a:prstGeom>
            <a:noFill/>
            <a:ln w="28575">
              <a:solidFill>
                <a:srgbClr val="003E6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4" name="Textfeld 93">
              <a:extLst>
                <a:ext uri="{FF2B5EF4-FFF2-40B4-BE49-F238E27FC236}">
                  <a16:creationId xmlns:a16="http://schemas.microsoft.com/office/drawing/2014/main" id="{EF02200E-7D57-4797-8C1E-D6EA8A2BBAB4}"/>
                </a:ext>
              </a:extLst>
            </p:cNvPr>
            <p:cNvSpPr txBox="1"/>
            <p:nvPr/>
          </p:nvSpPr>
          <p:spPr>
            <a:xfrm>
              <a:off x="3659703" y="4282909"/>
              <a:ext cx="333393" cy="323165"/>
            </a:xfrm>
            <a:prstGeom prst="rect">
              <a:avLst/>
            </a:prstGeom>
            <a:noFill/>
          </p:spPr>
          <p:txBody>
            <a:bodyPr wrap="square" rtlCol="0">
              <a:spAutoFit/>
            </a:bodyPr>
            <a:lstStyle/>
            <a:p>
              <a:r>
                <a:rPr lang="de-DE" sz="1500" dirty="0">
                  <a:solidFill>
                    <a:srgbClr val="0C3A6E"/>
                  </a:solidFill>
                  <a:latin typeface="HelveticaNeueLT Com 45 Lt" panose="020B0403020202020204" pitchFamily="34" charset="0"/>
                </a:rPr>
                <a:t>3</a:t>
              </a:r>
            </a:p>
          </p:txBody>
        </p:sp>
      </p:grpSp>
      <p:sp>
        <p:nvSpPr>
          <p:cNvPr id="97" name="Textplatzhalter 3">
            <a:extLst>
              <a:ext uri="{FF2B5EF4-FFF2-40B4-BE49-F238E27FC236}">
                <a16:creationId xmlns:a16="http://schemas.microsoft.com/office/drawing/2014/main" id="{39AFB160-3415-4E62-A5AE-B4B0565504A3}"/>
              </a:ext>
            </a:extLst>
          </p:cNvPr>
          <p:cNvSpPr txBox="1">
            <a:spLocks/>
          </p:cNvSpPr>
          <p:nvPr/>
        </p:nvSpPr>
        <p:spPr>
          <a:xfrm>
            <a:off x="6730210" y="1098010"/>
            <a:ext cx="3548890"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Division flange and sealing</a:t>
            </a:r>
          </a:p>
          <a:p>
            <a:pPr>
              <a:spcAft>
                <a:spcPts val="0"/>
              </a:spcAft>
              <a:defRPr/>
            </a:pPr>
            <a:endParaRPr lang="en-US" dirty="0">
              <a:solidFill>
                <a:srgbClr val="174FA9"/>
              </a:solidFill>
              <a:cs typeface="Gill Sans Light"/>
            </a:endParaRPr>
          </a:p>
        </p:txBody>
      </p:sp>
    </p:spTree>
    <p:extLst>
      <p:ext uri="{BB962C8B-B14F-4D97-AF65-F5344CB8AC3E}">
        <p14:creationId xmlns:p14="http://schemas.microsoft.com/office/powerpoint/2010/main" val="2687828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E64D7-F556-26F4-3F1E-43BF30256FD7}"/>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1B22D6CF-664B-7F8C-B3F0-545B2D1A128E}"/>
              </a:ext>
            </a:extLst>
          </p:cNvPr>
          <p:cNvSpPr>
            <a:spLocks noGrp="1"/>
          </p:cNvSpPr>
          <p:nvPr>
            <p:ph type="title"/>
          </p:nvPr>
        </p:nvSpPr>
        <p:spPr>
          <a:xfrm>
            <a:off x="451690" y="263206"/>
            <a:ext cx="2601215" cy="621454"/>
          </a:xfrm>
        </p:spPr>
        <p:txBody>
          <a:bodyPr/>
          <a:lstStyle/>
          <a:p>
            <a:r>
              <a:rPr lang="de-DE" dirty="0"/>
              <a:t>Khi-f/S</a:t>
            </a:r>
            <a:endParaRPr lang="de-AT" dirty="0"/>
          </a:p>
        </p:txBody>
      </p:sp>
      <p:sp>
        <p:nvSpPr>
          <p:cNvPr id="41" name="Textplatzhalter 3">
            <a:extLst>
              <a:ext uri="{FF2B5EF4-FFF2-40B4-BE49-F238E27FC236}">
                <a16:creationId xmlns:a16="http://schemas.microsoft.com/office/drawing/2014/main" id="{AB2F686D-4D1B-C1CA-E7D1-5E716256C8CD}"/>
              </a:ext>
            </a:extLst>
          </p:cNvPr>
          <p:cNvSpPr txBox="1">
            <a:spLocks/>
          </p:cNvSpPr>
          <p:nvPr/>
        </p:nvSpPr>
        <p:spPr>
          <a:xfrm>
            <a:off x="457980" y="747942"/>
            <a:ext cx="3794843"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Certification, Kv vales &amp; torques</a:t>
            </a:r>
          </a:p>
        </p:txBody>
      </p:sp>
      <p:pic>
        <p:nvPicPr>
          <p:cNvPr id="2" name="Grafik 1">
            <a:extLst>
              <a:ext uri="{FF2B5EF4-FFF2-40B4-BE49-F238E27FC236}">
                <a16:creationId xmlns:a16="http://schemas.microsoft.com/office/drawing/2014/main" id="{6363F16E-4B2D-FF82-6D2B-4E0840C3E2F0}"/>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567667" y="821875"/>
            <a:ext cx="2636585" cy="2636585"/>
          </a:xfrm>
          <a:prstGeom prst="rect">
            <a:avLst/>
          </a:prstGeom>
        </p:spPr>
      </p:pic>
      <p:pic>
        <p:nvPicPr>
          <p:cNvPr id="3" name="Grafik 2">
            <a:extLst>
              <a:ext uri="{FF2B5EF4-FFF2-40B4-BE49-F238E27FC236}">
                <a16:creationId xmlns:a16="http://schemas.microsoft.com/office/drawing/2014/main" id="{38F3F2E7-6739-ECE1-9152-2058D5653A2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9278591" y="1635124"/>
            <a:ext cx="2636585" cy="2636585"/>
          </a:xfrm>
          <a:prstGeom prst="rect">
            <a:avLst/>
          </a:prstGeom>
        </p:spPr>
      </p:pic>
      <p:pic>
        <p:nvPicPr>
          <p:cNvPr id="4" name="Grafik 3">
            <a:extLst>
              <a:ext uri="{FF2B5EF4-FFF2-40B4-BE49-F238E27FC236}">
                <a16:creationId xmlns:a16="http://schemas.microsoft.com/office/drawing/2014/main" id="{B1EE9542-FCF3-05D0-8185-2E95B2F394EC}"/>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747650" y="2125061"/>
            <a:ext cx="2703926" cy="2703926"/>
          </a:xfrm>
          <a:prstGeom prst="rect">
            <a:avLst/>
          </a:prstGeom>
        </p:spPr>
      </p:pic>
      <p:pic>
        <p:nvPicPr>
          <p:cNvPr id="16" name="Grafik 15">
            <a:extLst>
              <a:ext uri="{FF2B5EF4-FFF2-40B4-BE49-F238E27FC236}">
                <a16:creationId xmlns:a16="http://schemas.microsoft.com/office/drawing/2014/main" id="{3ADD9CC9-90CE-6E40-C7C8-69DE4FA21158}"/>
              </a:ext>
            </a:extLst>
          </p:cNvPr>
          <p:cNvPicPr>
            <a:picLocks noChangeAspect="1"/>
          </p:cNvPicPr>
          <p:nvPr/>
        </p:nvPicPr>
        <p:blipFill>
          <a:blip r:embed="rId5"/>
          <a:stretch>
            <a:fillRect/>
          </a:stretch>
        </p:blipFill>
        <p:spPr>
          <a:xfrm>
            <a:off x="537954" y="5140467"/>
            <a:ext cx="2514951" cy="1533739"/>
          </a:xfrm>
          <a:prstGeom prst="rect">
            <a:avLst/>
          </a:prstGeom>
        </p:spPr>
      </p:pic>
      <p:pic>
        <p:nvPicPr>
          <p:cNvPr id="18" name="Grafik 17">
            <a:extLst>
              <a:ext uri="{FF2B5EF4-FFF2-40B4-BE49-F238E27FC236}">
                <a16:creationId xmlns:a16="http://schemas.microsoft.com/office/drawing/2014/main" id="{23832DBE-ECC4-3C22-5DFE-E2886BECC9E4}"/>
              </a:ext>
            </a:extLst>
          </p:cNvPr>
          <p:cNvPicPr>
            <a:picLocks noChangeAspect="1"/>
          </p:cNvPicPr>
          <p:nvPr/>
        </p:nvPicPr>
        <p:blipFill>
          <a:blip r:embed="rId6"/>
          <a:stretch>
            <a:fillRect/>
          </a:stretch>
        </p:blipFill>
        <p:spPr>
          <a:xfrm>
            <a:off x="3170663" y="5154756"/>
            <a:ext cx="2486372" cy="1505160"/>
          </a:xfrm>
          <a:prstGeom prst="rect">
            <a:avLst/>
          </a:prstGeom>
        </p:spPr>
      </p:pic>
      <p:pic>
        <p:nvPicPr>
          <p:cNvPr id="20" name="Grafik 19">
            <a:extLst>
              <a:ext uri="{FF2B5EF4-FFF2-40B4-BE49-F238E27FC236}">
                <a16:creationId xmlns:a16="http://schemas.microsoft.com/office/drawing/2014/main" id="{D840250B-E8CD-7987-A2E7-F04FC1644A60}"/>
              </a:ext>
            </a:extLst>
          </p:cNvPr>
          <p:cNvPicPr>
            <a:picLocks noChangeAspect="1"/>
          </p:cNvPicPr>
          <p:nvPr/>
        </p:nvPicPr>
        <p:blipFill>
          <a:blip r:embed="rId7"/>
          <a:stretch>
            <a:fillRect/>
          </a:stretch>
        </p:blipFill>
        <p:spPr>
          <a:xfrm>
            <a:off x="5798310" y="4843277"/>
            <a:ext cx="2695951" cy="1838582"/>
          </a:xfrm>
          <a:prstGeom prst="rect">
            <a:avLst/>
          </a:prstGeom>
        </p:spPr>
      </p:pic>
      <p:pic>
        <p:nvPicPr>
          <p:cNvPr id="22" name="Grafik 21">
            <a:extLst>
              <a:ext uri="{FF2B5EF4-FFF2-40B4-BE49-F238E27FC236}">
                <a16:creationId xmlns:a16="http://schemas.microsoft.com/office/drawing/2014/main" id="{271465C6-EEEA-24AB-B1CD-16BA2D1B7272}"/>
              </a:ext>
            </a:extLst>
          </p:cNvPr>
          <p:cNvPicPr>
            <a:picLocks noChangeAspect="1"/>
          </p:cNvPicPr>
          <p:nvPr/>
        </p:nvPicPr>
        <p:blipFill>
          <a:blip r:embed="rId8"/>
          <a:stretch>
            <a:fillRect/>
          </a:stretch>
        </p:blipFill>
        <p:spPr>
          <a:xfrm>
            <a:off x="8635536" y="4828987"/>
            <a:ext cx="3172268" cy="1867161"/>
          </a:xfrm>
          <a:prstGeom prst="rect">
            <a:avLst/>
          </a:prstGeom>
        </p:spPr>
      </p:pic>
      <p:sp>
        <p:nvSpPr>
          <p:cNvPr id="23" name="Textfeld 22">
            <a:extLst>
              <a:ext uri="{FF2B5EF4-FFF2-40B4-BE49-F238E27FC236}">
                <a16:creationId xmlns:a16="http://schemas.microsoft.com/office/drawing/2014/main" id="{93BBD24B-57DC-F1C6-F9F5-8BABF56B7418}"/>
              </a:ext>
            </a:extLst>
          </p:cNvPr>
          <p:cNvSpPr txBox="1"/>
          <p:nvPr/>
        </p:nvSpPr>
        <p:spPr>
          <a:xfrm>
            <a:off x="457980" y="4804730"/>
            <a:ext cx="1777042" cy="369332"/>
          </a:xfrm>
          <a:prstGeom prst="rect">
            <a:avLst/>
          </a:prstGeom>
          <a:noFill/>
        </p:spPr>
        <p:txBody>
          <a:bodyPr wrap="square" rtlCol="0">
            <a:spAutoFit/>
          </a:bodyPr>
          <a:lstStyle/>
          <a:p>
            <a:r>
              <a:rPr lang="de-AT" b="1" dirty="0">
                <a:latin typeface="Aleo" panose="020F0302020204030203" pitchFamily="34" charset="0"/>
              </a:rPr>
              <a:t>KV VALUES</a:t>
            </a:r>
          </a:p>
        </p:txBody>
      </p:sp>
      <p:sp>
        <p:nvSpPr>
          <p:cNvPr id="24" name="Textfeld 23">
            <a:extLst>
              <a:ext uri="{FF2B5EF4-FFF2-40B4-BE49-F238E27FC236}">
                <a16:creationId xmlns:a16="http://schemas.microsoft.com/office/drawing/2014/main" id="{15152C49-D97E-A527-0356-EAB49DE62AA3}"/>
              </a:ext>
            </a:extLst>
          </p:cNvPr>
          <p:cNvSpPr txBox="1"/>
          <p:nvPr/>
        </p:nvSpPr>
        <p:spPr>
          <a:xfrm>
            <a:off x="3128145" y="4804730"/>
            <a:ext cx="1777042" cy="369332"/>
          </a:xfrm>
          <a:prstGeom prst="rect">
            <a:avLst/>
          </a:prstGeom>
          <a:noFill/>
        </p:spPr>
        <p:txBody>
          <a:bodyPr wrap="square" rtlCol="0">
            <a:spAutoFit/>
          </a:bodyPr>
          <a:lstStyle/>
          <a:p>
            <a:r>
              <a:rPr lang="de-AT" b="1" dirty="0">
                <a:latin typeface="Aleo" panose="020F0302020204030203" pitchFamily="34" charset="0"/>
              </a:rPr>
              <a:t>MAST </a:t>
            </a:r>
            <a:r>
              <a:rPr lang="de-AT" sz="1000" b="1" dirty="0">
                <a:latin typeface="Aleo" panose="020F0302020204030203" pitchFamily="34" charset="0"/>
              </a:rPr>
              <a:t>20°C, Nm</a:t>
            </a:r>
          </a:p>
        </p:txBody>
      </p:sp>
      <p:sp>
        <p:nvSpPr>
          <p:cNvPr id="25" name="Textfeld 24">
            <a:extLst>
              <a:ext uri="{FF2B5EF4-FFF2-40B4-BE49-F238E27FC236}">
                <a16:creationId xmlns:a16="http://schemas.microsoft.com/office/drawing/2014/main" id="{7334253F-EE09-7B7C-C973-1C4C9CAE68BD}"/>
              </a:ext>
            </a:extLst>
          </p:cNvPr>
          <p:cNvSpPr txBox="1"/>
          <p:nvPr/>
        </p:nvSpPr>
        <p:spPr>
          <a:xfrm>
            <a:off x="5724905" y="4491425"/>
            <a:ext cx="2629303" cy="369332"/>
          </a:xfrm>
          <a:prstGeom prst="rect">
            <a:avLst/>
          </a:prstGeom>
          <a:noFill/>
        </p:spPr>
        <p:txBody>
          <a:bodyPr wrap="square" rtlCol="0">
            <a:spAutoFit/>
          </a:bodyPr>
          <a:lstStyle/>
          <a:p>
            <a:r>
              <a:rPr lang="de-AT" b="1" dirty="0">
                <a:latin typeface="Aleo" panose="020F0302020204030203" pitchFamily="34" charset="0"/>
              </a:rPr>
              <a:t>TORQUES </a:t>
            </a:r>
            <a:r>
              <a:rPr lang="de-AT" sz="1000" b="1" dirty="0">
                <a:latin typeface="Aleo" panose="020F0302020204030203" pitchFamily="34" charset="0"/>
              </a:rPr>
              <a:t>KFC SEATS</a:t>
            </a:r>
          </a:p>
        </p:txBody>
      </p:sp>
      <p:sp>
        <p:nvSpPr>
          <p:cNvPr id="26" name="Textfeld 25">
            <a:extLst>
              <a:ext uri="{FF2B5EF4-FFF2-40B4-BE49-F238E27FC236}">
                <a16:creationId xmlns:a16="http://schemas.microsoft.com/office/drawing/2014/main" id="{AF7BACB3-40F1-3BFD-014F-4DC0072ACCD0}"/>
              </a:ext>
            </a:extLst>
          </p:cNvPr>
          <p:cNvSpPr txBox="1"/>
          <p:nvPr/>
        </p:nvSpPr>
        <p:spPr>
          <a:xfrm>
            <a:off x="8567666" y="4491425"/>
            <a:ext cx="2629303" cy="369332"/>
          </a:xfrm>
          <a:prstGeom prst="rect">
            <a:avLst/>
          </a:prstGeom>
          <a:noFill/>
        </p:spPr>
        <p:txBody>
          <a:bodyPr wrap="square" rtlCol="0">
            <a:spAutoFit/>
          </a:bodyPr>
          <a:lstStyle/>
          <a:p>
            <a:r>
              <a:rPr lang="de-AT" b="1" dirty="0">
                <a:latin typeface="Aleo" panose="020F0302020204030203" pitchFamily="34" charset="0"/>
              </a:rPr>
              <a:t>TORQUES </a:t>
            </a:r>
            <a:r>
              <a:rPr lang="de-AT" sz="1000" b="1" dirty="0">
                <a:latin typeface="Aleo" panose="020F0302020204030203" pitchFamily="34" charset="0"/>
              </a:rPr>
              <a:t>METAL SEATS</a:t>
            </a:r>
          </a:p>
        </p:txBody>
      </p:sp>
      <p:sp>
        <p:nvSpPr>
          <p:cNvPr id="27" name="Inhaltsplatzhalter 2">
            <a:extLst>
              <a:ext uri="{FF2B5EF4-FFF2-40B4-BE49-F238E27FC236}">
                <a16:creationId xmlns:a16="http://schemas.microsoft.com/office/drawing/2014/main" id="{C7FF5291-36E8-1BBD-D1DC-5CE061510468}"/>
              </a:ext>
            </a:extLst>
          </p:cNvPr>
          <p:cNvSpPr txBox="1">
            <a:spLocks/>
          </p:cNvSpPr>
          <p:nvPr/>
        </p:nvSpPr>
        <p:spPr>
          <a:xfrm>
            <a:off x="457981" y="1220397"/>
            <a:ext cx="8109686" cy="322250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chemeClr val="tx1"/>
              </a:buClr>
              <a:buFont typeface="Arial" panose="020B0604020202020204" pitchFamily="34" charset="0"/>
              <a:buChar char="»"/>
              <a:defRPr lang="de-DE" sz="2800" kern="1200" dirty="0" smtClean="0">
                <a:solidFill>
                  <a:schemeClr val="tx1"/>
                </a:solidFill>
                <a:latin typeface="HelveticaNeueLT Pro 45 Lt" panose="020B0403020202020204" pitchFamily="34" charset="0"/>
                <a:ea typeface="+mn-ea"/>
                <a:cs typeface="Arial" panose="020B0604020202020204" pitchFamily="34" charset="0"/>
              </a:defRPr>
            </a:lvl1pPr>
            <a:lvl2pPr marL="742950" indent="-285750" algn="l" defTabSz="457200" rtl="0" eaLnBrk="1" latinLnBrk="0" hangingPunct="1">
              <a:spcBef>
                <a:spcPct val="20000"/>
              </a:spcBef>
              <a:buClr>
                <a:schemeClr val="tx1"/>
              </a:buClr>
              <a:buFont typeface="Arial" panose="020B0604020202020204" pitchFamily="34" charset="0"/>
              <a:buChar char="»"/>
              <a:defRPr sz="2400" kern="1200">
                <a:solidFill>
                  <a:schemeClr val="tx1"/>
                </a:solidFill>
                <a:latin typeface="HelveticaNeueLT Pro 45 Lt" panose="020B0403020202020204" pitchFamily="34" charset="0"/>
                <a:ea typeface="+mn-ea"/>
                <a:cs typeface="Arial" panose="020B0604020202020204" pitchFamily="34" charset="0"/>
              </a:defRPr>
            </a:lvl2pPr>
            <a:lvl3pPr marL="1143000" indent="-228600" algn="l" defTabSz="457200" rtl="0" eaLnBrk="1" latinLnBrk="0" hangingPunct="1">
              <a:spcBef>
                <a:spcPct val="20000"/>
              </a:spcBef>
              <a:buClr>
                <a:schemeClr val="tx1"/>
              </a:buClr>
              <a:buFont typeface="Arial" panose="020B0604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3pPr>
            <a:lvl4pPr marL="1600200" indent="-228600" algn="l" defTabSz="457200" rtl="0" eaLnBrk="1" latinLnBrk="0" hangingPunct="1">
              <a:spcBef>
                <a:spcPct val="20000"/>
              </a:spcBef>
              <a:buClr>
                <a:schemeClr val="tx1"/>
              </a:buClr>
              <a:buFont typeface="Arial" panose="020B0604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4pPr>
            <a:lvl5pPr marL="2057400" indent="-228600" algn="l" defTabSz="457200" rtl="0" eaLnBrk="1" latinLnBrk="0" hangingPunct="1">
              <a:spcBef>
                <a:spcPct val="20000"/>
              </a:spcBef>
              <a:buClr>
                <a:schemeClr val="tx1"/>
              </a:buClr>
              <a:buFont typeface="Arial" panose="020B0604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pPr>
            <a:r>
              <a:rPr lang="en-US" sz="1400" b="1" dirty="0">
                <a:latin typeface="Aleo" panose="020F0302020204030203" pitchFamily="34" charset="0"/>
              </a:rPr>
              <a:t>FIRE SAFE : </a:t>
            </a:r>
            <a:r>
              <a:rPr lang="en-US" sz="1400" dirty="0">
                <a:latin typeface="HelveticaNeueLT Com 45 Lt" panose="020B0403020202020204" pitchFamily="34" charset="0"/>
              </a:rPr>
              <a:t>The ball valve can be used for fire-safe applications and is certified in accordance with API Standard 607 and EN ISO 10497.</a:t>
            </a:r>
          </a:p>
          <a:p>
            <a:pPr>
              <a:spcBef>
                <a:spcPts val="600"/>
              </a:spcBef>
            </a:pPr>
            <a:r>
              <a:rPr lang="en-US" sz="1400" b="1" dirty="0">
                <a:latin typeface="Aleo" panose="020F0302020204030203" pitchFamily="34" charset="0"/>
              </a:rPr>
              <a:t>DBB : </a:t>
            </a:r>
            <a:r>
              <a:rPr lang="en-US" sz="1400" dirty="0">
                <a:latin typeface="HelveticaNeueLT Com 45 Lt" panose="020B0403020202020204" pitchFamily="34" charset="0"/>
              </a:rPr>
              <a:t>With the DBB function you only need one KLINGER Ballostar KHI-F ball valve instead of two separate valves. This alternative solution either with a test and drain valve not only saves time and money but is especially useful for installations with limited space. </a:t>
            </a:r>
          </a:p>
          <a:p>
            <a:pPr>
              <a:spcBef>
                <a:spcPts val="600"/>
              </a:spcBef>
            </a:pPr>
            <a:r>
              <a:rPr lang="de-AT" sz="1400" b="1" dirty="0">
                <a:latin typeface="Aleo" panose="020F0302020204030203" pitchFamily="34" charset="0"/>
              </a:rPr>
              <a:t>ISO15848-1 : </a:t>
            </a:r>
            <a:r>
              <a:rPr lang="de-AT" sz="1400" dirty="0">
                <a:latin typeface="HelveticaNeueLT Com 45 Lt" panose="020B0403020202020204" pitchFamily="34" charset="0"/>
              </a:rPr>
              <a:t>The KLINGER Ballostar KHI-F is significantly below prescribed emission limits for keeping air clean. Certified emission testing to ISO 15848-1 (fugitive emissions), ISO FE CH-C03-SSA0-tRT (120°C) and fulfill TA-Luft.</a:t>
            </a:r>
          </a:p>
          <a:p>
            <a:pPr>
              <a:spcBef>
                <a:spcPts val="600"/>
              </a:spcBef>
            </a:pPr>
            <a:r>
              <a:rPr lang="en-US" sz="1400" b="1" dirty="0">
                <a:latin typeface="Aleo" panose="020F0302020204030203" pitchFamily="34" charset="0"/>
              </a:rPr>
              <a:t>O2 : </a:t>
            </a:r>
            <a:r>
              <a:rPr lang="en-US" sz="1400" dirty="0">
                <a:latin typeface="HelveticaNeueLT Com 45 Lt" panose="020B0403020202020204" pitchFamily="34" charset="0"/>
              </a:rPr>
              <a:t>The Ballostar KHI ball valve series are useable for applications with gaseous oxygen at operating pressures of up to 16 bar for carbon steel, up to 30 bar for stainless steel and operating temperatures of up to 60 °C. </a:t>
            </a:r>
          </a:p>
          <a:p>
            <a:pPr>
              <a:spcBef>
                <a:spcPts val="600"/>
              </a:spcBef>
            </a:pPr>
            <a:r>
              <a:rPr lang="en-US" sz="1400" b="1" dirty="0">
                <a:latin typeface="Aleo" panose="020F0302020204030203" pitchFamily="34" charset="0"/>
              </a:rPr>
              <a:t>EN12266-1 : </a:t>
            </a:r>
            <a:r>
              <a:rPr lang="en-US" sz="1400" dirty="0">
                <a:latin typeface="HelveticaNeueLT Com 45 Lt" panose="020B0403020202020204" pitchFamily="34" charset="0"/>
              </a:rPr>
              <a:t>The KHI-F ball valves with KFC sealing elements fulfill the leakage rate A acc. to EN 12266-1/ISO 5208 soft seated and leakage rate Class IV-S1 acc. to EN 60534-4 metal seated.</a:t>
            </a:r>
          </a:p>
          <a:p>
            <a:pPr marL="0" indent="0">
              <a:spcBef>
                <a:spcPts val="600"/>
              </a:spcBef>
              <a:buNone/>
            </a:pPr>
            <a:r>
              <a:rPr lang="en-US" sz="1400" dirty="0">
                <a:latin typeface="HelveticaNeueLT Com 45 Lt" panose="020B0403020202020204" pitchFamily="34" charset="0"/>
              </a:rPr>
              <a:t>  </a:t>
            </a:r>
          </a:p>
          <a:p>
            <a:pPr marL="0" indent="0">
              <a:spcBef>
                <a:spcPts val="600"/>
              </a:spcBef>
              <a:buNone/>
            </a:pPr>
            <a:endParaRPr lang="en-US" sz="1400" dirty="0">
              <a:latin typeface="HelveticaNeueLT Com 45 Lt" panose="020B0403020202020204" pitchFamily="34" charset="0"/>
            </a:endParaRPr>
          </a:p>
          <a:p>
            <a:pPr>
              <a:spcBef>
                <a:spcPts val="600"/>
              </a:spcBef>
            </a:pPr>
            <a:endParaRPr lang="de-AT" sz="1400" dirty="0">
              <a:latin typeface="HelveticaNeueLT Com 45 Lt" panose="020B0403020202020204" pitchFamily="34" charset="0"/>
            </a:endParaRPr>
          </a:p>
          <a:p>
            <a:pPr>
              <a:spcBef>
                <a:spcPts val="600"/>
              </a:spcBef>
            </a:pPr>
            <a:endParaRPr lang="en-US" sz="1400" dirty="0">
              <a:solidFill>
                <a:srgbClr val="FF0000"/>
              </a:solidFill>
              <a:latin typeface="HelveticaNeueLT Com 45 Lt" panose="020B0403020202020204" pitchFamily="34" charset="0"/>
            </a:endParaRPr>
          </a:p>
        </p:txBody>
      </p:sp>
    </p:spTree>
    <p:extLst>
      <p:ext uri="{BB962C8B-B14F-4D97-AF65-F5344CB8AC3E}">
        <p14:creationId xmlns:p14="http://schemas.microsoft.com/office/powerpoint/2010/main" val="159534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451690" y="411479"/>
            <a:ext cx="3739310" cy="621454"/>
          </a:xfrm>
        </p:spPr>
        <p:txBody>
          <a:bodyPr/>
          <a:lstStyle/>
          <a:p>
            <a:r>
              <a:rPr lang="de-DE" dirty="0"/>
              <a:t>TOP flange</a:t>
            </a:r>
            <a:endParaRPr lang="de-AT" dirty="0"/>
          </a:p>
        </p:txBody>
      </p:sp>
      <p:sp>
        <p:nvSpPr>
          <p:cNvPr id="22" name="Textplatzhalter 3">
            <a:extLst>
              <a:ext uri="{FF2B5EF4-FFF2-40B4-BE49-F238E27FC236}">
                <a16:creationId xmlns:a16="http://schemas.microsoft.com/office/drawing/2014/main" id="{45A05304-D2E2-4478-A44F-1F8159F5F521}"/>
              </a:ext>
            </a:extLst>
          </p:cNvPr>
          <p:cNvSpPr txBox="1">
            <a:spLocks/>
          </p:cNvSpPr>
          <p:nvPr/>
        </p:nvSpPr>
        <p:spPr>
          <a:xfrm>
            <a:off x="451692" y="1029412"/>
            <a:ext cx="1760120"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ISO 5211</a:t>
            </a:r>
          </a:p>
        </p:txBody>
      </p:sp>
      <p:pic>
        <p:nvPicPr>
          <p:cNvPr id="4" name="Grafik 3">
            <a:extLst>
              <a:ext uri="{FF2B5EF4-FFF2-40B4-BE49-F238E27FC236}">
                <a16:creationId xmlns:a16="http://schemas.microsoft.com/office/drawing/2014/main" id="{D9D3685D-CFD7-4505-805C-BB14989E2CB1}"/>
              </a:ext>
            </a:extLst>
          </p:cNvPr>
          <p:cNvPicPr>
            <a:picLocks noChangeAspect="1"/>
          </p:cNvPicPr>
          <p:nvPr/>
        </p:nvPicPr>
        <p:blipFill>
          <a:blip r:embed="rId2"/>
          <a:stretch>
            <a:fillRect/>
          </a:stretch>
        </p:blipFill>
        <p:spPr>
          <a:xfrm>
            <a:off x="232509" y="1482900"/>
            <a:ext cx="4648849" cy="5077534"/>
          </a:xfrm>
          <a:prstGeom prst="rect">
            <a:avLst/>
          </a:prstGeom>
        </p:spPr>
      </p:pic>
      <p:sp>
        <p:nvSpPr>
          <p:cNvPr id="6" name="Textfeld 5">
            <a:extLst>
              <a:ext uri="{FF2B5EF4-FFF2-40B4-BE49-F238E27FC236}">
                <a16:creationId xmlns:a16="http://schemas.microsoft.com/office/drawing/2014/main" id="{2CF87E92-839E-4408-8C4A-811E5320EEEF}"/>
              </a:ext>
            </a:extLst>
          </p:cNvPr>
          <p:cNvSpPr txBox="1"/>
          <p:nvPr/>
        </p:nvSpPr>
        <p:spPr>
          <a:xfrm>
            <a:off x="4039249" y="1244827"/>
            <a:ext cx="2334197" cy="523220"/>
          </a:xfrm>
          <a:prstGeom prst="rect">
            <a:avLst/>
          </a:prstGeom>
          <a:noFill/>
          <a:ln>
            <a:noFill/>
          </a:ln>
        </p:spPr>
        <p:txBody>
          <a:bodyPr wrap="square" rtlCol="0">
            <a:spAutoFit/>
          </a:bodyPr>
          <a:lstStyle/>
          <a:p>
            <a:r>
              <a:rPr lang="de-DE" sz="1400" dirty="0">
                <a:latin typeface="HelveticaNeueLT Com 45 Lt" panose="020B0403020202020204" pitchFamily="34" charset="0"/>
              </a:rPr>
              <a:t>Square end, optional feather key</a:t>
            </a:r>
            <a:endParaRPr lang="de-AT" sz="1400" dirty="0">
              <a:latin typeface="HelveticaNeueLT Com 45 Lt" panose="020B0403020202020204" pitchFamily="34" charset="0"/>
            </a:endParaRPr>
          </a:p>
        </p:txBody>
      </p:sp>
      <p:sp>
        <p:nvSpPr>
          <p:cNvPr id="27" name="Textfeld 26">
            <a:extLst>
              <a:ext uri="{FF2B5EF4-FFF2-40B4-BE49-F238E27FC236}">
                <a16:creationId xmlns:a16="http://schemas.microsoft.com/office/drawing/2014/main" id="{AD66E44F-DF29-4977-974D-71A9A62D332D}"/>
              </a:ext>
            </a:extLst>
          </p:cNvPr>
          <p:cNvSpPr txBox="1"/>
          <p:nvPr/>
        </p:nvSpPr>
        <p:spPr>
          <a:xfrm>
            <a:off x="4039249" y="1849641"/>
            <a:ext cx="1941477" cy="523220"/>
          </a:xfrm>
          <a:prstGeom prst="rect">
            <a:avLst/>
          </a:prstGeom>
          <a:noFill/>
          <a:ln>
            <a:noFill/>
          </a:ln>
        </p:spPr>
        <p:txBody>
          <a:bodyPr wrap="square" rtlCol="0">
            <a:spAutoFit/>
          </a:bodyPr>
          <a:lstStyle/>
          <a:p>
            <a:r>
              <a:rPr lang="de-DE" sz="1400" dirty="0">
                <a:latin typeface="HelveticaNeueLT Com 45 Lt" panose="020B0403020202020204" pitchFamily="34" charset="0"/>
              </a:rPr>
              <a:t>ISO TOP flange acc. ISO 5211</a:t>
            </a:r>
            <a:endParaRPr lang="de-AT" sz="1400" dirty="0">
              <a:latin typeface="HelveticaNeueLT Com 45 Lt" panose="020B0403020202020204" pitchFamily="34" charset="0"/>
            </a:endParaRPr>
          </a:p>
        </p:txBody>
      </p:sp>
      <p:cxnSp>
        <p:nvCxnSpPr>
          <p:cNvPr id="8" name="Gerade Verbindung mit Pfeil 7">
            <a:extLst>
              <a:ext uri="{FF2B5EF4-FFF2-40B4-BE49-F238E27FC236}">
                <a16:creationId xmlns:a16="http://schemas.microsoft.com/office/drawing/2014/main" id="{AAECE463-F795-4B83-B705-7E2971487310}"/>
              </a:ext>
            </a:extLst>
          </p:cNvPr>
          <p:cNvCxnSpPr>
            <a:cxnSpLocks/>
            <a:stCxn id="6" idx="1"/>
          </p:cNvCxnSpPr>
          <p:nvPr/>
        </p:nvCxnSpPr>
        <p:spPr>
          <a:xfrm flipH="1">
            <a:off x="3318933" y="1506437"/>
            <a:ext cx="720316" cy="105131"/>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cxnSp>
        <p:nvCxnSpPr>
          <p:cNvPr id="11" name="Gerade Verbindung mit Pfeil 10">
            <a:extLst>
              <a:ext uri="{FF2B5EF4-FFF2-40B4-BE49-F238E27FC236}">
                <a16:creationId xmlns:a16="http://schemas.microsoft.com/office/drawing/2014/main" id="{0E160ED3-452D-4856-9368-477ABDD239E6}"/>
              </a:ext>
            </a:extLst>
          </p:cNvPr>
          <p:cNvCxnSpPr>
            <a:cxnSpLocks/>
            <a:stCxn id="27" idx="1"/>
          </p:cNvCxnSpPr>
          <p:nvPr/>
        </p:nvCxnSpPr>
        <p:spPr>
          <a:xfrm flipH="1" flipV="1">
            <a:off x="3692106" y="2061535"/>
            <a:ext cx="347143" cy="49716"/>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graphicFrame>
        <p:nvGraphicFramePr>
          <p:cNvPr id="34" name="Tabelle 33">
            <a:extLst>
              <a:ext uri="{FF2B5EF4-FFF2-40B4-BE49-F238E27FC236}">
                <a16:creationId xmlns:a16="http://schemas.microsoft.com/office/drawing/2014/main" id="{844F620D-03D1-41B7-BC0E-406683518ABB}"/>
              </a:ext>
            </a:extLst>
          </p:cNvPr>
          <p:cNvGraphicFramePr>
            <a:graphicFrameLocks noGrp="1"/>
          </p:cNvGraphicFramePr>
          <p:nvPr>
            <p:extLst>
              <p:ext uri="{D42A27DB-BD31-4B8C-83A1-F6EECF244321}">
                <p14:modId xmlns:p14="http://schemas.microsoft.com/office/powerpoint/2010/main" val="3265223599"/>
              </p:ext>
            </p:extLst>
          </p:nvPr>
        </p:nvGraphicFramePr>
        <p:xfrm>
          <a:off x="6373446" y="1397001"/>
          <a:ext cx="5470769" cy="2346960"/>
        </p:xfrm>
        <a:graphic>
          <a:graphicData uri="http://schemas.openxmlformats.org/drawingml/2006/table">
            <a:tbl>
              <a:tblPr firstRow="1" bandRow="1">
                <a:tableStyleId>{5C22544A-7EE6-4342-B048-85BDC9FD1C3A}</a:tableStyleId>
              </a:tblPr>
              <a:tblGrid>
                <a:gridCol w="784146">
                  <a:extLst>
                    <a:ext uri="{9D8B030D-6E8A-4147-A177-3AD203B41FA5}">
                      <a16:colId xmlns:a16="http://schemas.microsoft.com/office/drawing/2014/main" val="3060331317"/>
                    </a:ext>
                  </a:extLst>
                </a:gridCol>
                <a:gridCol w="904975">
                  <a:extLst>
                    <a:ext uri="{9D8B030D-6E8A-4147-A177-3AD203B41FA5}">
                      <a16:colId xmlns:a16="http://schemas.microsoft.com/office/drawing/2014/main" val="1324702927"/>
                    </a:ext>
                  </a:extLst>
                </a:gridCol>
                <a:gridCol w="931652">
                  <a:extLst>
                    <a:ext uri="{9D8B030D-6E8A-4147-A177-3AD203B41FA5}">
                      <a16:colId xmlns:a16="http://schemas.microsoft.com/office/drawing/2014/main" val="944040359"/>
                    </a:ext>
                  </a:extLst>
                </a:gridCol>
                <a:gridCol w="923027">
                  <a:extLst>
                    <a:ext uri="{9D8B030D-6E8A-4147-A177-3AD203B41FA5}">
                      <a16:colId xmlns:a16="http://schemas.microsoft.com/office/drawing/2014/main" val="474539162"/>
                    </a:ext>
                  </a:extLst>
                </a:gridCol>
                <a:gridCol w="897946">
                  <a:extLst>
                    <a:ext uri="{9D8B030D-6E8A-4147-A177-3AD203B41FA5}">
                      <a16:colId xmlns:a16="http://schemas.microsoft.com/office/drawing/2014/main" val="629518305"/>
                    </a:ext>
                  </a:extLst>
                </a:gridCol>
                <a:gridCol w="1029023">
                  <a:extLst>
                    <a:ext uri="{9D8B030D-6E8A-4147-A177-3AD203B41FA5}">
                      <a16:colId xmlns:a16="http://schemas.microsoft.com/office/drawing/2014/main" val="3784583439"/>
                    </a:ext>
                  </a:extLst>
                </a:gridCol>
              </a:tblGrid>
              <a:tr h="215851">
                <a:tc>
                  <a:txBody>
                    <a:bodyPr/>
                    <a:lstStyle/>
                    <a:p>
                      <a:pPr algn="ctr"/>
                      <a:r>
                        <a:rPr lang="de-AT" sz="1400" b="0" dirty="0">
                          <a:solidFill>
                            <a:srgbClr val="003A68"/>
                          </a:solidFill>
                          <a:latin typeface="HelveticaNeueLT Com 45 Lt" panose="020B0403020202020204" pitchFamily="34" charset="0"/>
                        </a:rPr>
                        <a:t>Size</a:t>
                      </a:r>
                    </a:p>
                  </a:txBody>
                  <a:tcPr anchor="ctr">
                    <a:solidFill>
                      <a:srgbClr val="C2CCDF"/>
                    </a:solidFill>
                  </a:tcPr>
                </a:tc>
                <a:tc>
                  <a:txBody>
                    <a:bodyPr/>
                    <a:lstStyle/>
                    <a:p>
                      <a:pPr algn="ctr"/>
                      <a:r>
                        <a:rPr lang="de-AT" sz="1400" b="0" dirty="0">
                          <a:solidFill>
                            <a:srgbClr val="003A68"/>
                          </a:solidFill>
                          <a:latin typeface="HelveticaNeueLT Com 45 Lt" panose="020B0403020202020204" pitchFamily="34" charset="0"/>
                        </a:rPr>
                        <a:t>PN</a:t>
                      </a:r>
                    </a:p>
                  </a:txBody>
                  <a:tcPr anchor="ctr">
                    <a:solidFill>
                      <a:srgbClr val="C2CCDF"/>
                    </a:solidFill>
                  </a:tcPr>
                </a:tc>
                <a:tc>
                  <a:txBody>
                    <a:bodyPr/>
                    <a:lstStyle/>
                    <a:p>
                      <a:pPr algn="ctr"/>
                      <a:r>
                        <a:rPr lang="de-AT" sz="1400" b="0" dirty="0">
                          <a:solidFill>
                            <a:srgbClr val="003A68"/>
                          </a:solidFill>
                          <a:latin typeface="HelveticaNeueLT Com 45 Lt" panose="020B0403020202020204" pitchFamily="34" charset="0"/>
                        </a:rPr>
                        <a:t>Square</a:t>
                      </a:r>
                    </a:p>
                  </a:txBody>
                  <a:tcPr anchor="ctr">
                    <a:solidFill>
                      <a:srgbClr val="C2CCDF"/>
                    </a:solidFill>
                  </a:tcPr>
                </a:tc>
                <a:tc>
                  <a:txBody>
                    <a:bodyPr/>
                    <a:lstStyle/>
                    <a:p>
                      <a:pPr algn="ctr"/>
                      <a:r>
                        <a:rPr lang="de-AT" sz="1400" b="0" dirty="0">
                          <a:solidFill>
                            <a:srgbClr val="003A68"/>
                          </a:solidFill>
                          <a:latin typeface="HelveticaNeueLT Com 45 Lt" panose="020B0403020202020204" pitchFamily="34" charset="0"/>
                        </a:rPr>
                        <a:t>Feather key</a:t>
                      </a:r>
                    </a:p>
                  </a:txBody>
                  <a:tcPr anchor="ctr">
                    <a:solidFill>
                      <a:srgbClr val="C2CCDF"/>
                    </a:solidFill>
                  </a:tcPr>
                </a:tc>
                <a:tc>
                  <a:txBody>
                    <a:bodyPr/>
                    <a:lstStyle/>
                    <a:p>
                      <a:pPr algn="ctr"/>
                      <a:r>
                        <a:rPr lang="de-AT" sz="1400" b="0" dirty="0">
                          <a:solidFill>
                            <a:srgbClr val="003A68"/>
                          </a:solidFill>
                          <a:latin typeface="HelveticaNeueLT Com 45 Lt" panose="020B0403020202020204" pitchFamily="34" charset="0"/>
                        </a:rPr>
                        <a:t>ISO5211</a:t>
                      </a:r>
                    </a:p>
                    <a:p>
                      <a:pPr algn="ctr"/>
                      <a:r>
                        <a:rPr lang="de-DE" sz="1400" b="0" dirty="0">
                          <a:solidFill>
                            <a:srgbClr val="003A68"/>
                          </a:solidFill>
                          <a:latin typeface="HelveticaNeueLT Com 45 Lt" panose="020B0403020202020204" pitchFamily="34" charset="0"/>
                        </a:rPr>
                        <a:t>s</a:t>
                      </a:r>
                      <a:r>
                        <a:rPr lang="de-AT" sz="1400" b="0" dirty="0">
                          <a:solidFill>
                            <a:srgbClr val="003A68"/>
                          </a:solidFill>
                          <a:latin typeface="HelveticaNeueLT Com 45 Lt" panose="020B0403020202020204" pitchFamily="34" charset="0"/>
                        </a:rPr>
                        <a:t>oft seat</a:t>
                      </a:r>
                    </a:p>
                  </a:txBody>
                  <a:tcPr anchor="ctr">
                    <a:solidFill>
                      <a:srgbClr val="C2CCDF"/>
                    </a:solidFill>
                  </a:tcPr>
                </a:tc>
                <a:tc>
                  <a:txBody>
                    <a:bodyPr/>
                    <a:lstStyle/>
                    <a:p>
                      <a:pPr algn="ctr"/>
                      <a:r>
                        <a:rPr lang="de-DE" sz="1400" b="0" dirty="0">
                          <a:solidFill>
                            <a:srgbClr val="003A68"/>
                          </a:solidFill>
                          <a:latin typeface="HelveticaNeueLT Com 45 Lt" panose="020B0403020202020204" pitchFamily="34" charset="0"/>
                        </a:rPr>
                        <a:t>ISO5211 metal seat</a:t>
                      </a:r>
                      <a:endParaRPr lang="de-AT" sz="1400" b="0" dirty="0">
                        <a:solidFill>
                          <a:srgbClr val="003A68"/>
                        </a:solidFill>
                        <a:latin typeface="HelveticaNeueLT Com 45 Lt" panose="020B0403020202020204" pitchFamily="34" charset="0"/>
                      </a:endParaRPr>
                    </a:p>
                  </a:txBody>
                  <a:tcPr anchor="ctr">
                    <a:solidFill>
                      <a:srgbClr val="C2CCDF"/>
                    </a:solidFill>
                  </a:tcPr>
                </a:tc>
                <a:extLst>
                  <a:ext uri="{0D108BD9-81ED-4DB2-BD59-A6C34878D82A}">
                    <a16:rowId xmlns:a16="http://schemas.microsoft.com/office/drawing/2014/main" val="1798733928"/>
                  </a:ext>
                </a:extLst>
              </a:tr>
              <a:tr h="215851">
                <a:tc>
                  <a:txBody>
                    <a:bodyPr/>
                    <a:lstStyle/>
                    <a:p>
                      <a:pPr algn="ctr"/>
                      <a:r>
                        <a:rPr lang="de-AT" sz="1400" dirty="0">
                          <a:solidFill>
                            <a:srgbClr val="003A68"/>
                          </a:solidFill>
                          <a:latin typeface="HelveticaNeueLT Com 45 Lt" panose="020B0403020202020204" pitchFamily="34" charset="0"/>
                        </a:rPr>
                        <a:t>DN150</a:t>
                      </a:r>
                    </a:p>
                  </a:txBody>
                  <a:tcPr>
                    <a:solidFill>
                      <a:srgbClr val="C2CCDF"/>
                    </a:solidFill>
                  </a:tcPr>
                </a:tc>
                <a:tc rowSpan="6">
                  <a:txBody>
                    <a:bodyPr/>
                    <a:lstStyle/>
                    <a:p>
                      <a:pPr algn="ctr" fontAlgn="b"/>
                      <a:r>
                        <a:rPr lang="de-DE" sz="1400" b="0" i="0" u="none" strike="noStrike" dirty="0">
                          <a:solidFill>
                            <a:srgbClr val="002060"/>
                          </a:solidFill>
                          <a:effectLst/>
                          <a:latin typeface="HelveticaNeueLT Com 45 Lt" panose="020B0403020202020204" pitchFamily="34" charset="0"/>
                        </a:rPr>
                        <a:t>10/16/25/CL150</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SW36</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48</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extLst>
                  <a:ext uri="{0D108BD9-81ED-4DB2-BD59-A6C34878D82A}">
                    <a16:rowId xmlns:a16="http://schemas.microsoft.com/office/drawing/2014/main" val="219472034"/>
                  </a:ext>
                </a:extLst>
              </a:tr>
              <a:tr h="215851">
                <a:tc>
                  <a:txBody>
                    <a:bodyPr/>
                    <a:lstStyle/>
                    <a:p>
                      <a:pPr algn="ctr"/>
                      <a:r>
                        <a:rPr lang="de-AT" sz="1400" dirty="0">
                          <a:solidFill>
                            <a:srgbClr val="003A68"/>
                          </a:solidFill>
                          <a:latin typeface="HelveticaNeueLT Com 45 Lt" panose="020B0403020202020204" pitchFamily="34" charset="0"/>
                        </a:rPr>
                        <a:t>DN200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SW36</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48</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extLst>
                  <a:ext uri="{0D108BD9-81ED-4DB2-BD59-A6C34878D82A}">
                    <a16:rowId xmlns:a16="http://schemas.microsoft.com/office/drawing/2014/main" val="1607431992"/>
                  </a:ext>
                </a:extLst>
              </a:tr>
              <a:tr h="215851">
                <a:tc>
                  <a:txBody>
                    <a:bodyPr/>
                    <a:lstStyle/>
                    <a:p>
                      <a:pPr algn="ctr"/>
                      <a:r>
                        <a:rPr lang="de-AT" sz="1400" dirty="0">
                          <a:solidFill>
                            <a:srgbClr val="003A68"/>
                          </a:solidFill>
                          <a:latin typeface="HelveticaNeueLT Com 45 Lt" panose="020B0403020202020204" pitchFamily="34" charset="0"/>
                        </a:rPr>
                        <a:t>DN250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SW46</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60</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F16</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F16</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extLst>
                  <a:ext uri="{0D108BD9-81ED-4DB2-BD59-A6C34878D82A}">
                    <a16:rowId xmlns:a16="http://schemas.microsoft.com/office/drawing/2014/main" val="3349281977"/>
                  </a:ext>
                </a:extLst>
              </a:tr>
              <a:tr h="215851">
                <a:tc>
                  <a:txBody>
                    <a:bodyPr/>
                    <a:lstStyle/>
                    <a:p>
                      <a:pPr algn="ctr"/>
                      <a:r>
                        <a:rPr lang="de-AT" sz="1400" dirty="0">
                          <a:solidFill>
                            <a:srgbClr val="003A68"/>
                          </a:solidFill>
                          <a:latin typeface="HelveticaNeueLT Com 45 Lt" panose="020B0403020202020204" pitchFamily="34" charset="0"/>
                        </a:rPr>
                        <a:t>DN300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SW55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72</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extLst>
                  <a:ext uri="{0D108BD9-81ED-4DB2-BD59-A6C34878D82A}">
                    <a16:rowId xmlns:a16="http://schemas.microsoft.com/office/drawing/2014/main" val="3487918196"/>
                  </a:ext>
                </a:extLst>
              </a:tr>
              <a:tr h="215851">
                <a:tc>
                  <a:txBody>
                    <a:bodyPr/>
                    <a:lstStyle/>
                    <a:p>
                      <a:pPr algn="ctr"/>
                      <a:r>
                        <a:rPr lang="de-AT" sz="1400" dirty="0">
                          <a:solidFill>
                            <a:srgbClr val="003A68"/>
                          </a:solidFill>
                          <a:latin typeface="HelveticaNeueLT Com 45 Lt" panose="020B0403020202020204" pitchFamily="34" charset="0"/>
                        </a:rPr>
                        <a:t>DN350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SW55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72</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F30</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extLst>
                  <a:ext uri="{0D108BD9-81ED-4DB2-BD59-A6C34878D82A}">
                    <a16:rowId xmlns:a16="http://schemas.microsoft.com/office/drawing/2014/main" val="973723669"/>
                  </a:ext>
                </a:extLst>
              </a:tr>
              <a:tr h="215851">
                <a:tc>
                  <a:txBody>
                    <a:bodyPr/>
                    <a:lstStyle/>
                    <a:p>
                      <a:pPr algn="ctr"/>
                      <a:r>
                        <a:rPr lang="de-AT" sz="1400" dirty="0">
                          <a:solidFill>
                            <a:srgbClr val="003A68"/>
                          </a:solidFill>
                          <a:latin typeface="HelveticaNeueLT Com 45 Lt" panose="020B0403020202020204" pitchFamily="34" charset="0"/>
                        </a:rPr>
                        <a:t>DN400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SW55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72</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F30</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extLst>
                  <a:ext uri="{0D108BD9-81ED-4DB2-BD59-A6C34878D82A}">
                    <a16:rowId xmlns:a16="http://schemas.microsoft.com/office/drawing/2014/main" val="4047440118"/>
                  </a:ext>
                </a:extLst>
              </a:tr>
            </a:tbl>
          </a:graphicData>
        </a:graphic>
      </p:graphicFrame>
      <p:graphicFrame>
        <p:nvGraphicFramePr>
          <p:cNvPr id="56" name="Tabelle 55">
            <a:extLst>
              <a:ext uri="{FF2B5EF4-FFF2-40B4-BE49-F238E27FC236}">
                <a16:creationId xmlns:a16="http://schemas.microsoft.com/office/drawing/2014/main" id="{F08EE926-A2CA-46A3-8287-BCF7413A22F7}"/>
              </a:ext>
            </a:extLst>
          </p:cNvPr>
          <p:cNvGraphicFramePr>
            <a:graphicFrameLocks noGrp="1"/>
          </p:cNvGraphicFramePr>
          <p:nvPr>
            <p:extLst>
              <p:ext uri="{D42A27DB-BD31-4B8C-83A1-F6EECF244321}">
                <p14:modId xmlns:p14="http://schemas.microsoft.com/office/powerpoint/2010/main" val="1983959149"/>
              </p:ext>
            </p:extLst>
          </p:nvPr>
        </p:nvGraphicFramePr>
        <p:xfrm>
          <a:off x="6373446" y="3795256"/>
          <a:ext cx="5470769" cy="2346960"/>
        </p:xfrm>
        <a:graphic>
          <a:graphicData uri="http://schemas.openxmlformats.org/drawingml/2006/table">
            <a:tbl>
              <a:tblPr firstRow="1" bandRow="1">
                <a:tableStyleId>{5C22544A-7EE6-4342-B048-85BDC9FD1C3A}</a:tableStyleId>
              </a:tblPr>
              <a:tblGrid>
                <a:gridCol w="784146">
                  <a:extLst>
                    <a:ext uri="{9D8B030D-6E8A-4147-A177-3AD203B41FA5}">
                      <a16:colId xmlns:a16="http://schemas.microsoft.com/office/drawing/2014/main" val="3060331317"/>
                    </a:ext>
                  </a:extLst>
                </a:gridCol>
                <a:gridCol w="913602">
                  <a:extLst>
                    <a:ext uri="{9D8B030D-6E8A-4147-A177-3AD203B41FA5}">
                      <a16:colId xmlns:a16="http://schemas.microsoft.com/office/drawing/2014/main" val="1324702927"/>
                    </a:ext>
                  </a:extLst>
                </a:gridCol>
                <a:gridCol w="923026">
                  <a:extLst>
                    <a:ext uri="{9D8B030D-6E8A-4147-A177-3AD203B41FA5}">
                      <a16:colId xmlns:a16="http://schemas.microsoft.com/office/drawing/2014/main" val="944040359"/>
                    </a:ext>
                  </a:extLst>
                </a:gridCol>
                <a:gridCol w="940280">
                  <a:extLst>
                    <a:ext uri="{9D8B030D-6E8A-4147-A177-3AD203B41FA5}">
                      <a16:colId xmlns:a16="http://schemas.microsoft.com/office/drawing/2014/main" val="474539162"/>
                    </a:ext>
                  </a:extLst>
                </a:gridCol>
                <a:gridCol w="880692">
                  <a:extLst>
                    <a:ext uri="{9D8B030D-6E8A-4147-A177-3AD203B41FA5}">
                      <a16:colId xmlns:a16="http://schemas.microsoft.com/office/drawing/2014/main" val="629518305"/>
                    </a:ext>
                  </a:extLst>
                </a:gridCol>
                <a:gridCol w="1029023">
                  <a:extLst>
                    <a:ext uri="{9D8B030D-6E8A-4147-A177-3AD203B41FA5}">
                      <a16:colId xmlns:a16="http://schemas.microsoft.com/office/drawing/2014/main" val="3784583439"/>
                    </a:ext>
                  </a:extLst>
                </a:gridCol>
              </a:tblGrid>
              <a:tr h="215851">
                <a:tc>
                  <a:txBody>
                    <a:bodyPr/>
                    <a:lstStyle/>
                    <a:p>
                      <a:pPr algn="ctr"/>
                      <a:r>
                        <a:rPr lang="de-AT" sz="1400" b="0" dirty="0">
                          <a:solidFill>
                            <a:srgbClr val="003A68"/>
                          </a:solidFill>
                          <a:latin typeface="HelveticaNeueLT Com 45 Lt" panose="020B0403020202020204" pitchFamily="34" charset="0"/>
                        </a:rPr>
                        <a:t>Size</a:t>
                      </a:r>
                    </a:p>
                  </a:txBody>
                  <a:tcPr anchor="ctr">
                    <a:solidFill>
                      <a:srgbClr val="C2CCDF"/>
                    </a:solidFill>
                  </a:tcPr>
                </a:tc>
                <a:tc>
                  <a:txBody>
                    <a:bodyPr/>
                    <a:lstStyle/>
                    <a:p>
                      <a:pPr algn="ctr"/>
                      <a:r>
                        <a:rPr lang="de-AT" sz="1400" b="0" dirty="0">
                          <a:solidFill>
                            <a:srgbClr val="003A68"/>
                          </a:solidFill>
                          <a:latin typeface="HelveticaNeueLT Com 45 Lt" panose="020B0403020202020204" pitchFamily="34" charset="0"/>
                        </a:rPr>
                        <a:t>PN</a:t>
                      </a:r>
                    </a:p>
                  </a:txBody>
                  <a:tcPr anchor="ctr">
                    <a:solidFill>
                      <a:srgbClr val="C2CCDF"/>
                    </a:solidFill>
                  </a:tcPr>
                </a:tc>
                <a:tc>
                  <a:txBody>
                    <a:bodyPr/>
                    <a:lstStyle/>
                    <a:p>
                      <a:pPr algn="ctr"/>
                      <a:r>
                        <a:rPr lang="de-AT" sz="1400" b="0" dirty="0">
                          <a:solidFill>
                            <a:srgbClr val="003A68"/>
                          </a:solidFill>
                          <a:latin typeface="HelveticaNeueLT Com 45 Lt" panose="020B0403020202020204" pitchFamily="34" charset="0"/>
                        </a:rPr>
                        <a:t>Square</a:t>
                      </a:r>
                    </a:p>
                  </a:txBody>
                  <a:tcPr anchor="ctr">
                    <a:solidFill>
                      <a:srgbClr val="C2CCDF"/>
                    </a:solidFill>
                  </a:tcPr>
                </a:tc>
                <a:tc>
                  <a:txBody>
                    <a:bodyPr/>
                    <a:lstStyle/>
                    <a:p>
                      <a:pPr algn="ctr"/>
                      <a:r>
                        <a:rPr lang="de-AT" sz="1400" b="0" dirty="0">
                          <a:solidFill>
                            <a:srgbClr val="003A68"/>
                          </a:solidFill>
                          <a:latin typeface="HelveticaNeueLT Com 45 Lt" panose="020B0403020202020204" pitchFamily="34" charset="0"/>
                        </a:rPr>
                        <a:t>Feather key</a:t>
                      </a:r>
                    </a:p>
                  </a:txBody>
                  <a:tcPr anchor="ctr">
                    <a:solidFill>
                      <a:srgbClr val="C2CCDF"/>
                    </a:solidFill>
                  </a:tcPr>
                </a:tc>
                <a:tc>
                  <a:txBody>
                    <a:bodyPr/>
                    <a:lstStyle/>
                    <a:p>
                      <a:pPr algn="ctr"/>
                      <a:r>
                        <a:rPr lang="de-AT" sz="1400" b="0" dirty="0">
                          <a:solidFill>
                            <a:srgbClr val="003A68"/>
                          </a:solidFill>
                          <a:latin typeface="HelveticaNeueLT Com 45 Lt" panose="020B0403020202020204" pitchFamily="34" charset="0"/>
                        </a:rPr>
                        <a:t>ISO5211</a:t>
                      </a:r>
                    </a:p>
                    <a:p>
                      <a:pPr algn="ctr"/>
                      <a:r>
                        <a:rPr lang="de-DE" sz="1400" b="0" dirty="0">
                          <a:solidFill>
                            <a:srgbClr val="003A68"/>
                          </a:solidFill>
                          <a:latin typeface="HelveticaNeueLT Com 45 Lt" panose="020B0403020202020204" pitchFamily="34" charset="0"/>
                        </a:rPr>
                        <a:t>s</a:t>
                      </a:r>
                      <a:r>
                        <a:rPr lang="de-AT" sz="1400" b="0" dirty="0">
                          <a:solidFill>
                            <a:srgbClr val="003A68"/>
                          </a:solidFill>
                          <a:latin typeface="HelveticaNeueLT Com 45 Lt" panose="020B0403020202020204" pitchFamily="34" charset="0"/>
                        </a:rPr>
                        <a:t>oft seat</a:t>
                      </a:r>
                    </a:p>
                  </a:txBody>
                  <a:tcPr anchor="ctr">
                    <a:solidFill>
                      <a:srgbClr val="C2CCDF"/>
                    </a:solidFill>
                  </a:tcPr>
                </a:tc>
                <a:tc>
                  <a:txBody>
                    <a:bodyPr/>
                    <a:lstStyle/>
                    <a:p>
                      <a:pPr algn="ctr"/>
                      <a:r>
                        <a:rPr lang="de-DE" sz="1400" b="0" dirty="0">
                          <a:solidFill>
                            <a:srgbClr val="003A68"/>
                          </a:solidFill>
                          <a:latin typeface="HelveticaNeueLT Com 45 Lt" panose="020B0403020202020204" pitchFamily="34" charset="0"/>
                        </a:rPr>
                        <a:t>ISO5211 metal seat</a:t>
                      </a:r>
                      <a:endParaRPr lang="de-AT" sz="1400" b="0" dirty="0">
                        <a:solidFill>
                          <a:srgbClr val="003A68"/>
                        </a:solidFill>
                        <a:latin typeface="HelveticaNeueLT Com 45 Lt" panose="020B0403020202020204" pitchFamily="34" charset="0"/>
                      </a:endParaRPr>
                    </a:p>
                  </a:txBody>
                  <a:tcPr anchor="ctr">
                    <a:solidFill>
                      <a:srgbClr val="C2CCDF"/>
                    </a:solidFill>
                  </a:tcPr>
                </a:tc>
                <a:extLst>
                  <a:ext uri="{0D108BD9-81ED-4DB2-BD59-A6C34878D82A}">
                    <a16:rowId xmlns:a16="http://schemas.microsoft.com/office/drawing/2014/main" val="1798733928"/>
                  </a:ext>
                </a:extLst>
              </a:tr>
              <a:tr h="215851">
                <a:tc>
                  <a:txBody>
                    <a:bodyPr/>
                    <a:lstStyle/>
                    <a:p>
                      <a:pPr algn="ctr"/>
                      <a:r>
                        <a:rPr lang="de-AT" sz="1400" dirty="0">
                          <a:solidFill>
                            <a:srgbClr val="003A68"/>
                          </a:solidFill>
                          <a:latin typeface="HelveticaNeueLT Com 45 Lt" panose="020B0403020202020204" pitchFamily="34" charset="0"/>
                        </a:rPr>
                        <a:t>DN150</a:t>
                      </a:r>
                    </a:p>
                  </a:txBody>
                  <a:tcPr>
                    <a:solidFill>
                      <a:srgbClr val="C2CCDF"/>
                    </a:solidFill>
                  </a:tcPr>
                </a:tc>
                <a:tc rowSpan="6">
                  <a:txBody>
                    <a:bodyPr/>
                    <a:lstStyle/>
                    <a:p>
                      <a:pPr algn="ctr" fontAlgn="b"/>
                      <a:r>
                        <a:rPr lang="de-DE" sz="1400" b="0" i="0" u="none" strike="noStrike" dirty="0">
                          <a:solidFill>
                            <a:srgbClr val="002060"/>
                          </a:solidFill>
                          <a:effectLst/>
                          <a:latin typeface="HelveticaNeueLT Com 45 Lt" panose="020B0403020202020204" pitchFamily="34" charset="0"/>
                        </a:rPr>
                        <a:t>40/CL300</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SW36</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48</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extLst>
                  <a:ext uri="{0D108BD9-81ED-4DB2-BD59-A6C34878D82A}">
                    <a16:rowId xmlns:a16="http://schemas.microsoft.com/office/drawing/2014/main" val="219472034"/>
                  </a:ext>
                </a:extLst>
              </a:tr>
              <a:tr h="215851">
                <a:tc>
                  <a:txBody>
                    <a:bodyPr/>
                    <a:lstStyle/>
                    <a:p>
                      <a:pPr algn="ctr"/>
                      <a:r>
                        <a:rPr lang="de-AT" sz="1400" dirty="0">
                          <a:solidFill>
                            <a:srgbClr val="003A68"/>
                          </a:solidFill>
                          <a:latin typeface="HelveticaNeueLT Com 45 Lt" panose="020B0403020202020204" pitchFamily="34" charset="0"/>
                        </a:rPr>
                        <a:t>DN200</a:t>
                      </a:r>
                    </a:p>
                  </a:txBody>
                  <a:tcPr>
                    <a:solidFill>
                      <a:srgbClr val="C2CCDF"/>
                    </a:solidFill>
                  </a:tcPr>
                </a:tc>
                <a:tc vMerge="1">
                  <a:txBody>
                    <a:bodyPr/>
                    <a:lstStyle/>
                    <a:p>
                      <a:pPr algn="ctr" fontAlgn="b"/>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SW36</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48</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F16</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extLst>
                  <a:ext uri="{0D108BD9-81ED-4DB2-BD59-A6C34878D82A}">
                    <a16:rowId xmlns:a16="http://schemas.microsoft.com/office/drawing/2014/main" val="1607431992"/>
                  </a:ext>
                </a:extLst>
              </a:tr>
              <a:tr h="215851">
                <a:tc>
                  <a:txBody>
                    <a:bodyPr/>
                    <a:lstStyle/>
                    <a:p>
                      <a:pPr algn="ctr"/>
                      <a:r>
                        <a:rPr lang="de-AT" sz="1400" dirty="0">
                          <a:solidFill>
                            <a:srgbClr val="003A68"/>
                          </a:solidFill>
                          <a:latin typeface="HelveticaNeueLT Com 45 Lt" panose="020B0403020202020204" pitchFamily="34" charset="0"/>
                        </a:rPr>
                        <a:t>DN250</a:t>
                      </a:r>
                    </a:p>
                  </a:txBody>
                  <a:tcPr>
                    <a:solidFill>
                      <a:srgbClr val="C2CCDF"/>
                    </a:solidFill>
                  </a:tcPr>
                </a:tc>
                <a:tc vMerge="1">
                  <a:txBody>
                    <a:bodyPr/>
                    <a:lstStyle/>
                    <a:p>
                      <a:pPr algn="ctr" fontAlgn="b"/>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SW46</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60</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F16</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extLst>
                  <a:ext uri="{0D108BD9-81ED-4DB2-BD59-A6C34878D82A}">
                    <a16:rowId xmlns:a16="http://schemas.microsoft.com/office/drawing/2014/main" val="3349281977"/>
                  </a:ext>
                </a:extLst>
              </a:tr>
              <a:tr h="215851">
                <a:tc>
                  <a:txBody>
                    <a:bodyPr/>
                    <a:lstStyle/>
                    <a:p>
                      <a:pPr algn="ctr"/>
                      <a:r>
                        <a:rPr lang="de-AT" sz="1400" dirty="0">
                          <a:solidFill>
                            <a:srgbClr val="003A68"/>
                          </a:solidFill>
                          <a:latin typeface="HelveticaNeueLT Com 45 Lt" panose="020B0403020202020204" pitchFamily="34" charset="0"/>
                        </a:rPr>
                        <a:t>DN300</a:t>
                      </a:r>
                    </a:p>
                  </a:txBody>
                  <a:tcPr>
                    <a:solidFill>
                      <a:srgbClr val="C2CCDF"/>
                    </a:solidFill>
                  </a:tcPr>
                </a:tc>
                <a:tc vMerge="1">
                  <a:txBody>
                    <a:bodyPr/>
                    <a:lstStyle/>
                    <a:p>
                      <a:pPr algn="ctr" fontAlgn="b"/>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SW55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72</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extLst>
                  <a:ext uri="{0D108BD9-81ED-4DB2-BD59-A6C34878D82A}">
                    <a16:rowId xmlns:a16="http://schemas.microsoft.com/office/drawing/2014/main" val="3487918196"/>
                  </a:ext>
                </a:extLst>
              </a:tr>
              <a:tr h="215851">
                <a:tc>
                  <a:txBody>
                    <a:bodyPr/>
                    <a:lstStyle/>
                    <a:p>
                      <a:pPr algn="ctr"/>
                      <a:r>
                        <a:rPr lang="de-AT" sz="1400" dirty="0">
                          <a:solidFill>
                            <a:srgbClr val="003A68"/>
                          </a:solidFill>
                          <a:latin typeface="HelveticaNeueLT Com 45 Lt" panose="020B0403020202020204" pitchFamily="34" charset="0"/>
                        </a:rPr>
                        <a:t>DN350</a:t>
                      </a:r>
                    </a:p>
                  </a:txBody>
                  <a:tcPr>
                    <a:solidFill>
                      <a:srgbClr val="C2CCDF"/>
                    </a:solidFill>
                  </a:tcPr>
                </a:tc>
                <a:tc vMerge="1">
                  <a:txBody>
                    <a:bodyPr/>
                    <a:lstStyle/>
                    <a:p>
                      <a:pPr algn="ctr" fontAlgn="b"/>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SW55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72</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F30</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extLst>
                  <a:ext uri="{0D108BD9-81ED-4DB2-BD59-A6C34878D82A}">
                    <a16:rowId xmlns:a16="http://schemas.microsoft.com/office/drawing/2014/main" val="973723669"/>
                  </a:ext>
                </a:extLst>
              </a:tr>
              <a:tr h="215851">
                <a:tc>
                  <a:txBody>
                    <a:bodyPr/>
                    <a:lstStyle/>
                    <a:p>
                      <a:pPr algn="ctr"/>
                      <a:r>
                        <a:rPr lang="de-AT" sz="1400" dirty="0">
                          <a:solidFill>
                            <a:srgbClr val="003A68"/>
                          </a:solidFill>
                          <a:latin typeface="HelveticaNeueLT Com 45 Lt" panose="020B0403020202020204" pitchFamily="34" charset="0"/>
                        </a:rPr>
                        <a:t>DN400</a:t>
                      </a:r>
                    </a:p>
                  </a:txBody>
                  <a:tcPr>
                    <a:solidFill>
                      <a:srgbClr val="C2CCDF"/>
                    </a:solidFill>
                  </a:tcPr>
                </a:tc>
                <a:tc vMerge="1">
                  <a:txBody>
                    <a:bodyPr/>
                    <a:lstStyle/>
                    <a:p>
                      <a:pPr algn="ctr" fontAlgn="b"/>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SW55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72</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F30</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extLst>
                  <a:ext uri="{0D108BD9-81ED-4DB2-BD59-A6C34878D82A}">
                    <a16:rowId xmlns:a16="http://schemas.microsoft.com/office/drawing/2014/main" val="4047440118"/>
                  </a:ext>
                </a:extLst>
              </a:tr>
            </a:tbl>
          </a:graphicData>
        </a:graphic>
      </p:graphicFrame>
    </p:spTree>
    <p:extLst>
      <p:ext uri="{BB962C8B-B14F-4D97-AF65-F5344CB8AC3E}">
        <p14:creationId xmlns:p14="http://schemas.microsoft.com/office/powerpoint/2010/main" val="2104499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pic>
        <p:nvPicPr>
          <p:cNvPr id="14" name="Grafik 4" descr="image004">
            <a:extLst>
              <a:ext uri="{FF2B5EF4-FFF2-40B4-BE49-F238E27FC236}">
                <a16:creationId xmlns:a16="http://schemas.microsoft.com/office/drawing/2014/main" id="{36C072ED-C4F4-4F5F-A9FC-592648688DEF}"/>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910333" y="3695041"/>
            <a:ext cx="2620028" cy="269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451690" y="411479"/>
            <a:ext cx="5644310" cy="621454"/>
          </a:xfrm>
        </p:spPr>
        <p:txBody>
          <a:bodyPr/>
          <a:lstStyle/>
          <a:p>
            <a:r>
              <a:rPr lang="de-DE" dirty="0"/>
              <a:t>Gear sizing auma</a:t>
            </a:r>
            <a:endParaRPr lang="de-AT" dirty="0"/>
          </a:p>
        </p:txBody>
      </p:sp>
      <p:pic>
        <p:nvPicPr>
          <p:cNvPr id="2" name="Grafik 1">
            <a:extLst>
              <a:ext uri="{FF2B5EF4-FFF2-40B4-BE49-F238E27FC236}">
                <a16:creationId xmlns:a16="http://schemas.microsoft.com/office/drawing/2014/main" id="{949CC30A-F7F7-4BE7-AE2C-F8A99A120892}"/>
              </a:ext>
            </a:extLst>
          </p:cNvPr>
          <p:cNvPicPr>
            <a:picLocks noChangeAspect="1"/>
          </p:cNvPicPr>
          <p:nvPr/>
        </p:nvPicPr>
        <p:blipFill>
          <a:blip r:embed="rId3"/>
          <a:stretch>
            <a:fillRect/>
          </a:stretch>
        </p:blipFill>
        <p:spPr>
          <a:xfrm rot="5400000">
            <a:off x="1972656" y="3110914"/>
            <a:ext cx="528040" cy="469369"/>
          </a:xfrm>
          <a:prstGeom prst="rect">
            <a:avLst/>
          </a:prstGeom>
        </p:spPr>
      </p:pic>
      <p:pic>
        <p:nvPicPr>
          <p:cNvPr id="3" name="Grafik 2">
            <a:extLst>
              <a:ext uri="{FF2B5EF4-FFF2-40B4-BE49-F238E27FC236}">
                <a16:creationId xmlns:a16="http://schemas.microsoft.com/office/drawing/2014/main" id="{9D300EBC-DE44-4374-9BC3-6BAB08B4C427}"/>
              </a:ext>
            </a:extLst>
          </p:cNvPr>
          <p:cNvPicPr>
            <a:picLocks noChangeAspect="1"/>
          </p:cNvPicPr>
          <p:nvPr/>
        </p:nvPicPr>
        <p:blipFill>
          <a:blip r:embed="rId4"/>
          <a:stretch>
            <a:fillRect/>
          </a:stretch>
        </p:blipFill>
        <p:spPr>
          <a:xfrm>
            <a:off x="1153305" y="1731986"/>
            <a:ext cx="3191922" cy="2217465"/>
          </a:xfrm>
          <a:prstGeom prst="rect">
            <a:avLst/>
          </a:prstGeom>
        </p:spPr>
      </p:pic>
      <p:sp>
        <p:nvSpPr>
          <p:cNvPr id="20" name="Textplatzhalter 3">
            <a:extLst>
              <a:ext uri="{FF2B5EF4-FFF2-40B4-BE49-F238E27FC236}">
                <a16:creationId xmlns:a16="http://schemas.microsoft.com/office/drawing/2014/main" id="{57EF7EDA-C02A-4F3A-9259-89CE50C85559}"/>
              </a:ext>
            </a:extLst>
          </p:cNvPr>
          <p:cNvSpPr txBox="1">
            <a:spLocks/>
          </p:cNvSpPr>
          <p:nvPr/>
        </p:nvSpPr>
        <p:spPr>
          <a:xfrm>
            <a:off x="451692" y="988503"/>
            <a:ext cx="3404316"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GS gears with hand wheel</a:t>
            </a:r>
          </a:p>
        </p:txBody>
      </p:sp>
      <p:graphicFrame>
        <p:nvGraphicFramePr>
          <p:cNvPr id="22" name="Tabelle 21">
            <a:extLst>
              <a:ext uri="{FF2B5EF4-FFF2-40B4-BE49-F238E27FC236}">
                <a16:creationId xmlns:a16="http://schemas.microsoft.com/office/drawing/2014/main" id="{574A465D-716D-4D32-8258-E4FDBF35B545}"/>
              </a:ext>
            </a:extLst>
          </p:cNvPr>
          <p:cNvGraphicFramePr>
            <a:graphicFrameLocks noGrp="1"/>
          </p:cNvGraphicFramePr>
          <p:nvPr>
            <p:extLst>
              <p:ext uri="{D42A27DB-BD31-4B8C-83A1-F6EECF244321}">
                <p14:modId xmlns:p14="http://schemas.microsoft.com/office/powerpoint/2010/main" val="1991031839"/>
              </p:ext>
            </p:extLst>
          </p:nvPr>
        </p:nvGraphicFramePr>
        <p:xfrm>
          <a:off x="4728938" y="1185797"/>
          <a:ext cx="7142021" cy="2346960"/>
        </p:xfrm>
        <a:graphic>
          <a:graphicData uri="http://schemas.openxmlformats.org/drawingml/2006/table">
            <a:tbl>
              <a:tblPr firstRow="1" bandRow="1">
                <a:tableStyleId>{5C22544A-7EE6-4342-B048-85BDC9FD1C3A}</a:tableStyleId>
              </a:tblPr>
              <a:tblGrid>
                <a:gridCol w="990670">
                  <a:extLst>
                    <a:ext uri="{9D8B030D-6E8A-4147-A177-3AD203B41FA5}">
                      <a16:colId xmlns:a16="http://schemas.microsoft.com/office/drawing/2014/main" val="3060331317"/>
                    </a:ext>
                  </a:extLst>
                </a:gridCol>
                <a:gridCol w="773185">
                  <a:extLst>
                    <a:ext uri="{9D8B030D-6E8A-4147-A177-3AD203B41FA5}">
                      <a16:colId xmlns:a16="http://schemas.microsoft.com/office/drawing/2014/main" val="1324702927"/>
                    </a:ext>
                  </a:extLst>
                </a:gridCol>
                <a:gridCol w="1199071">
                  <a:extLst>
                    <a:ext uri="{9D8B030D-6E8A-4147-A177-3AD203B41FA5}">
                      <a16:colId xmlns:a16="http://schemas.microsoft.com/office/drawing/2014/main" val="629518305"/>
                    </a:ext>
                  </a:extLst>
                </a:gridCol>
                <a:gridCol w="1736808">
                  <a:extLst>
                    <a:ext uri="{9D8B030D-6E8A-4147-A177-3AD203B41FA5}">
                      <a16:colId xmlns:a16="http://schemas.microsoft.com/office/drawing/2014/main" val="3521234748"/>
                    </a:ext>
                  </a:extLst>
                </a:gridCol>
                <a:gridCol w="1002952">
                  <a:extLst>
                    <a:ext uri="{9D8B030D-6E8A-4147-A177-3AD203B41FA5}">
                      <a16:colId xmlns:a16="http://schemas.microsoft.com/office/drawing/2014/main" val="3784583439"/>
                    </a:ext>
                  </a:extLst>
                </a:gridCol>
                <a:gridCol w="1439335">
                  <a:extLst>
                    <a:ext uri="{9D8B030D-6E8A-4147-A177-3AD203B41FA5}">
                      <a16:colId xmlns:a16="http://schemas.microsoft.com/office/drawing/2014/main" val="3790977467"/>
                    </a:ext>
                  </a:extLst>
                </a:gridCol>
              </a:tblGrid>
              <a:tr h="406446">
                <a:tc>
                  <a:txBody>
                    <a:bodyPr/>
                    <a:lstStyle/>
                    <a:p>
                      <a:pPr algn="ctr"/>
                      <a:r>
                        <a:rPr lang="de-AT" sz="1400" b="0" dirty="0">
                          <a:solidFill>
                            <a:srgbClr val="003A68"/>
                          </a:solidFill>
                          <a:latin typeface="HelveticaNeueLT Com 45 Lt" panose="020B0403020202020204" pitchFamily="34" charset="0"/>
                        </a:rPr>
                        <a:t>Size</a:t>
                      </a:r>
                    </a:p>
                  </a:txBody>
                  <a:tcPr anchor="ctr">
                    <a:solidFill>
                      <a:srgbClr val="C2CCDF"/>
                    </a:solidFill>
                  </a:tcPr>
                </a:tc>
                <a:tc>
                  <a:txBody>
                    <a:bodyPr/>
                    <a:lstStyle/>
                    <a:p>
                      <a:pPr algn="ctr"/>
                      <a:r>
                        <a:rPr lang="de-AT" sz="1400" b="0" dirty="0">
                          <a:solidFill>
                            <a:srgbClr val="003A68"/>
                          </a:solidFill>
                          <a:latin typeface="HelveticaNeueLT Com 45 Lt" panose="020B0403020202020204" pitchFamily="34" charset="0"/>
                        </a:rPr>
                        <a:t>PN</a:t>
                      </a:r>
                    </a:p>
                  </a:txBody>
                  <a:tcPr anchor="ctr">
                    <a:solidFill>
                      <a:srgbClr val="C2CCDF"/>
                    </a:solidFill>
                  </a:tcPr>
                </a:tc>
                <a:tc>
                  <a:txBody>
                    <a:bodyPr/>
                    <a:lstStyle/>
                    <a:p>
                      <a:pPr algn="ctr"/>
                      <a:r>
                        <a:rPr lang="de-AT" sz="1400" b="0" dirty="0">
                          <a:solidFill>
                            <a:srgbClr val="003A68"/>
                          </a:solidFill>
                          <a:latin typeface="HelveticaNeueLT Com 45 Lt" panose="020B0403020202020204" pitchFamily="34" charset="0"/>
                        </a:rPr>
                        <a:t>ISO5211</a:t>
                      </a:r>
                    </a:p>
                    <a:p>
                      <a:pPr algn="ctr"/>
                      <a:r>
                        <a:rPr lang="de-DE" sz="1400" b="0" dirty="0">
                          <a:solidFill>
                            <a:srgbClr val="003A68"/>
                          </a:solidFill>
                          <a:latin typeface="HelveticaNeueLT Com 45 Lt" panose="020B0403020202020204" pitchFamily="34" charset="0"/>
                        </a:rPr>
                        <a:t>s</a:t>
                      </a:r>
                      <a:r>
                        <a:rPr lang="de-AT" sz="1400" b="0" dirty="0">
                          <a:solidFill>
                            <a:srgbClr val="003A68"/>
                          </a:solidFill>
                          <a:latin typeface="HelveticaNeueLT Com 45 Lt" panose="020B0403020202020204" pitchFamily="34" charset="0"/>
                        </a:rPr>
                        <a:t>oft seat</a:t>
                      </a:r>
                    </a:p>
                  </a:txBody>
                  <a:tcPr anchor="ctr">
                    <a:solidFill>
                      <a:srgbClr val="C2CCDF"/>
                    </a:solidFill>
                  </a:tcPr>
                </a:tc>
                <a:tc>
                  <a:txBody>
                    <a:bodyPr/>
                    <a:lstStyle/>
                    <a:p>
                      <a:pPr algn="ctr"/>
                      <a:r>
                        <a:rPr lang="de-DE" sz="1400" b="0" dirty="0">
                          <a:solidFill>
                            <a:srgbClr val="003A68"/>
                          </a:solidFill>
                          <a:latin typeface="HelveticaNeueLT Com 45 Lt" panose="020B0403020202020204" pitchFamily="34" charset="0"/>
                        </a:rPr>
                        <a:t>Gear type soft seat</a:t>
                      </a:r>
                      <a:endParaRPr lang="de-AT" sz="1400" b="0" dirty="0">
                        <a:solidFill>
                          <a:srgbClr val="003A68"/>
                        </a:solidFill>
                        <a:latin typeface="HelveticaNeueLT Com 45 Lt" panose="020B0403020202020204" pitchFamily="34" charset="0"/>
                      </a:endParaRPr>
                    </a:p>
                  </a:txBody>
                  <a:tcPr anchor="ctr">
                    <a:solidFill>
                      <a:srgbClr val="C2CCDF"/>
                    </a:solidFill>
                  </a:tcPr>
                </a:tc>
                <a:tc>
                  <a:txBody>
                    <a:bodyPr/>
                    <a:lstStyle/>
                    <a:p>
                      <a:pPr algn="ctr"/>
                      <a:r>
                        <a:rPr lang="de-DE" sz="1400" b="0" dirty="0">
                          <a:solidFill>
                            <a:srgbClr val="003A68"/>
                          </a:solidFill>
                          <a:latin typeface="HelveticaNeueLT Com 45 Lt" panose="020B0403020202020204" pitchFamily="34" charset="0"/>
                        </a:rPr>
                        <a:t>ISO5211 metal seat</a:t>
                      </a:r>
                      <a:endParaRPr lang="de-AT" sz="1400" b="0" dirty="0">
                        <a:solidFill>
                          <a:srgbClr val="003A68"/>
                        </a:solidFill>
                        <a:latin typeface="HelveticaNeueLT Com 45 Lt" panose="020B0403020202020204" pitchFamily="34" charset="0"/>
                      </a:endParaRPr>
                    </a:p>
                  </a:txBody>
                  <a:tcPr anchor="ctr">
                    <a:solidFill>
                      <a:srgbClr val="C2CCDF"/>
                    </a:solidFill>
                  </a:tcPr>
                </a:tc>
                <a:tc>
                  <a:txBody>
                    <a:bodyPr/>
                    <a:lstStyle/>
                    <a:p>
                      <a:pPr algn="ctr"/>
                      <a:r>
                        <a:rPr lang="de-DE" sz="1400" b="0" dirty="0">
                          <a:solidFill>
                            <a:srgbClr val="003A68"/>
                          </a:solidFill>
                          <a:latin typeface="HelveticaNeueLT Com 45 Lt" panose="020B0403020202020204" pitchFamily="34" charset="0"/>
                        </a:rPr>
                        <a:t>Gear type metal seat</a:t>
                      </a:r>
                      <a:endParaRPr lang="de-AT" sz="1400" b="0" dirty="0">
                        <a:solidFill>
                          <a:srgbClr val="003A68"/>
                        </a:solidFill>
                        <a:latin typeface="HelveticaNeueLT Com 45 Lt" panose="020B0403020202020204" pitchFamily="34" charset="0"/>
                      </a:endParaRPr>
                    </a:p>
                  </a:txBody>
                  <a:tcPr anchor="ctr">
                    <a:solidFill>
                      <a:srgbClr val="C2CCDF"/>
                    </a:solidFill>
                  </a:tcPr>
                </a:tc>
                <a:extLst>
                  <a:ext uri="{0D108BD9-81ED-4DB2-BD59-A6C34878D82A}">
                    <a16:rowId xmlns:a16="http://schemas.microsoft.com/office/drawing/2014/main" val="1798733928"/>
                  </a:ext>
                </a:extLst>
              </a:tr>
              <a:tr h="250371">
                <a:tc>
                  <a:txBody>
                    <a:bodyPr/>
                    <a:lstStyle/>
                    <a:p>
                      <a:pPr algn="ctr"/>
                      <a:r>
                        <a:rPr lang="de-AT" sz="1400" dirty="0">
                          <a:solidFill>
                            <a:srgbClr val="003A68"/>
                          </a:solidFill>
                          <a:latin typeface="HelveticaNeueLT Com 45 Lt" panose="020B0403020202020204" pitchFamily="34" charset="0"/>
                        </a:rPr>
                        <a:t>DN150</a:t>
                      </a:r>
                    </a:p>
                  </a:txBody>
                  <a:tcPr>
                    <a:solidFill>
                      <a:srgbClr val="C2CCDF"/>
                    </a:solidFill>
                  </a:tcPr>
                </a:tc>
                <a:tc rowSpan="6">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DE" sz="1400" b="0" i="0" u="none" strike="noStrike" dirty="0">
                          <a:solidFill>
                            <a:srgbClr val="002060"/>
                          </a:solidFill>
                          <a:effectLst/>
                          <a:latin typeface="HelveticaNeueLT Com 45 Lt" panose="020B0403020202020204" pitchFamily="34" charset="0"/>
                        </a:rPr>
                        <a:t>10/16/25/CL150</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80.3-53:1</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80.3-53:1</a:t>
                      </a:r>
                    </a:p>
                  </a:txBody>
                  <a:tcPr marL="9525" marR="9525" marT="9525" marB="0" anchor="ctr">
                    <a:solidFill>
                      <a:srgbClr val="DFE4EE"/>
                    </a:solidFill>
                  </a:tcPr>
                </a:tc>
                <a:extLst>
                  <a:ext uri="{0D108BD9-81ED-4DB2-BD59-A6C34878D82A}">
                    <a16:rowId xmlns:a16="http://schemas.microsoft.com/office/drawing/2014/main" val="219472034"/>
                  </a:ext>
                </a:extLst>
              </a:tr>
              <a:tr h="250371">
                <a:tc>
                  <a:txBody>
                    <a:bodyPr/>
                    <a:lstStyle/>
                    <a:p>
                      <a:pPr algn="ctr"/>
                      <a:r>
                        <a:rPr lang="de-AT" sz="1400" dirty="0">
                          <a:solidFill>
                            <a:srgbClr val="003A68"/>
                          </a:solidFill>
                          <a:latin typeface="HelveticaNeueLT Com 45 Lt" panose="020B0403020202020204" pitchFamily="34" charset="0"/>
                        </a:rPr>
                        <a:t>DN200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80.3-53:1</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80.3-53:1</a:t>
                      </a:r>
                    </a:p>
                  </a:txBody>
                  <a:tcPr marL="9525" marR="9525" marT="9525" marB="0" anchor="ctr">
                    <a:solidFill>
                      <a:srgbClr val="DFE4EE"/>
                    </a:solidFill>
                  </a:tcPr>
                </a:tc>
                <a:extLst>
                  <a:ext uri="{0D108BD9-81ED-4DB2-BD59-A6C34878D82A}">
                    <a16:rowId xmlns:a16="http://schemas.microsoft.com/office/drawing/2014/main" val="1607431992"/>
                  </a:ext>
                </a:extLst>
              </a:tr>
              <a:tr h="250371">
                <a:tc>
                  <a:txBody>
                    <a:bodyPr/>
                    <a:lstStyle/>
                    <a:p>
                      <a:pPr algn="ctr"/>
                      <a:r>
                        <a:rPr lang="de-AT" sz="1400" dirty="0">
                          <a:solidFill>
                            <a:srgbClr val="003A68"/>
                          </a:solidFill>
                          <a:latin typeface="HelveticaNeueLT Com 45 Lt" panose="020B0403020202020204" pitchFamily="34" charset="0"/>
                        </a:rPr>
                        <a:t>DN250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F16</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100.3-208:1</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F16</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100.3-208:1</a:t>
                      </a:r>
                    </a:p>
                  </a:txBody>
                  <a:tcPr marL="9525" marR="9525" marT="9525" marB="0" anchor="ctr">
                    <a:solidFill>
                      <a:srgbClr val="DFE4EE"/>
                    </a:solidFill>
                  </a:tcPr>
                </a:tc>
                <a:extLst>
                  <a:ext uri="{0D108BD9-81ED-4DB2-BD59-A6C34878D82A}">
                    <a16:rowId xmlns:a16="http://schemas.microsoft.com/office/drawing/2014/main" val="3349281977"/>
                  </a:ext>
                </a:extLst>
              </a:tr>
              <a:tr h="250371">
                <a:tc>
                  <a:txBody>
                    <a:bodyPr/>
                    <a:lstStyle/>
                    <a:p>
                      <a:pPr algn="ctr"/>
                      <a:r>
                        <a:rPr lang="de-AT" sz="1400" dirty="0">
                          <a:solidFill>
                            <a:srgbClr val="003A68"/>
                          </a:solidFill>
                          <a:latin typeface="HelveticaNeueLT Com 45 Lt" panose="020B0403020202020204" pitchFamily="34" charset="0"/>
                        </a:rPr>
                        <a:t>DN300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125.3-208:1</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125.3-208:1</a:t>
                      </a:r>
                    </a:p>
                  </a:txBody>
                  <a:tcPr marL="9525" marR="9525" marT="9525" marB="0" anchor="ctr">
                    <a:solidFill>
                      <a:srgbClr val="DFE4EE"/>
                    </a:solidFill>
                  </a:tcPr>
                </a:tc>
                <a:extLst>
                  <a:ext uri="{0D108BD9-81ED-4DB2-BD59-A6C34878D82A}">
                    <a16:rowId xmlns:a16="http://schemas.microsoft.com/office/drawing/2014/main" val="3487918196"/>
                  </a:ext>
                </a:extLst>
              </a:tr>
              <a:tr h="250371">
                <a:tc>
                  <a:txBody>
                    <a:bodyPr/>
                    <a:lstStyle/>
                    <a:p>
                      <a:pPr algn="ctr"/>
                      <a:r>
                        <a:rPr lang="de-AT" sz="1400" dirty="0">
                          <a:solidFill>
                            <a:srgbClr val="003A68"/>
                          </a:solidFill>
                          <a:latin typeface="HelveticaNeueLT Com 45 Lt" panose="020B0403020202020204" pitchFamily="34" charset="0"/>
                        </a:rPr>
                        <a:t>DN350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125.3-208:1</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F30</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GS160.3-(442:1)</a:t>
                      </a:r>
                    </a:p>
                  </a:txBody>
                  <a:tcPr marL="9525" marR="9525" marT="9525" marB="0" anchor="ctr">
                    <a:solidFill>
                      <a:srgbClr val="DFE4EE"/>
                    </a:solidFill>
                  </a:tcPr>
                </a:tc>
                <a:extLst>
                  <a:ext uri="{0D108BD9-81ED-4DB2-BD59-A6C34878D82A}">
                    <a16:rowId xmlns:a16="http://schemas.microsoft.com/office/drawing/2014/main" val="973723669"/>
                  </a:ext>
                </a:extLst>
              </a:tr>
              <a:tr h="250371">
                <a:tc>
                  <a:txBody>
                    <a:bodyPr/>
                    <a:lstStyle/>
                    <a:p>
                      <a:pPr algn="ctr"/>
                      <a:r>
                        <a:rPr lang="de-AT" sz="1400" dirty="0">
                          <a:solidFill>
                            <a:srgbClr val="003A68"/>
                          </a:solidFill>
                          <a:latin typeface="HelveticaNeueLT Com 45 Lt" panose="020B0403020202020204" pitchFamily="34" charset="0"/>
                        </a:rPr>
                        <a:t>DN400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125.3-208:1</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F30</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GS160.3-(442:1)</a:t>
                      </a:r>
                    </a:p>
                  </a:txBody>
                  <a:tcPr marL="9525" marR="9525" marT="9525" marB="0" anchor="ctr">
                    <a:solidFill>
                      <a:srgbClr val="DFE4EE"/>
                    </a:solidFill>
                  </a:tcPr>
                </a:tc>
                <a:extLst>
                  <a:ext uri="{0D108BD9-81ED-4DB2-BD59-A6C34878D82A}">
                    <a16:rowId xmlns:a16="http://schemas.microsoft.com/office/drawing/2014/main" val="4047440118"/>
                  </a:ext>
                </a:extLst>
              </a:tr>
            </a:tbl>
          </a:graphicData>
        </a:graphic>
      </p:graphicFrame>
      <p:graphicFrame>
        <p:nvGraphicFramePr>
          <p:cNvPr id="23" name="Tabelle 22">
            <a:extLst>
              <a:ext uri="{FF2B5EF4-FFF2-40B4-BE49-F238E27FC236}">
                <a16:creationId xmlns:a16="http://schemas.microsoft.com/office/drawing/2014/main" id="{F2333557-F49C-44C4-AE98-029B148AFF20}"/>
              </a:ext>
            </a:extLst>
          </p:cNvPr>
          <p:cNvGraphicFramePr>
            <a:graphicFrameLocks noGrp="1"/>
          </p:cNvGraphicFramePr>
          <p:nvPr>
            <p:extLst>
              <p:ext uri="{D42A27DB-BD31-4B8C-83A1-F6EECF244321}">
                <p14:modId xmlns:p14="http://schemas.microsoft.com/office/powerpoint/2010/main" val="3257450818"/>
              </p:ext>
            </p:extLst>
          </p:nvPr>
        </p:nvGraphicFramePr>
        <p:xfrm>
          <a:off x="4728938" y="3886201"/>
          <a:ext cx="7142021" cy="2560320"/>
        </p:xfrm>
        <a:graphic>
          <a:graphicData uri="http://schemas.openxmlformats.org/drawingml/2006/table">
            <a:tbl>
              <a:tblPr firstRow="1" bandRow="1">
                <a:tableStyleId>{5C22544A-7EE6-4342-B048-85BDC9FD1C3A}</a:tableStyleId>
              </a:tblPr>
              <a:tblGrid>
                <a:gridCol w="950811">
                  <a:extLst>
                    <a:ext uri="{9D8B030D-6E8A-4147-A177-3AD203B41FA5}">
                      <a16:colId xmlns:a16="http://schemas.microsoft.com/office/drawing/2014/main" val="3060331317"/>
                    </a:ext>
                  </a:extLst>
                </a:gridCol>
                <a:gridCol w="810883">
                  <a:extLst>
                    <a:ext uri="{9D8B030D-6E8A-4147-A177-3AD203B41FA5}">
                      <a16:colId xmlns:a16="http://schemas.microsoft.com/office/drawing/2014/main" val="1324702927"/>
                    </a:ext>
                  </a:extLst>
                </a:gridCol>
                <a:gridCol w="1181818">
                  <a:extLst>
                    <a:ext uri="{9D8B030D-6E8A-4147-A177-3AD203B41FA5}">
                      <a16:colId xmlns:a16="http://schemas.microsoft.com/office/drawing/2014/main" val="629518305"/>
                    </a:ext>
                  </a:extLst>
                </a:gridCol>
                <a:gridCol w="1847174">
                  <a:extLst>
                    <a:ext uri="{9D8B030D-6E8A-4147-A177-3AD203B41FA5}">
                      <a16:colId xmlns:a16="http://schemas.microsoft.com/office/drawing/2014/main" val="3521234748"/>
                    </a:ext>
                  </a:extLst>
                </a:gridCol>
                <a:gridCol w="912000">
                  <a:extLst>
                    <a:ext uri="{9D8B030D-6E8A-4147-A177-3AD203B41FA5}">
                      <a16:colId xmlns:a16="http://schemas.microsoft.com/office/drawing/2014/main" val="3784583439"/>
                    </a:ext>
                  </a:extLst>
                </a:gridCol>
                <a:gridCol w="1439335">
                  <a:extLst>
                    <a:ext uri="{9D8B030D-6E8A-4147-A177-3AD203B41FA5}">
                      <a16:colId xmlns:a16="http://schemas.microsoft.com/office/drawing/2014/main" val="3790977467"/>
                    </a:ext>
                  </a:extLst>
                </a:gridCol>
              </a:tblGrid>
              <a:tr h="215851">
                <a:tc>
                  <a:txBody>
                    <a:bodyPr/>
                    <a:lstStyle/>
                    <a:p>
                      <a:pPr algn="ctr"/>
                      <a:r>
                        <a:rPr lang="de-AT" sz="1400" b="0" dirty="0">
                          <a:solidFill>
                            <a:srgbClr val="003A68"/>
                          </a:solidFill>
                          <a:latin typeface="HelveticaNeueLT Com 45 Lt" panose="020B0403020202020204" pitchFamily="34" charset="0"/>
                        </a:rPr>
                        <a:t>Size</a:t>
                      </a:r>
                    </a:p>
                  </a:txBody>
                  <a:tcPr anchor="ctr">
                    <a:solidFill>
                      <a:srgbClr val="C2CCDF"/>
                    </a:solidFill>
                  </a:tcPr>
                </a:tc>
                <a:tc>
                  <a:txBody>
                    <a:bodyPr/>
                    <a:lstStyle/>
                    <a:p>
                      <a:pPr algn="ctr"/>
                      <a:r>
                        <a:rPr lang="de-AT" sz="1400" b="0" dirty="0">
                          <a:solidFill>
                            <a:srgbClr val="003A68"/>
                          </a:solidFill>
                          <a:latin typeface="HelveticaNeueLT Com 45 Lt" panose="020B0403020202020204" pitchFamily="34" charset="0"/>
                        </a:rPr>
                        <a:t>PN</a:t>
                      </a:r>
                    </a:p>
                  </a:txBody>
                  <a:tcPr anchor="ctr">
                    <a:solidFill>
                      <a:srgbClr val="C2CCDF"/>
                    </a:solidFill>
                  </a:tcPr>
                </a:tc>
                <a:tc>
                  <a:txBody>
                    <a:bodyPr/>
                    <a:lstStyle/>
                    <a:p>
                      <a:pPr algn="ctr"/>
                      <a:r>
                        <a:rPr lang="de-AT" sz="1400" b="0" dirty="0">
                          <a:solidFill>
                            <a:srgbClr val="003A68"/>
                          </a:solidFill>
                          <a:latin typeface="HelveticaNeueLT Com 45 Lt" panose="020B0403020202020204" pitchFamily="34" charset="0"/>
                        </a:rPr>
                        <a:t>ISO5211</a:t>
                      </a:r>
                    </a:p>
                    <a:p>
                      <a:pPr algn="ctr"/>
                      <a:r>
                        <a:rPr lang="de-DE" sz="1400" b="0" dirty="0">
                          <a:solidFill>
                            <a:srgbClr val="003A68"/>
                          </a:solidFill>
                          <a:latin typeface="HelveticaNeueLT Com 45 Lt" panose="020B0403020202020204" pitchFamily="34" charset="0"/>
                        </a:rPr>
                        <a:t>s</a:t>
                      </a:r>
                      <a:r>
                        <a:rPr lang="de-AT" sz="1400" b="0" dirty="0">
                          <a:solidFill>
                            <a:srgbClr val="003A68"/>
                          </a:solidFill>
                          <a:latin typeface="HelveticaNeueLT Com 45 Lt" panose="020B0403020202020204" pitchFamily="34" charset="0"/>
                        </a:rPr>
                        <a:t>oft seat</a:t>
                      </a:r>
                    </a:p>
                  </a:txBody>
                  <a:tcPr anchor="ctr">
                    <a:solidFill>
                      <a:srgbClr val="C2CCDF"/>
                    </a:solidFill>
                  </a:tcPr>
                </a:tc>
                <a:tc>
                  <a:txBody>
                    <a:bodyPr/>
                    <a:lstStyle/>
                    <a:p>
                      <a:pPr algn="ctr"/>
                      <a:r>
                        <a:rPr lang="de-DE" sz="1400" b="0" dirty="0">
                          <a:solidFill>
                            <a:srgbClr val="003A68"/>
                          </a:solidFill>
                          <a:latin typeface="HelveticaNeueLT Com 45 Lt" panose="020B0403020202020204" pitchFamily="34" charset="0"/>
                        </a:rPr>
                        <a:t>Gear type soft seat</a:t>
                      </a:r>
                      <a:endParaRPr lang="de-AT" sz="1400" b="0" dirty="0">
                        <a:solidFill>
                          <a:srgbClr val="003A68"/>
                        </a:solidFill>
                        <a:latin typeface="HelveticaNeueLT Com 45 Lt" panose="020B0403020202020204" pitchFamily="34" charset="0"/>
                      </a:endParaRPr>
                    </a:p>
                  </a:txBody>
                  <a:tcPr anchor="ctr">
                    <a:solidFill>
                      <a:srgbClr val="C2CCDF"/>
                    </a:solidFill>
                  </a:tcPr>
                </a:tc>
                <a:tc>
                  <a:txBody>
                    <a:bodyPr/>
                    <a:lstStyle/>
                    <a:p>
                      <a:pPr algn="ctr"/>
                      <a:r>
                        <a:rPr lang="de-DE" sz="1400" b="0" dirty="0">
                          <a:solidFill>
                            <a:srgbClr val="003A68"/>
                          </a:solidFill>
                          <a:latin typeface="HelveticaNeueLT Com 45 Lt" panose="020B0403020202020204" pitchFamily="34" charset="0"/>
                        </a:rPr>
                        <a:t>ISO5211 metal seat</a:t>
                      </a:r>
                      <a:endParaRPr lang="de-AT" sz="1400" b="0" dirty="0">
                        <a:solidFill>
                          <a:srgbClr val="003A68"/>
                        </a:solidFill>
                        <a:latin typeface="HelveticaNeueLT Com 45 Lt" panose="020B0403020202020204" pitchFamily="34" charset="0"/>
                      </a:endParaRPr>
                    </a:p>
                  </a:txBody>
                  <a:tcPr anchor="ctr">
                    <a:solidFill>
                      <a:srgbClr val="C2CCDF"/>
                    </a:solidFill>
                  </a:tcPr>
                </a:tc>
                <a:tc>
                  <a:txBody>
                    <a:bodyPr/>
                    <a:lstStyle/>
                    <a:p>
                      <a:pPr algn="ctr"/>
                      <a:r>
                        <a:rPr lang="de-DE" sz="1400" b="0" dirty="0">
                          <a:solidFill>
                            <a:srgbClr val="003A68"/>
                          </a:solidFill>
                          <a:latin typeface="HelveticaNeueLT Com 45 Lt" panose="020B0403020202020204" pitchFamily="34" charset="0"/>
                        </a:rPr>
                        <a:t>Gear type metal seat</a:t>
                      </a:r>
                      <a:endParaRPr lang="de-AT" sz="1400" b="0" dirty="0">
                        <a:solidFill>
                          <a:srgbClr val="003A68"/>
                        </a:solidFill>
                        <a:latin typeface="HelveticaNeueLT Com 45 Lt" panose="020B0403020202020204" pitchFamily="34" charset="0"/>
                      </a:endParaRPr>
                    </a:p>
                  </a:txBody>
                  <a:tcPr anchor="ctr">
                    <a:solidFill>
                      <a:srgbClr val="C2CCDF"/>
                    </a:solidFill>
                  </a:tcPr>
                </a:tc>
                <a:extLst>
                  <a:ext uri="{0D108BD9-81ED-4DB2-BD59-A6C34878D82A}">
                    <a16:rowId xmlns:a16="http://schemas.microsoft.com/office/drawing/2014/main" val="1798733928"/>
                  </a:ext>
                </a:extLst>
              </a:tr>
              <a:tr h="215851">
                <a:tc>
                  <a:txBody>
                    <a:bodyPr/>
                    <a:lstStyle/>
                    <a:p>
                      <a:pPr algn="ctr"/>
                      <a:r>
                        <a:rPr lang="de-AT" sz="1400" b="0" dirty="0">
                          <a:solidFill>
                            <a:srgbClr val="003A68"/>
                          </a:solidFill>
                          <a:latin typeface="HelveticaNeueLT Com 45 Lt" panose="020B0403020202020204" pitchFamily="34" charset="0"/>
                        </a:rPr>
                        <a:t>DN150</a:t>
                      </a:r>
                    </a:p>
                  </a:txBody>
                  <a:tcPr>
                    <a:solidFill>
                      <a:srgbClr val="C2CCDF"/>
                    </a:solidFill>
                  </a:tcPr>
                </a:tc>
                <a:tc rowSpan="6">
                  <a:txBody>
                    <a:bodyPr/>
                    <a:lstStyle/>
                    <a:p>
                      <a:pPr algn="ctr" fontAlgn="b"/>
                      <a:r>
                        <a:rPr lang="de-DE" sz="1400" b="0" i="0" u="none" strike="noStrike" dirty="0">
                          <a:solidFill>
                            <a:srgbClr val="002060"/>
                          </a:solidFill>
                          <a:effectLst/>
                          <a:latin typeface="HelveticaNeueLT Com 45 Lt" panose="020B0403020202020204" pitchFamily="34" charset="0"/>
                        </a:rPr>
                        <a:t>40/CL300</a:t>
                      </a:r>
                      <a:endParaRPr lang="de-AT" sz="1400" b="0" i="0" u="none" strike="noStrike" dirty="0">
                        <a:solidFill>
                          <a:srgbClr val="002060"/>
                        </a:solidFill>
                        <a:effectLst/>
                        <a:latin typeface="HelveticaNeueLT Com 45 Lt" panose="020B0403020202020204" pitchFamily="34" charset="0"/>
                      </a:endParaRPr>
                    </a:p>
                    <a:p>
                      <a:pPr marL="0" marR="0" lvl="0" indent="0" algn="ctr" defTabSz="457200" rtl="0" eaLnBrk="1" fontAlgn="b" latinLnBrk="0" hangingPunct="1">
                        <a:lnSpc>
                          <a:spcPct val="100000"/>
                        </a:lnSpc>
                        <a:spcBef>
                          <a:spcPts val="0"/>
                        </a:spcBef>
                        <a:spcAft>
                          <a:spcPts val="0"/>
                        </a:spcAft>
                        <a:buClrTx/>
                        <a:buSzTx/>
                        <a:buFontTx/>
                        <a:buNone/>
                        <a:tabLst/>
                        <a:defRPr/>
                      </a:pP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80.3-53:1</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80.3-53:1</a:t>
                      </a:r>
                    </a:p>
                  </a:txBody>
                  <a:tcPr marL="9525" marR="9525" marT="9525" marB="0" anchor="ctr">
                    <a:solidFill>
                      <a:srgbClr val="DFE4EE"/>
                    </a:solidFill>
                  </a:tcPr>
                </a:tc>
                <a:extLst>
                  <a:ext uri="{0D108BD9-81ED-4DB2-BD59-A6C34878D82A}">
                    <a16:rowId xmlns:a16="http://schemas.microsoft.com/office/drawing/2014/main" val="219472034"/>
                  </a:ext>
                </a:extLst>
              </a:tr>
              <a:tr h="215851">
                <a:tc>
                  <a:txBody>
                    <a:bodyPr/>
                    <a:lstStyle/>
                    <a:p>
                      <a:pPr algn="ctr"/>
                      <a:r>
                        <a:rPr lang="de-AT" sz="1400" b="0" dirty="0">
                          <a:solidFill>
                            <a:srgbClr val="003A68"/>
                          </a:solidFill>
                          <a:latin typeface="HelveticaNeueLT Com 45 Lt" panose="020B0403020202020204" pitchFamily="34" charset="0"/>
                        </a:rPr>
                        <a:t>DN200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80.3-53:1</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F16</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100.3-208:1</a:t>
                      </a:r>
                    </a:p>
                  </a:txBody>
                  <a:tcPr marL="9525" marR="9525" marT="9525" marB="0" anchor="ctr">
                    <a:solidFill>
                      <a:srgbClr val="DFE4EE"/>
                    </a:solidFill>
                  </a:tcPr>
                </a:tc>
                <a:extLst>
                  <a:ext uri="{0D108BD9-81ED-4DB2-BD59-A6C34878D82A}">
                    <a16:rowId xmlns:a16="http://schemas.microsoft.com/office/drawing/2014/main" val="1607431992"/>
                  </a:ext>
                </a:extLst>
              </a:tr>
              <a:tr h="215851">
                <a:tc>
                  <a:txBody>
                    <a:bodyPr/>
                    <a:lstStyle/>
                    <a:p>
                      <a:pPr algn="ctr"/>
                      <a:r>
                        <a:rPr lang="de-AT" sz="1400" b="0" dirty="0">
                          <a:solidFill>
                            <a:srgbClr val="003A68"/>
                          </a:solidFill>
                          <a:latin typeface="HelveticaNeueLT Com 45 Lt" panose="020B0403020202020204" pitchFamily="34" charset="0"/>
                        </a:rPr>
                        <a:t>DN250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F16</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100.3-208:1</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125.3-208:1</a:t>
                      </a:r>
                    </a:p>
                  </a:txBody>
                  <a:tcPr marL="9525" marR="9525" marT="9525" marB="0" anchor="ctr">
                    <a:solidFill>
                      <a:srgbClr val="DFE4EE"/>
                    </a:solidFill>
                  </a:tcPr>
                </a:tc>
                <a:extLst>
                  <a:ext uri="{0D108BD9-81ED-4DB2-BD59-A6C34878D82A}">
                    <a16:rowId xmlns:a16="http://schemas.microsoft.com/office/drawing/2014/main" val="3349281977"/>
                  </a:ext>
                </a:extLst>
              </a:tr>
              <a:tr h="215851">
                <a:tc>
                  <a:txBody>
                    <a:bodyPr/>
                    <a:lstStyle/>
                    <a:p>
                      <a:pPr algn="ctr"/>
                      <a:r>
                        <a:rPr lang="de-AT" sz="1400" b="0" dirty="0">
                          <a:solidFill>
                            <a:srgbClr val="003A68"/>
                          </a:solidFill>
                          <a:latin typeface="HelveticaNeueLT Com 45 Lt" panose="020B0403020202020204" pitchFamily="34" charset="0"/>
                        </a:rPr>
                        <a:t>DN300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125.3-208:1</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125.3-208:1</a:t>
                      </a:r>
                    </a:p>
                  </a:txBody>
                  <a:tcPr marL="9525" marR="9525" marT="9525" marB="0" anchor="ctr">
                    <a:solidFill>
                      <a:srgbClr val="DFE4EE"/>
                    </a:solidFill>
                  </a:tcPr>
                </a:tc>
                <a:extLst>
                  <a:ext uri="{0D108BD9-81ED-4DB2-BD59-A6C34878D82A}">
                    <a16:rowId xmlns:a16="http://schemas.microsoft.com/office/drawing/2014/main" val="3487918196"/>
                  </a:ext>
                </a:extLst>
              </a:tr>
              <a:tr h="215851">
                <a:tc>
                  <a:txBody>
                    <a:bodyPr/>
                    <a:lstStyle/>
                    <a:p>
                      <a:pPr algn="ctr"/>
                      <a:r>
                        <a:rPr lang="de-AT" sz="1400" b="0" dirty="0">
                          <a:solidFill>
                            <a:srgbClr val="003A68"/>
                          </a:solidFill>
                          <a:latin typeface="HelveticaNeueLT Com 45 Lt" panose="020B0403020202020204" pitchFamily="34" charset="0"/>
                        </a:rPr>
                        <a:t>DN350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125.3-208:1</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F30</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GS160.3-(442:1)</a:t>
                      </a:r>
                    </a:p>
                  </a:txBody>
                  <a:tcPr marL="9525" marR="9525" marT="9525" marB="0" anchor="ctr">
                    <a:solidFill>
                      <a:srgbClr val="DFE4EE"/>
                    </a:solidFill>
                  </a:tcPr>
                </a:tc>
                <a:extLst>
                  <a:ext uri="{0D108BD9-81ED-4DB2-BD59-A6C34878D82A}">
                    <a16:rowId xmlns:a16="http://schemas.microsoft.com/office/drawing/2014/main" val="973723669"/>
                  </a:ext>
                </a:extLst>
              </a:tr>
              <a:tr h="215851">
                <a:tc>
                  <a:txBody>
                    <a:bodyPr/>
                    <a:lstStyle/>
                    <a:p>
                      <a:pPr algn="ctr"/>
                      <a:r>
                        <a:rPr lang="de-AT" sz="1400" b="0" dirty="0">
                          <a:solidFill>
                            <a:srgbClr val="003A68"/>
                          </a:solidFill>
                          <a:latin typeface="HelveticaNeueLT Com 45 Lt" panose="020B0403020202020204" pitchFamily="34" charset="0"/>
                        </a:rPr>
                        <a:t>DN400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125.3-208:1</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F30</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GS160.3-(442:1)</a:t>
                      </a:r>
                    </a:p>
                  </a:txBody>
                  <a:tcPr marL="9525" marR="9525" marT="9525" marB="0" anchor="ctr">
                    <a:solidFill>
                      <a:srgbClr val="DFE4EE"/>
                    </a:solidFill>
                  </a:tcPr>
                </a:tc>
                <a:extLst>
                  <a:ext uri="{0D108BD9-81ED-4DB2-BD59-A6C34878D82A}">
                    <a16:rowId xmlns:a16="http://schemas.microsoft.com/office/drawing/2014/main" val="4047440118"/>
                  </a:ext>
                </a:extLst>
              </a:tr>
            </a:tbl>
          </a:graphicData>
        </a:graphic>
      </p:graphicFrame>
      <p:sp>
        <p:nvSpPr>
          <p:cNvPr id="24" name="Textfeld 23">
            <a:extLst>
              <a:ext uri="{FF2B5EF4-FFF2-40B4-BE49-F238E27FC236}">
                <a16:creationId xmlns:a16="http://schemas.microsoft.com/office/drawing/2014/main" id="{E940C3BF-5630-4E86-908C-B63C1C2C05C5}"/>
              </a:ext>
            </a:extLst>
          </p:cNvPr>
          <p:cNvSpPr txBox="1"/>
          <p:nvPr/>
        </p:nvSpPr>
        <p:spPr>
          <a:xfrm>
            <a:off x="769594" y="3103144"/>
            <a:ext cx="1281150" cy="523220"/>
          </a:xfrm>
          <a:prstGeom prst="rect">
            <a:avLst/>
          </a:prstGeom>
          <a:noFill/>
          <a:ln>
            <a:noFill/>
          </a:ln>
        </p:spPr>
        <p:txBody>
          <a:bodyPr wrap="square" rtlCol="0">
            <a:spAutoFit/>
          </a:bodyPr>
          <a:lstStyle/>
          <a:p>
            <a:pPr algn="ctr"/>
            <a:r>
              <a:rPr lang="de-DE" sz="1400" dirty="0">
                <a:latin typeface="HelveticaNeueLT Com 45 Lt" panose="020B0403020202020204" pitchFamily="34" charset="0"/>
              </a:rPr>
              <a:t>AUMA coupling</a:t>
            </a:r>
            <a:endParaRPr lang="de-AT" sz="1400" dirty="0">
              <a:latin typeface="HelveticaNeueLT Com 45 Lt" panose="020B0403020202020204" pitchFamily="34" charset="0"/>
            </a:endParaRPr>
          </a:p>
        </p:txBody>
      </p:sp>
      <p:sp>
        <p:nvSpPr>
          <p:cNvPr id="25" name="Textfeld 24">
            <a:extLst>
              <a:ext uri="{FF2B5EF4-FFF2-40B4-BE49-F238E27FC236}">
                <a16:creationId xmlns:a16="http://schemas.microsoft.com/office/drawing/2014/main" id="{C8C1ADB1-1F1F-486D-94C4-817E6E874B8A}"/>
              </a:ext>
            </a:extLst>
          </p:cNvPr>
          <p:cNvSpPr txBox="1"/>
          <p:nvPr/>
        </p:nvSpPr>
        <p:spPr>
          <a:xfrm>
            <a:off x="1878103" y="1658722"/>
            <a:ext cx="1152073" cy="307777"/>
          </a:xfrm>
          <a:prstGeom prst="rect">
            <a:avLst/>
          </a:prstGeom>
          <a:noFill/>
          <a:ln>
            <a:noFill/>
          </a:ln>
        </p:spPr>
        <p:txBody>
          <a:bodyPr wrap="square" rtlCol="0">
            <a:spAutoFit/>
          </a:bodyPr>
          <a:lstStyle/>
          <a:p>
            <a:pPr algn="ctr"/>
            <a:r>
              <a:rPr lang="de-DE" sz="1400" dirty="0">
                <a:latin typeface="HelveticaNeueLT Com 45 Lt" panose="020B0403020202020204" pitchFamily="34" charset="0"/>
              </a:rPr>
              <a:t>AUMA gear</a:t>
            </a:r>
            <a:endParaRPr lang="de-AT" sz="1400" dirty="0">
              <a:latin typeface="HelveticaNeueLT Com 45 Lt" panose="020B0403020202020204" pitchFamily="34" charset="0"/>
            </a:endParaRPr>
          </a:p>
        </p:txBody>
      </p:sp>
      <p:cxnSp>
        <p:nvCxnSpPr>
          <p:cNvPr id="7" name="Gerade Verbindung mit Pfeil 6">
            <a:extLst>
              <a:ext uri="{FF2B5EF4-FFF2-40B4-BE49-F238E27FC236}">
                <a16:creationId xmlns:a16="http://schemas.microsoft.com/office/drawing/2014/main" id="{E87A7B2C-DF8B-4095-80E1-A50BFB87E324}"/>
              </a:ext>
            </a:extLst>
          </p:cNvPr>
          <p:cNvCxnSpPr/>
          <p:nvPr/>
        </p:nvCxnSpPr>
        <p:spPr>
          <a:xfrm>
            <a:off x="1753960" y="3345598"/>
            <a:ext cx="248286" cy="0"/>
          </a:xfrm>
          <a:prstGeom prst="straightConnector1">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7" name="Textfeld 26">
            <a:extLst>
              <a:ext uri="{FF2B5EF4-FFF2-40B4-BE49-F238E27FC236}">
                <a16:creationId xmlns:a16="http://schemas.microsoft.com/office/drawing/2014/main" id="{EBFD4123-E3D4-4E16-B15E-142EBF705572}"/>
              </a:ext>
            </a:extLst>
          </p:cNvPr>
          <p:cNvSpPr txBox="1"/>
          <p:nvPr/>
        </p:nvSpPr>
        <p:spPr>
          <a:xfrm>
            <a:off x="3109003" y="3824033"/>
            <a:ext cx="1226428" cy="523220"/>
          </a:xfrm>
          <a:prstGeom prst="rect">
            <a:avLst/>
          </a:prstGeom>
          <a:noFill/>
          <a:ln>
            <a:noFill/>
          </a:ln>
        </p:spPr>
        <p:txBody>
          <a:bodyPr wrap="square" rtlCol="0">
            <a:spAutoFit/>
          </a:bodyPr>
          <a:lstStyle/>
          <a:p>
            <a:r>
              <a:rPr lang="de-DE" sz="1400" dirty="0">
                <a:latin typeface="HelveticaNeueLT Com 45 Lt" panose="020B0403020202020204" pitchFamily="34" charset="0"/>
              </a:rPr>
              <a:t>ISO TOP flange</a:t>
            </a:r>
            <a:endParaRPr lang="de-AT" sz="1400" dirty="0">
              <a:latin typeface="HelveticaNeueLT Com 45 Lt" panose="020B0403020202020204" pitchFamily="34" charset="0"/>
            </a:endParaRPr>
          </a:p>
        </p:txBody>
      </p:sp>
      <p:cxnSp>
        <p:nvCxnSpPr>
          <p:cNvPr id="9" name="Gerade Verbindung mit Pfeil 8">
            <a:extLst>
              <a:ext uri="{FF2B5EF4-FFF2-40B4-BE49-F238E27FC236}">
                <a16:creationId xmlns:a16="http://schemas.microsoft.com/office/drawing/2014/main" id="{9E9BD788-0D22-4CD6-843A-12EA41C60125}"/>
              </a:ext>
            </a:extLst>
          </p:cNvPr>
          <p:cNvCxnSpPr>
            <a:cxnSpLocks/>
            <a:stCxn id="27" idx="1"/>
          </p:cNvCxnSpPr>
          <p:nvPr/>
        </p:nvCxnSpPr>
        <p:spPr>
          <a:xfrm flipH="1" flipV="1">
            <a:off x="2637570" y="3967358"/>
            <a:ext cx="471433" cy="118285"/>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791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pic>
        <p:nvPicPr>
          <p:cNvPr id="16" name="Grafik 4" descr="image004">
            <a:extLst>
              <a:ext uri="{FF2B5EF4-FFF2-40B4-BE49-F238E27FC236}">
                <a16:creationId xmlns:a16="http://schemas.microsoft.com/office/drawing/2014/main" id="{D9A3FA5A-D47E-4FCB-8FF6-F74957DAD21F}"/>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531987" y="3747283"/>
            <a:ext cx="2620028" cy="269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451690" y="411479"/>
            <a:ext cx="10693240" cy="621454"/>
          </a:xfrm>
        </p:spPr>
        <p:txBody>
          <a:bodyPr/>
          <a:lstStyle/>
          <a:p>
            <a:r>
              <a:rPr lang="de-DE" dirty="0"/>
              <a:t>Actuator sizing auma</a:t>
            </a:r>
            <a:endParaRPr lang="de-AT" dirty="0"/>
          </a:p>
        </p:txBody>
      </p:sp>
      <p:pic>
        <p:nvPicPr>
          <p:cNvPr id="41" name="Grafik 40">
            <a:extLst>
              <a:ext uri="{FF2B5EF4-FFF2-40B4-BE49-F238E27FC236}">
                <a16:creationId xmlns:a16="http://schemas.microsoft.com/office/drawing/2014/main" id="{F2E1CEF7-BC06-4E4C-8028-B8990D59AC1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954880" y="2107207"/>
            <a:ext cx="2069271" cy="1278467"/>
          </a:xfrm>
          <a:prstGeom prst="rect">
            <a:avLst/>
          </a:prstGeom>
        </p:spPr>
      </p:pic>
      <p:pic>
        <p:nvPicPr>
          <p:cNvPr id="43" name="Grafik 42">
            <a:extLst>
              <a:ext uri="{FF2B5EF4-FFF2-40B4-BE49-F238E27FC236}">
                <a16:creationId xmlns:a16="http://schemas.microsoft.com/office/drawing/2014/main" id="{1EC85218-6EB7-4F90-B6AD-3136D7043F76}"/>
              </a:ext>
            </a:extLst>
          </p:cNvPr>
          <p:cNvPicPr>
            <a:picLocks noChangeAspect="1"/>
          </p:cNvPicPr>
          <p:nvPr/>
        </p:nvPicPr>
        <p:blipFill>
          <a:blip r:embed="rId4"/>
          <a:stretch>
            <a:fillRect/>
          </a:stretch>
        </p:blipFill>
        <p:spPr>
          <a:xfrm rot="5400000">
            <a:off x="2747071" y="1693643"/>
            <a:ext cx="1726505" cy="1449883"/>
          </a:xfrm>
          <a:prstGeom prst="rect">
            <a:avLst/>
          </a:prstGeom>
        </p:spPr>
      </p:pic>
      <p:sp>
        <p:nvSpPr>
          <p:cNvPr id="9" name="Textplatzhalter 3">
            <a:extLst>
              <a:ext uri="{FF2B5EF4-FFF2-40B4-BE49-F238E27FC236}">
                <a16:creationId xmlns:a16="http://schemas.microsoft.com/office/drawing/2014/main" id="{804B96A3-5DA3-4361-81B4-10DC7F98A842}"/>
              </a:ext>
            </a:extLst>
          </p:cNvPr>
          <p:cNvSpPr txBox="1">
            <a:spLocks/>
          </p:cNvSpPr>
          <p:nvPr/>
        </p:nvSpPr>
        <p:spPr>
          <a:xfrm>
            <a:off x="451691" y="988503"/>
            <a:ext cx="3637197"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“SA” actuators</a:t>
            </a:r>
          </a:p>
        </p:txBody>
      </p:sp>
      <p:pic>
        <p:nvPicPr>
          <p:cNvPr id="10" name="Grafik 9">
            <a:extLst>
              <a:ext uri="{FF2B5EF4-FFF2-40B4-BE49-F238E27FC236}">
                <a16:creationId xmlns:a16="http://schemas.microsoft.com/office/drawing/2014/main" id="{92136C43-DA0A-43BB-97ED-944BAAB41867}"/>
              </a:ext>
            </a:extLst>
          </p:cNvPr>
          <p:cNvPicPr>
            <a:picLocks noChangeAspect="1"/>
          </p:cNvPicPr>
          <p:nvPr/>
        </p:nvPicPr>
        <p:blipFill>
          <a:blip r:embed="rId5"/>
          <a:stretch>
            <a:fillRect/>
          </a:stretch>
        </p:blipFill>
        <p:spPr>
          <a:xfrm rot="5400000">
            <a:off x="1599038" y="3150990"/>
            <a:ext cx="528040" cy="469369"/>
          </a:xfrm>
          <a:prstGeom prst="rect">
            <a:avLst/>
          </a:prstGeom>
        </p:spPr>
      </p:pic>
      <p:graphicFrame>
        <p:nvGraphicFramePr>
          <p:cNvPr id="11" name="Tabelle 10">
            <a:extLst>
              <a:ext uri="{FF2B5EF4-FFF2-40B4-BE49-F238E27FC236}">
                <a16:creationId xmlns:a16="http://schemas.microsoft.com/office/drawing/2014/main" id="{8E6B0D0C-1A5D-4987-92CE-C2BFE211E0DB}"/>
              </a:ext>
            </a:extLst>
          </p:cNvPr>
          <p:cNvGraphicFramePr>
            <a:graphicFrameLocks noGrp="1"/>
          </p:cNvGraphicFramePr>
          <p:nvPr>
            <p:extLst>
              <p:ext uri="{D42A27DB-BD31-4B8C-83A1-F6EECF244321}">
                <p14:modId xmlns:p14="http://schemas.microsoft.com/office/powerpoint/2010/main" val="1814018508"/>
              </p:ext>
            </p:extLst>
          </p:nvPr>
        </p:nvGraphicFramePr>
        <p:xfrm>
          <a:off x="4453257" y="1199795"/>
          <a:ext cx="7668009" cy="2922270"/>
        </p:xfrm>
        <a:graphic>
          <a:graphicData uri="http://schemas.openxmlformats.org/drawingml/2006/table">
            <a:tbl>
              <a:tblPr firstRow="1" bandRow="1">
                <a:tableStyleId>{5C22544A-7EE6-4342-B048-85BDC9FD1C3A}</a:tableStyleId>
              </a:tblPr>
              <a:tblGrid>
                <a:gridCol w="744897">
                  <a:extLst>
                    <a:ext uri="{9D8B030D-6E8A-4147-A177-3AD203B41FA5}">
                      <a16:colId xmlns:a16="http://schemas.microsoft.com/office/drawing/2014/main" val="3060331317"/>
                    </a:ext>
                  </a:extLst>
                </a:gridCol>
                <a:gridCol w="549755">
                  <a:extLst>
                    <a:ext uri="{9D8B030D-6E8A-4147-A177-3AD203B41FA5}">
                      <a16:colId xmlns:a16="http://schemas.microsoft.com/office/drawing/2014/main" val="1324702927"/>
                    </a:ext>
                  </a:extLst>
                </a:gridCol>
                <a:gridCol w="894431">
                  <a:extLst>
                    <a:ext uri="{9D8B030D-6E8A-4147-A177-3AD203B41FA5}">
                      <a16:colId xmlns:a16="http://schemas.microsoft.com/office/drawing/2014/main" val="629518305"/>
                    </a:ext>
                  </a:extLst>
                </a:gridCol>
                <a:gridCol w="2383607">
                  <a:extLst>
                    <a:ext uri="{9D8B030D-6E8A-4147-A177-3AD203B41FA5}">
                      <a16:colId xmlns:a16="http://schemas.microsoft.com/office/drawing/2014/main" val="3521234748"/>
                    </a:ext>
                  </a:extLst>
                </a:gridCol>
                <a:gridCol w="1023827">
                  <a:extLst>
                    <a:ext uri="{9D8B030D-6E8A-4147-A177-3AD203B41FA5}">
                      <a16:colId xmlns:a16="http://schemas.microsoft.com/office/drawing/2014/main" val="3784583439"/>
                    </a:ext>
                  </a:extLst>
                </a:gridCol>
                <a:gridCol w="2071492">
                  <a:extLst>
                    <a:ext uri="{9D8B030D-6E8A-4147-A177-3AD203B41FA5}">
                      <a16:colId xmlns:a16="http://schemas.microsoft.com/office/drawing/2014/main" val="3790977467"/>
                    </a:ext>
                  </a:extLst>
                </a:gridCol>
              </a:tblGrid>
              <a:tr h="226732">
                <a:tc>
                  <a:txBody>
                    <a:bodyPr/>
                    <a:lstStyle/>
                    <a:p>
                      <a:pPr algn="ctr"/>
                      <a:r>
                        <a:rPr lang="de-AT" sz="1400" b="0" dirty="0">
                          <a:solidFill>
                            <a:srgbClr val="003A68"/>
                          </a:solidFill>
                          <a:latin typeface="HelveticaNeueLT Com 45 Lt" panose="020B0403020202020204" pitchFamily="34" charset="0"/>
                        </a:rPr>
                        <a:t>Size</a:t>
                      </a:r>
                    </a:p>
                  </a:txBody>
                  <a:tcPr anchor="ctr">
                    <a:solidFill>
                      <a:srgbClr val="C2CCDF"/>
                    </a:solidFill>
                  </a:tcPr>
                </a:tc>
                <a:tc>
                  <a:txBody>
                    <a:bodyPr/>
                    <a:lstStyle/>
                    <a:p>
                      <a:pPr algn="ctr"/>
                      <a:r>
                        <a:rPr lang="de-AT" sz="1400" b="0" dirty="0">
                          <a:solidFill>
                            <a:srgbClr val="003A68"/>
                          </a:solidFill>
                          <a:latin typeface="HelveticaNeueLT Com 45 Lt" panose="020B0403020202020204" pitchFamily="34" charset="0"/>
                        </a:rPr>
                        <a:t>PN</a:t>
                      </a:r>
                    </a:p>
                  </a:txBody>
                  <a:tcPr anchor="ctr">
                    <a:solidFill>
                      <a:srgbClr val="C2CCDF"/>
                    </a:solidFill>
                  </a:tcPr>
                </a:tc>
                <a:tc>
                  <a:txBody>
                    <a:bodyPr/>
                    <a:lstStyle/>
                    <a:p>
                      <a:pPr algn="ctr"/>
                      <a:r>
                        <a:rPr lang="de-DE" sz="1400" b="0" dirty="0">
                          <a:solidFill>
                            <a:srgbClr val="003A68"/>
                          </a:solidFill>
                          <a:latin typeface="HelveticaNeueLT Com 45 Lt" panose="020B0403020202020204" pitchFamily="34" charset="0"/>
                        </a:rPr>
                        <a:t>S</a:t>
                      </a:r>
                      <a:r>
                        <a:rPr lang="de-AT" sz="1400" b="0" dirty="0">
                          <a:solidFill>
                            <a:srgbClr val="003A68"/>
                          </a:solidFill>
                          <a:latin typeface="HelveticaNeueLT Com 45 Lt" panose="020B0403020202020204" pitchFamily="34" charset="0"/>
                        </a:rPr>
                        <a:t>oft seat</a:t>
                      </a:r>
                    </a:p>
                  </a:txBody>
                  <a:tcPr anchor="ctr">
                    <a:solidFill>
                      <a:srgbClr val="C2CCDF"/>
                    </a:solidFill>
                  </a:tcPr>
                </a:tc>
                <a:tc>
                  <a:txBody>
                    <a:bodyPr/>
                    <a:lstStyle/>
                    <a:p>
                      <a:pPr algn="ctr"/>
                      <a:r>
                        <a:rPr lang="de-DE" sz="1400" b="0" dirty="0">
                          <a:solidFill>
                            <a:srgbClr val="003A68"/>
                          </a:solidFill>
                          <a:latin typeface="HelveticaNeueLT Com 45 Lt" panose="020B0403020202020204" pitchFamily="34" charset="0"/>
                        </a:rPr>
                        <a:t>Actuator type soft seat</a:t>
                      </a:r>
                      <a:endParaRPr lang="de-AT" sz="1400" b="0" dirty="0">
                        <a:solidFill>
                          <a:srgbClr val="003A68"/>
                        </a:solidFill>
                        <a:latin typeface="HelveticaNeueLT Com 45 Lt" panose="020B0403020202020204" pitchFamily="34" charset="0"/>
                      </a:endParaRPr>
                    </a:p>
                  </a:txBody>
                  <a:tcPr anchor="ctr">
                    <a:solidFill>
                      <a:srgbClr val="C2CCDF"/>
                    </a:solidFill>
                  </a:tcPr>
                </a:tc>
                <a:tc>
                  <a:txBody>
                    <a:bodyPr/>
                    <a:lstStyle/>
                    <a:p>
                      <a:pPr algn="ctr"/>
                      <a:r>
                        <a:rPr lang="de-DE" sz="1400" b="0" dirty="0">
                          <a:solidFill>
                            <a:srgbClr val="003A68"/>
                          </a:solidFill>
                          <a:latin typeface="HelveticaNeueLT Com 45 Lt" panose="020B0403020202020204" pitchFamily="34" charset="0"/>
                        </a:rPr>
                        <a:t>Metal seat</a:t>
                      </a:r>
                      <a:endParaRPr lang="de-AT" sz="1400" b="0" dirty="0">
                        <a:solidFill>
                          <a:srgbClr val="003A68"/>
                        </a:solidFill>
                        <a:latin typeface="HelveticaNeueLT Com 45 Lt" panose="020B0403020202020204" pitchFamily="34" charset="0"/>
                      </a:endParaRPr>
                    </a:p>
                  </a:txBody>
                  <a:tcPr anchor="ctr">
                    <a:solidFill>
                      <a:srgbClr val="C2CCDF"/>
                    </a:solidFill>
                  </a:tcPr>
                </a:tc>
                <a:tc>
                  <a:txBody>
                    <a:bodyPr/>
                    <a:lstStyle/>
                    <a:p>
                      <a:pPr algn="ctr"/>
                      <a:r>
                        <a:rPr lang="de-DE" sz="1400" b="0" dirty="0">
                          <a:solidFill>
                            <a:srgbClr val="003A68"/>
                          </a:solidFill>
                          <a:latin typeface="HelveticaNeueLT Com 45 Lt" panose="020B0403020202020204" pitchFamily="34" charset="0"/>
                        </a:rPr>
                        <a:t>Actuator type metal seat</a:t>
                      </a:r>
                      <a:endParaRPr lang="de-AT" sz="1400" b="0" dirty="0">
                        <a:solidFill>
                          <a:srgbClr val="003A68"/>
                        </a:solidFill>
                        <a:latin typeface="HelveticaNeueLT Com 45 Lt" panose="020B0403020202020204" pitchFamily="34" charset="0"/>
                      </a:endParaRPr>
                    </a:p>
                  </a:txBody>
                  <a:tcPr anchor="ctr">
                    <a:solidFill>
                      <a:srgbClr val="C2CCDF"/>
                    </a:solidFill>
                  </a:tcPr>
                </a:tc>
                <a:extLst>
                  <a:ext uri="{0D108BD9-81ED-4DB2-BD59-A6C34878D82A}">
                    <a16:rowId xmlns:a16="http://schemas.microsoft.com/office/drawing/2014/main" val="1798733928"/>
                  </a:ext>
                </a:extLst>
              </a:tr>
              <a:tr h="324511">
                <a:tc>
                  <a:txBody>
                    <a:bodyPr/>
                    <a:lstStyle/>
                    <a:p>
                      <a:pPr algn="ctr"/>
                      <a:r>
                        <a:rPr lang="de-AT" sz="1400" dirty="0">
                          <a:solidFill>
                            <a:srgbClr val="003A68"/>
                          </a:solidFill>
                          <a:latin typeface="HelveticaNeueLT Com 45 Lt" panose="020B0403020202020204" pitchFamily="34" charset="0"/>
                        </a:rPr>
                        <a:t>DN150</a:t>
                      </a:r>
                    </a:p>
                  </a:txBody>
                  <a:tcPr>
                    <a:solidFill>
                      <a:srgbClr val="C2CCDF"/>
                    </a:solidFill>
                  </a:tcPr>
                </a:tc>
                <a:tc rowSpan="6">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DE" sz="1000" b="0" i="0" u="none" strike="noStrike" dirty="0">
                          <a:solidFill>
                            <a:srgbClr val="002060"/>
                          </a:solidFill>
                          <a:effectLst/>
                          <a:latin typeface="HelveticaNeueLT Com 45 Lt" panose="020B0403020202020204" pitchFamily="34" charset="0"/>
                        </a:rPr>
                        <a:t>10/16/25/CL150</a:t>
                      </a:r>
                      <a:endParaRPr lang="de-AT" sz="10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80.3-F14 (53:1) SA07.6</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80.3-F14 (53:1) SA10.2</a:t>
                      </a:r>
                    </a:p>
                  </a:txBody>
                  <a:tcPr marL="9525" marR="9525" marT="9525" marB="0" anchor="ctr">
                    <a:solidFill>
                      <a:srgbClr val="DFE4EE"/>
                    </a:solidFill>
                  </a:tcPr>
                </a:tc>
                <a:extLst>
                  <a:ext uri="{0D108BD9-81ED-4DB2-BD59-A6C34878D82A}">
                    <a16:rowId xmlns:a16="http://schemas.microsoft.com/office/drawing/2014/main" val="219472034"/>
                  </a:ext>
                </a:extLst>
              </a:tr>
              <a:tr h="324511">
                <a:tc>
                  <a:txBody>
                    <a:bodyPr/>
                    <a:lstStyle/>
                    <a:p>
                      <a:pPr algn="ctr"/>
                      <a:r>
                        <a:rPr lang="de-AT" sz="1400" dirty="0">
                          <a:solidFill>
                            <a:srgbClr val="003A68"/>
                          </a:solidFill>
                          <a:latin typeface="HelveticaNeueLT Com 45 Lt" panose="020B0403020202020204" pitchFamily="34" charset="0"/>
                        </a:rPr>
                        <a:t>DN200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80.3-F14 (53:1) SA07.6</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80.3-F14 (53:1) SA10.2</a:t>
                      </a:r>
                    </a:p>
                  </a:txBody>
                  <a:tcPr marL="9525" marR="9525" marT="9525" marB="0" anchor="ctr">
                    <a:solidFill>
                      <a:srgbClr val="DFE4EE"/>
                    </a:solidFill>
                  </a:tcPr>
                </a:tc>
                <a:extLst>
                  <a:ext uri="{0D108BD9-81ED-4DB2-BD59-A6C34878D82A}">
                    <a16:rowId xmlns:a16="http://schemas.microsoft.com/office/drawing/2014/main" val="1607431992"/>
                  </a:ext>
                </a:extLst>
              </a:tr>
              <a:tr h="324511">
                <a:tc>
                  <a:txBody>
                    <a:bodyPr/>
                    <a:lstStyle/>
                    <a:p>
                      <a:pPr algn="ctr"/>
                      <a:r>
                        <a:rPr lang="de-AT" sz="1400" dirty="0">
                          <a:solidFill>
                            <a:srgbClr val="003A68"/>
                          </a:solidFill>
                          <a:latin typeface="HelveticaNeueLT Com 45 Lt" panose="020B0403020202020204" pitchFamily="34" charset="0"/>
                        </a:rPr>
                        <a:t>DN250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F16</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100.3-F16 (208:1) SA07.6</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F16</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100.3-F16 (208:1) SA07.6</a:t>
                      </a:r>
                    </a:p>
                  </a:txBody>
                  <a:tcPr marL="9525" marR="9525" marT="9525" marB="0" anchor="ctr">
                    <a:solidFill>
                      <a:srgbClr val="DFE4EE"/>
                    </a:solidFill>
                  </a:tcPr>
                </a:tc>
                <a:extLst>
                  <a:ext uri="{0D108BD9-81ED-4DB2-BD59-A6C34878D82A}">
                    <a16:rowId xmlns:a16="http://schemas.microsoft.com/office/drawing/2014/main" val="3349281977"/>
                  </a:ext>
                </a:extLst>
              </a:tr>
              <a:tr h="324511">
                <a:tc>
                  <a:txBody>
                    <a:bodyPr/>
                    <a:lstStyle/>
                    <a:p>
                      <a:pPr algn="ctr"/>
                      <a:r>
                        <a:rPr lang="de-AT" sz="1400" dirty="0">
                          <a:solidFill>
                            <a:srgbClr val="003A68"/>
                          </a:solidFill>
                          <a:latin typeface="HelveticaNeueLT Com 45 Lt" panose="020B0403020202020204" pitchFamily="34" charset="0"/>
                        </a:rPr>
                        <a:t>DN300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125.3-F25 (208:1) SA07.6</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125.3-F25 (208:1) SA10.2</a:t>
                      </a:r>
                    </a:p>
                  </a:txBody>
                  <a:tcPr marL="9525" marR="9525" marT="9525" marB="0" anchor="ctr">
                    <a:solidFill>
                      <a:srgbClr val="DFE4EE"/>
                    </a:solidFill>
                  </a:tcPr>
                </a:tc>
                <a:extLst>
                  <a:ext uri="{0D108BD9-81ED-4DB2-BD59-A6C34878D82A}">
                    <a16:rowId xmlns:a16="http://schemas.microsoft.com/office/drawing/2014/main" val="3487918196"/>
                  </a:ext>
                </a:extLst>
              </a:tr>
              <a:tr h="324511">
                <a:tc>
                  <a:txBody>
                    <a:bodyPr/>
                    <a:lstStyle/>
                    <a:p>
                      <a:pPr algn="ctr"/>
                      <a:r>
                        <a:rPr lang="de-AT" sz="1400" dirty="0">
                          <a:solidFill>
                            <a:srgbClr val="003A68"/>
                          </a:solidFill>
                          <a:latin typeface="HelveticaNeueLT Com 45 Lt" panose="020B0403020202020204" pitchFamily="34" charset="0"/>
                        </a:rPr>
                        <a:t>DN350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125.3-F25 (208:1) SA10.2</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F30</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GS160.3-F30 (442:1) SA07.6</a:t>
                      </a:r>
                    </a:p>
                  </a:txBody>
                  <a:tcPr marL="9525" marR="9525" marT="9525" marB="0" anchor="ctr">
                    <a:solidFill>
                      <a:srgbClr val="DFE4EE"/>
                    </a:solidFill>
                  </a:tcPr>
                </a:tc>
                <a:extLst>
                  <a:ext uri="{0D108BD9-81ED-4DB2-BD59-A6C34878D82A}">
                    <a16:rowId xmlns:a16="http://schemas.microsoft.com/office/drawing/2014/main" val="973723669"/>
                  </a:ext>
                </a:extLst>
              </a:tr>
              <a:tr h="324511">
                <a:tc>
                  <a:txBody>
                    <a:bodyPr/>
                    <a:lstStyle/>
                    <a:p>
                      <a:pPr algn="ctr"/>
                      <a:r>
                        <a:rPr lang="de-AT" sz="1400" dirty="0">
                          <a:solidFill>
                            <a:srgbClr val="003A68"/>
                          </a:solidFill>
                          <a:latin typeface="HelveticaNeueLT Com 45 Lt" panose="020B0403020202020204" pitchFamily="34" charset="0"/>
                        </a:rPr>
                        <a:t>DN400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125.3-F25 (208:1) SA10.2</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F30</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GS160.3-F30 (442:1) SA10.2</a:t>
                      </a:r>
                    </a:p>
                  </a:txBody>
                  <a:tcPr marL="9525" marR="9525" marT="9525" marB="0" anchor="ctr">
                    <a:solidFill>
                      <a:srgbClr val="DFE4EE"/>
                    </a:solidFill>
                  </a:tcPr>
                </a:tc>
                <a:extLst>
                  <a:ext uri="{0D108BD9-81ED-4DB2-BD59-A6C34878D82A}">
                    <a16:rowId xmlns:a16="http://schemas.microsoft.com/office/drawing/2014/main" val="4047440118"/>
                  </a:ext>
                </a:extLst>
              </a:tr>
            </a:tbl>
          </a:graphicData>
        </a:graphic>
      </p:graphicFrame>
      <p:graphicFrame>
        <p:nvGraphicFramePr>
          <p:cNvPr id="12" name="Tabelle 11">
            <a:extLst>
              <a:ext uri="{FF2B5EF4-FFF2-40B4-BE49-F238E27FC236}">
                <a16:creationId xmlns:a16="http://schemas.microsoft.com/office/drawing/2014/main" id="{F2A60E9D-4A8A-4980-86CF-CCC2C5618F0F}"/>
              </a:ext>
            </a:extLst>
          </p:cNvPr>
          <p:cNvGraphicFramePr>
            <a:graphicFrameLocks noGrp="1"/>
          </p:cNvGraphicFramePr>
          <p:nvPr>
            <p:extLst>
              <p:ext uri="{D42A27DB-BD31-4B8C-83A1-F6EECF244321}">
                <p14:modId xmlns:p14="http://schemas.microsoft.com/office/powerpoint/2010/main" val="3940529345"/>
              </p:ext>
            </p:extLst>
          </p:nvPr>
        </p:nvGraphicFramePr>
        <p:xfrm>
          <a:off x="4453257" y="4129330"/>
          <a:ext cx="7668007" cy="2617470"/>
        </p:xfrm>
        <a:graphic>
          <a:graphicData uri="http://schemas.openxmlformats.org/drawingml/2006/table">
            <a:tbl>
              <a:tblPr firstRow="1" bandRow="1">
                <a:tableStyleId>{5C22544A-7EE6-4342-B048-85BDC9FD1C3A}</a:tableStyleId>
              </a:tblPr>
              <a:tblGrid>
                <a:gridCol w="739845">
                  <a:extLst>
                    <a:ext uri="{9D8B030D-6E8A-4147-A177-3AD203B41FA5}">
                      <a16:colId xmlns:a16="http://schemas.microsoft.com/office/drawing/2014/main" val="3060331317"/>
                    </a:ext>
                  </a:extLst>
                </a:gridCol>
                <a:gridCol w="560717">
                  <a:extLst>
                    <a:ext uri="{9D8B030D-6E8A-4147-A177-3AD203B41FA5}">
                      <a16:colId xmlns:a16="http://schemas.microsoft.com/office/drawing/2014/main" val="1324702927"/>
                    </a:ext>
                  </a:extLst>
                </a:gridCol>
                <a:gridCol w="888521">
                  <a:extLst>
                    <a:ext uri="{9D8B030D-6E8A-4147-A177-3AD203B41FA5}">
                      <a16:colId xmlns:a16="http://schemas.microsoft.com/office/drawing/2014/main" val="629518305"/>
                    </a:ext>
                  </a:extLst>
                </a:gridCol>
                <a:gridCol w="2389517">
                  <a:extLst>
                    <a:ext uri="{9D8B030D-6E8A-4147-A177-3AD203B41FA5}">
                      <a16:colId xmlns:a16="http://schemas.microsoft.com/office/drawing/2014/main" val="3521234748"/>
                    </a:ext>
                  </a:extLst>
                </a:gridCol>
                <a:gridCol w="1035169">
                  <a:extLst>
                    <a:ext uri="{9D8B030D-6E8A-4147-A177-3AD203B41FA5}">
                      <a16:colId xmlns:a16="http://schemas.microsoft.com/office/drawing/2014/main" val="3784583439"/>
                    </a:ext>
                  </a:extLst>
                </a:gridCol>
                <a:gridCol w="2054238">
                  <a:extLst>
                    <a:ext uri="{9D8B030D-6E8A-4147-A177-3AD203B41FA5}">
                      <a16:colId xmlns:a16="http://schemas.microsoft.com/office/drawing/2014/main" val="3790977467"/>
                    </a:ext>
                  </a:extLst>
                </a:gridCol>
              </a:tblGrid>
              <a:tr h="384381">
                <a:tc>
                  <a:txBody>
                    <a:bodyPr/>
                    <a:lstStyle/>
                    <a:p>
                      <a:pPr algn="ctr"/>
                      <a:r>
                        <a:rPr lang="de-AT" sz="1400" b="0" dirty="0">
                          <a:solidFill>
                            <a:srgbClr val="003A68"/>
                          </a:solidFill>
                          <a:latin typeface="HelveticaNeueLT Com 45 Lt" panose="020B0403020202020204" pitchFamily="34" charset="0"/>
                        </a:rPr>
                        <a:t>DN150</a:t>
                      </a:r>
                    </a:p>
                  </a:txBody>
                  <a:tcPr>
                    <a:solidFill>
                      <a:srgbClr val="C2CCDF"/>
                    </a:solidFill>
                  </a:tcPr>
                </a:tc>
                <a:tc rowSpan="6">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DE" sz="1000" b="0" i="0" u="none" strike="noStrike" dirty="0">
                          <a:solidFill>
                            <a:srgbClr val="002060"/>
                          </a:solidFill>
                          <a:effectLst/>
                          <a:latin typeface="HelveticaNeueLT Com 45 Lt" panose="020B0403020202020204" pitchFamily="34" charset="0"/>
                        </a:rPr>
                        <a:t>40/</a:t>
                      </a:r>
                    </a:p>
                    <a:p>
                      <a:pPr marL="0" marR="0" lvl="0" indent="0" algn="ctr" defTabSz="457200" rtl="0" eaLnBrk="1" fontAlgn="b" latinLnBrk="0" hangingPunct="1">
                        <a:lnSpc>
                          <a:spcPct val="100000"/>
                        </a:lnSpc>
                        <a:spcBef>
                          <a:spcPts val="0"/>
                        </a:spcBef>
                        <a:spcAft>
                          <a:spcPts val="0"/>
                        </a:spcAft>
                        <a:buClrTx/>
                        <a:buSzTx/>
                        <a:buFontTx/>
                        <a:buNone/>
                        <a:tabLst/>
                        <a:defRPr/>
                      </a:pPr>
                      <a:r>
                        <a:rPr lang="de-DE" sz="1000" b="0" i="0" u="none" strike="noStrike" dirty="0">
                          <a:solidFill>
                            <a:srgbClr val="002060"/>
                          </a:solidFill>
                          <a:effectLst/>
                          <a:latin typeface="HelveticaNeueLT Com 45 Lt" panose="020B0403020202020204" pitchFamily="34" charset="0"/>
                        </a:rPr>
                        <a:t>CL300</a:t>
                      </a:r>
                      <a:endParaRPr lang="de-AT" sz="10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80.3-F14 (53:1) SA10.2</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80.3-F14 (53:1) SA10.2</a:t>
                      </a:r>
                    </a:p>
                  </a:txBody>
                  <a:tcPr marL="9525" marR="9525" marT="9525" marB="0" anchor="ctr">
                    <a:solidFill>
                      <a:srgbClr val="DFE4EE"/>
                    </a:solidFill>
                  </a:tcPr>
                </a:tc>
                <a:extLst>
                  <a:ext uri="{0D108BD9-81ED-4DB2-BD59-A6C34878D82A}">
                    <a16:rowId xmlns:a16="http://schemas.microsoft.com/office/drawing/2014/main" val="219472034"/>
                  </a:ext>
                </a:extLst>
              </a:tr>
              <a:tr h="384381">
                <a:tc>
                  <a:txBody>
                    <a:bodyPr/>
                    <a:lstStyle/>
                    <a:p>
                      <a:pPr algn="ctr"/>
                      <a:r>
                        <a:rPr lang="de-AT" sz="1400" dirty="0">
                          <a:solidFill>
                            <a:srgbClr val="003A68"/>
                          </a:solidFill>
                          <a:latin typeface="HelveticaNeueLT Com 45 Lt" panose="020B0403020202020204" pitchFamily="34" charset="0"/>
                        </a:rPr>
                        <a:t>DN200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F14</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80.3-F14 (53:1) SA10.2</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F16</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100.3-F16(208:1) SA07.6</a:t>
                      </a:r>
                    </a:p>
                  </a:txBody>
                  <a:tcPr marL="9525" marR="9525" marT="9525" marB="0" anchor="ctr">
                    <a:solidFill>
                      <a:srgbClr val="DFE4EE"/>
                    </a:solidFill>
                  </a:tcPr>
                </a:tc>
                <a:extLst>
                  <a:ext uri="{0D108BD9-81ED-4DB2-BD59-A6C34878D82A}">
                    <a16:rowId xmlns:a16="http://schemas.microsoft.com/office/drawing/2014/main" val="1607431992"/>
                  </a:ext>
                </a:extLst>
              </a:tr>
              <a:tr h="384381">
                <a:tc>
                  <a:txBody>
                    <a:bodyPr/>
                    <a:lstStyle/>
                    <a:p>
                      <a:pPr algn="ctr"/>
                      <a:r>
                        <a:rPr lang="de-AT" sz="1400" dirty="0">
                          <a:solidFill>
                            <a:srgbClr val="003A68"/>
                          </a:solidFill>
                          <a:latin typeface="HelveticaNeueLT Com 45 Lt" panose="020B0403020202020204" pitchFamily="34" charset="0"/>
                        </a:rPr>
                        <a:t>DN250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F16</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100.3-F16 (208:1) SA07.6</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125.3-F25 (208:1) SA10.2</a:t>
                      </a:r>
                    </a:p>
                  </a:txBody>
                  <a:tcPr marL="9525" marR="9525" marT="9525" marB="0" anchor="ctr">
                    <a:solidFill>
                      <a:srgbClr val="DFE4EE"/>
                    </a:solidFill>
                  </a:tcPr>
                </a:tc>
                <a:extLst>
                  <a:ext uri="{0D108BD9-81ED-4DB2-BD59-A6C34878D82A}">
                    <a16:rowId xmlns:a16="http://schemas.microsoft.com/office/drawing/2014/main" val="3349281977"/>
                  </a:ext>
                </a:extLst>
              </a:tr>
              <a:tr h="384381">
                <a:tc>
                  <a:txBody>
                    <a:bodyPr/>
                    <a:lstStyle/>
                    <a:p>
                      <a:pPr algn="ctr"/>
                      <a:r>
                        <a:rPr lang="de-AT" sz="1400" dirty="0">
                          <a:solidFill>
                            <a:srgbClr val="003A68"/>
                          </a:solidFill>
                          <a:latin typeface="HelveticaNeueLT Com 45 Lt" panose="020B0403020202020204" pitchFamily="34" charset="0"/>
                        </a:rPr>
                        <a:t>DN300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125.3-F25 (208:1) SA10.2</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GS160.3-F25 (442:1) SA07.6</a:t>
                      </a:r>
                    </a:p>
                  </a:txBody>
                  <a:tcPr marL="9525" marR="9525" marT="9525" marB="0" anchor="ctr">
                    <a:solidFill>
                      <a:srgbClr val="DFE4EE"/>
                    </a:solidFill>
                  </a:tcPr>
                </a:tc>
                <a:extLst>
                  <a:ext uri="{0D108BD9-81ED-4DB2-BD59-A6C34878D82A}">
                    <a16:rowId xmlns:a16="http://schemas.microsoft.com/office/drawing/2014/main" val="3487918196"/>
                  </a:ext>
                </a:extLst>
              </a:tr>
              <a:tr h="384381">
                <a:tc>
                  <a:txBody>
                    <a:bodyPr/>
                    <a:lstStyle/>
                    <a:p>
                      <a:pPr algn="ctr"/>
                      <a:r>
                        <a:rPr lang="de-AT" sz="1400" dirty="0">
                          <a:solidFill>
                            <a:srgbClr val="003A68"/>
                          </a:solidFill>
                          <a:latin typeface="HelveticaNeueLT Com 45 Lt" panose="020B0403020202020204" pitchFamily="34" charset="0"/>
                        </a:rPr>
                        <a:t>DN350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125.3-F25 (208:1) SA10.2</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F30</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GS160.3-F30 (442:1) SA10.2</a:t>
                      </a:r>
                    </a:p>
                  </a:txBody>
                  <a:tcPr marL="9525" marR="9525" marT="9525" marB="0" anchor="ctr">
                    <a:solidFill>
                      <a:srgbClr val="DFE4EE"/>
                    </a:solidFill>
                  </a:tcPr>
                </a:tc>
                <a:extLst>
                  <a:ext uri="{0D108BD9-81ED-4DB2-BD59-A6C34878D82A}">
                    <a16:rowId xmlns:a16="http://schemas.microsoft.com/office/drawing/2014/main" val="973723669"/>
                  </a:ext>
                </a:extLst>
              </a:tr>
              <a:tr h="384381">
                <a:tc>
                  <a:txBody>
                    <a:bodyPr/>
                    <a:lstStyle/>
                    <a:p>
                      <a:pPr algn="ctr"/>
                      <a:r>
                        <a:rPr lang="de-AT" sz="1400" dirty="0">
                          <a:solidFill>
                            <a:srgbClr val="003A68"/>
                          </a:solidFill>
                          <a:latin typeface="HelveticaNeueLT Com 45 Lt" panose="020B0403020202020204" pitchFamily="34" charset="0"/>
                        </a:rPr>
                        <a:t>DN400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F25</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 125.3-F25 (208:1) SA10.2</a:t>
                      </a:r>
                    </a:p>
                  </a:txBody>
                  <a:tcPr marL="9525" marR="9525" marT="9525" marB="0" anchor="ctr">
                    <a:solidFill>
                      <a:srgbClr val="DFE4EE"/>
                    </a:solidFill>
                  </a:tcPr>
                </a:tc>
                <a:tc>
                  <a:txBody>
                    <a:bodyPr/>
                    <a:lstStyle/>
                    <a:p>
                      <a:pPr algn="ctr" fontAlgn="b"/>
                      <a:r>
                        <a:rPr lang="de-DE" sz="1400" b="0" i="0" u="none" strike="noStrike" dirty="0">
                          <a:solidFill>
                            <a:srgbClr val="002060"/>
                          </a:solidFill>
                          <a:effectLst/>
                          <a:latin typeface="HelveticaNeueLT Com 45 Lt" panose="020B0403020202020204" pitchFamily="34" charset="0"/>
                        </a:rPr>
                        <a:t>F30</a:t>
                      </a:r>
                      <a:endParaRPr lang="de-AT" sz="14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400" b="0" i="0" u="none" strike="noStrike" dirty="0">
                          <a:solidFill>
                            <a:srgbClr val="002060"/>
                          </a:solidFill>
                          <a:effectLst/>
                          <a:latin typeface="HelveticaNeueLT Com 45 Lt" panose="020B0403020202020204" pitchFamily="34" charset="0"/>
                        </a:rPr>
                        <a:t>GS160.3-F30 (442:1) SA10.2</a:t>
                      </a:r>
                    </a:p>
                  </a:txBody>
                  <a:tcPr marL="9525" marR="9525" marT="9525" marB="0" anchor="ctr">
                    <a:solidFill>
                      <a:srgbClr val="DFE4EE"/>
                    </a:solidFill>
                  </a:tcPr>
                </a:tc>
                <a:extLst>
                  <a:ext uri="{0D108BD9-81ED-4DB2-BD59-A6C34878D82A}">
                    <a16:rowId xmlns:a16="http://schemas.microsoft.com/office/drawing/2014/main" val="4047440118"/>
                  </a:ext>
                </a:extLst>
              </a:tr>
            </a:tbl>
          </a:graphicData>
        </a:graphic>
      </p:graphicFrame>
      <p:sp>
        <p:nvSpPr>
          <p:cNvPr id="13" name="Textfeld 12">
            <a:extLst>
              <a:ext uri="{FF2B5EF4-FFF2-40B4-BE49-F238E27FC236}">
                <a16:creationId xmlns:a16="http://schemas.microsoft.com/office/drawing/2014/main" id="{6E19C3A9-A6A2-445C-A1C1-11BE803E2D41}"/>
              </a:ext>
            </a:extLst>
          </p:cNvPr>
          <p:cNvSpPr txBox="1"/>
          <p:nvPr/>
        </p:nvSpPr>
        <p:spPr>
          <a:xfrm>
            <a:off x="2538801" y="3243945"/>
            <a:ext cx="1226428" cy="523220"/>
          </a:xfrm>
          <a:prstGeom prst="rect">
            <a:avLst/>
          </a:prstGeom>
          <a:noFill/>
          <a:ln>
            <a:noFill/>
          </a:ln>
        </p:spPr>
        <p:txBody>
          <a:bodyPr wrap="square" rtlCol="0">
            <a:spAutoFit/>
          </a:bodyPr>
          <a:lstStyle/>
          <a:p>
            <a:r>
              <a:rPr lang="de-DE" sz="1400" dirty="0">
                <a:latin typeface="HelveticaNeueLT Com 45 Lt" panose="020B0403020202020204" pitchFamily="34" charset="0"/>
              </a:rPr>
              <a:t>AUMA coupling</a:t>
            </a:r>
            <a:endParaRPr lang="de-AT" sz="1400" dirty="0">
              <a:latin typeface="HelveticaNeueLT Com 45 Lt" panose="020B0403020202020204" pitchFamily="34" charset="0"/>
            </a:endParaRPr>
          </a:p>
        </p:txBody>
      </p:sp>
      <p:sp>
        <p:nvSpPr>
          <p:cNvPr id="14" name="Textfeld 13">
            <a:extLst>
              <a:ext uri="{FF2B5EF4-FFF2-40B4-BE49-F238E27FC236}">
                <a16:creationId xmlns:a16="http://schemas.microsoft.com/office/drawing/2014/main" id="{751E6156-C545-410E-B3E3-DAF2A34BAFC2}"/>
              </a:ext>
            </a:extLst>
          </p:cNvPr>
          <p:cNvSpPr txBox="1"/>
          <p:nvPr/>
        </p:nvSpPr>
        <p:spPr>
          <a:xfrm>
            <a:off x="2557261" y="3831519"/>
            <a:ext cx="1226428" cy="523220"/>
          </a:xfrm>
          <a:prstGeom prst="rect">
            <a:avLst/>
          </a:prstGeom>
          <a:noFill/>
          <a:ln>
            <a:noFill/>
          </a:ln>
        </p:spPr>
        <p:txBody>
          <a:bodyPr wrap="square" rtlCol="0">
            <a:spAutoFit/>
          </a:bodyPr>
          <a:lstStyle/>
          <a:p>
            <a:r>
              <a:rPr lang="de-DE" sz="1400" dirty="0">
                <a:latin typeface="HelveticaNeueLT Com 45 Lt" panose="020B0403020202020204" pitchFamily="34" charset="0"/>
              </a:rPr>
              <a:t>ISO TOP flange</a:t>
            </a:r>
            <a:endParaRPr lang="de-AT" sz="1400" dirty="0">
              <a:latin typeface="HelveticaNeueLT Com 45 Lt" panose="020B0403020202020204" pitchFamily="34" charset="0"/>
            </a:endParaRPr>
          </a:p>
        </p:txBody>
      </p:sp>
      <p:cxnSp>
        <p:nvCxnSpPr>
          <p:cNvPr id="3" name="Gerade Verbindung mit Pfeil 2">
            <a:extLst>
              <a:ext uri="{FF2B5EF4-FFF2-40B4-BE49-F238E27FC236}">
                <a16:creationId xmlns:a16="http://schemas.microsoft.com/office/drawing/2014/main" id="{E4433AC5-B58E-4565-84A9-926793C38CB9}"/>
              </a:ext>
            </a:extLst>
          </p:cNvPr>
          <p:cNvCxnSpPr>
            <a:stCxn id="13" idx="1"/>
            <a:endCxn id="10" idx="0"/>
          </p:cNvCxnSpPr>
          <p:nvPr/>
        </p:nvCxnSpPr>
        <p:spPr>
          <a:xfrm flipH="1" flipV="1">
            <a:off x="2097743" y="3385675"/>
            <a:ext cx="441058" cy="119880"/>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cxnSp>
        <p:nvCxnSpPr>
          <p:cNvPr id="7" name="Gerade Verbindung mit Pfeil 6">
            <a:extLst>
              <a:ext uri="{FF2B5EF4-FFF2-40B4-BE49-F238E27FC236}">
                <a16:creationId xmlns:a16="http://schemas.microsoft.com/office/drawing/2014/main" id="{F7A91636-9D6A-430D-A964-A849769ED2ED}"/>
              </a:ext>
            </a:extLst>
          </p:cNvPr>
          <p:cNvCxnSpPr/>
          <p:nvPr/>
        </p:nvCxnSpPr>
        <p:spPr>
          <a:xfrm flipH="1">
            <a:off x="2270289" y="3997114"/>
            <a:ext cx="268512" cy="0"/>
          </a:xfrm>
          <a:prstGeom prst="straightConnector1">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0" name="Textfeld 19">
            <a:extLst>
              <a:ext uri="{FF2B5EF4-FFF2-40B4-BE49-F238E27FC236}">
                <a16:creationId xmlns:a16="http://schemas.microsoft.com/office/drawing/2014/main" id="{5248355B-7186-4835-BDC4-C4EBF10E4C0A}"/>
              </a:ext>
            </a:extLst>
          </p:cNvPr>
          <p:cNvSpPr txBox="1"/>
          <p:nvPr/>
        </p:nvSpPr>
        <p:spPr>
          <a:xfrm>
            <a:off x="1319249" y="1773528"/>
            <a:ext cx="951040" cy="523220"/>
          </a:xfrm>
          <a:prstGeom prst="rect">
            <a:avLst/>
          </a:prstGeom>
          <a:noFill/>
          <a:ln>
            <a:noFill/>
          </a:ln>
        </p:spPr>
        <p:txBody>
          <a:bodyPr wrap="square" rtlCol="0">
            <a:spAutoFit/>
          </a:bodyPr>
          <a:lstStyle/>
          <a:p>
            <a:pPr algn="ctr"/>
            <a:r>
              <a:rPr lang="de-DE" sz="1400" dirty="0">
                <a:latin typeface="HelveticaNeueLT Com 45 Lt" panose="020B0403020202020204" pitchFamily="34" charset="0"/>
              </a:rPr>
              <a:t>AUMA gear</a:t>
            </a:r>
            <a:endParaRPr lang="de-AT" sz="1400" dirty="0">
              <a:latin typeface="HelveticaNeueLT Com 45 Lt" panose="020B0403020202020204" pitchFamily="34" charset="0"/>
            </a:endParaRPr>
          </a:p>
        </p:txBody>
      </p:sp>
      <p:sp>
        <p:nvSpPr>
          <p:cNvPr id="22" name="Textfeld 21">
            <a:extLst>
              <a:ext uri="{FF2B5EF4-FFF2-40B4-BE49-F238E27FC236}">
                <a16:creationId xmlns:a16="http://schemas.microsoft.com/office/drawing/2014/main" id="{33B641C4-B87F-4701-85D5-7ABB80052EB5}"/>
              </a:ext>
            </a:extLst>
          </p:cNvPr>
          <p:cNvSpPr txBox="1"/>
          <p:nvPr/>
        </p:nvSpPr>
        <p:spPr>
          <a:xfrm>
            <a:off x="2350853" y="1609957"/>
            <a:ext cx="814563" cy="523220"/>
          </a:xfrm>
          <a:prstGeom prst="rect">
            <a:avLst/>
          </a:prstGeom>
          <a:noFill/>
          <a:ln>
            <a:noFill/>
          </a:ln>
        </p:spPr>
        <p:txBody>
          <a:bodyPr wrap="square" rtlCol="0">
            <a:spAutoFit/>
          </a:bodyPr>
          <a:lstStyle/>
          <a:p>
            <a:pPr algn="ctr"/>
            <a:r>
              <a:rPr lang="de-DE" sz="1400" dirty="0">
                <a:latin typeface="HelveticaNeueLT Com 45 Lt" panose="020B0403020202020204" pitchFamily="34" charset="0"/>
              </a:rPr>
              <a:t>AUMA actuator</a:t>
            </a:r>
            <a:endParaRPr lang="de-AT" sz="1400" dirty="0">
              <a:latin typeface="HelveticaNeueLT Com 45 Lt" panose="020B0403020202020204" pitchFamily="34" charset="0"/>
            </a:endParaRPr>
          </a:p>
        </p:txBody>
      </p:sp>
    </p:spTree>
    <p:extLst>
      <p:ext uri="{BB962C8B-B14F-4D97-AF65-F5344CB8AC3E}">
        <p14:creationId xmlns:p14="http://schemas.microsoft.com/office/powerpoint/2010/main" val="1976881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pic>
        <p:nvPicPr>
          <p:cNvPr id="19" name="Grafik 4" descr="image004">
            <a:extLst>
              <a:ext uri="{FF2B5EF4-FFF2-40B4-BE49-F238E27FC236}">
                <a16:creationId xmlns:a16="http://schemas.microsoft.com/office/drawing/2014/main" id="{A50ECA1E-B5C0-4F1B-B356-58E8FBB40E6C}"/>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470813" y="4038337"/>
            <a:ext cx="2620028" cy="269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451690" y="411479"/>
            <a:ext cx="7821042" cy="621454"/>
          </a:xfrm>
        </p:spPr>
        <p:txBody>
          <a:bodyPr/>
          <a:lstStyle/>
          <a:p>
            <a:r>
              <a:rPr lang="de-DE" dirty="0"/>
              <a:t>Actuator sizing pneumatic</a:t>
            </a:r>
            <a:endParaRPr lang="de-AT" dirty="0"/>
          </a:p>
        </p:txBody>
      </p:sp>
      <p:pic>
        <p:nvPicPr>
          <p:cNvPr id="2" name="Grafik 1">
            <a:extLst>
              <a:ext uri="{FF2B5EF4-FFF2-40B4-BE49-F238E27FC236}">
                <a16:creationId xmlns:a16="http://schemas.microsoft.com/office/drawing/2014/main" id="{B5BF6581-1840-4696-8FAD-4667825033C1}"/>
              </a:ext>
            </a:extLst>
          </p:cNvPr>
          <p:cNvPicPr>
            <a:picLocks noChangeAspect="1"/>
          </p:cNvPicPr>
          <p:nvPr/>
        </p:nvPicPr>
        <p:blipFill>
          <a:blip r:embed="rId3"/>
          <a:stretch>
            <a:fillRect/>
          </a:stretch>
        </p:blipFill>
        <p:spPr>
          <a:xfrm>
            <a:off x="534540" y="1896903"/>
            <a:ext cx="2383903" cy="1435468"/>
          </a:xfrm>
          <a:prstGeom prst="rect">
            <a:avLst/>
          </a:prstGeom>
        </p:spPr>
      </p:pic>
      <p:pic>
        <p:nvPicPr>
          <p:cNvPr id="6" name="Grafik 5">
            <a:extLst>
              <a:ext uri="{FF2B5EF4-FFF2-40B4-BE49-F238E27FC236}">
                <a16:creationId xmlns:a16="http://schemas.microsoft.com/office/drawing/2014/main" id="{4599F23D-25BD-4440-A202-E39BDFB9A584}"/>
              </a:ext>
            </a:extLst>
          </p:cNvPr>
          <p:cNvPicPr>
            <a:picLocks noChangeAspect="1"/>
          </p:cNvPicPr>
          <p:nvPr/>
        </p:nvPicPr>
        <p:blipFill>
          <a:blip r:embed="rId4"/>
          <a:stretch>
            <a:fillRect/>
          </a:stretch>
        </p:blipFill>
        <p:spPr>
          <a:xfrm rot="183635">
            <a:off x="3041267" y="2670480"/>
            <a:ext cx="830902" cy="692419"/>
          </a:xfrm>
          <a:prstGeom prst="rect">
            <a:avLst/>
          </a:prstGeom>
        </p:spPr>
      </p:pic>
      <p:pic>
        <p:nvPicPr>
          <p:cNvPr id="16" name="Grafik 15">
            <a:extLst>
              <a:ext uri="{FF2B5EF4-FFF2-40B4-BE49-F238E27FC236}">
                <a16:creationId xmlns:a16="http://schemas.microsoft.com/office/drawing/2014/main" id="{DCE9E15B-E0F4-411A-8E22-A68B3CD08979}"/>
              </a:ext>
            </a:extLst>
          </p:cNvPr>
          <p:cNvPicPr>
            <a:picLocks noChangeAspect="1"/>
          </p:cNvPicPr>
          <p:nvPr/>
        </p:nvPicPr>
        <p:blipFill>
          <a:blip r:embed="rId5"/>
          <a:stretch>
            <a:fillRect/>
          </a:stretch>
        </p:blipFill>
        <p:spPr>
          <a:xfrm>
            <a:off x="2982964" y="2057006"/>
            <a:ext cx="935806" cy="754683"/>
          </a:xfrm>
          <a:prstGeom prst="rect">
            <a:avLst/>
          </a:prstGeom>
        </p:spPr>
      </p:pic>
      <p:pic>
        <p:nvPicPr>
          <p:cNvPr id="11" name="Grafik 10">
            <a:extLst>
              <a:ext uri="{FF2B5EF4-FFF2-40B4-BE49-F238E27FC236}">
                <a16:creationId xmlns:a16="http://schemas.microsoft.com/office/drawing/2014/main" id="{CE3985A0-4178-44B6-8460-980ADC01BDBE}"/>
              </a:ext>
            </a:extLst>
          </p:cNvPr>
          <p:cNvPicPr>
            <a:picLocks noChangeAspect="1"/>
          </p:cNvPicPr>
          <p:nvPr/>
        </p:nvPicPr>
        <p:blipFill>
          <a:blip r:embed="rId6"/>
          <a:stretch>
            <a:fillRect/>
          </a:stretch>
        </p:blipFill>
        <p:spPr>
          <a:xfrm>
            <a:off x="1323353" y="3366856"/>
            <a:ext cx="914948" cy="671481"/>
          </a:xfrm>
          <a:prstGeom prst="rect">
            <a:avLst/>
          </a:prstGeom>
        </p:spPr>
      </p:pic>
      <p:pic>
        <p:nvPicPr>
          <p:cNvPr id="12" name="Grafik 11">
            <a:extLst>
              <a:ext uri="{FF2B5EF4-FFF2-40B4-BE49-F238E27FC236}">
                <a16:creationId xmlns:a16="http://schemas.microsoft.com/office/drawing/2014/main" id="{985853A5-34A8-4B51-BB95-48143486D7CB}"/>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2311533" y="3311903"/>
            <a:ext cx="292928" cy="671482"/>
          </a:xfrm>
          <a:prstGeom prst="rect">
            <a:avLst/>
          </a:prstGeom>
        </p:spPr>
      </p:pic>
      <p:graphicFrame>
        <p:nvGraphicFramePr>
          <p:cNvPr id="18" name="Tabelle 17">
            <a:extLst>
              <a:ext uri="{FF2B5EF4-FFF2-40B4-BE49-F238E27FC236}">
                <a16:creationId xmlns:a16="http://schemas.microsoft.com/office/drawing/2014/main" id="{E44BD606-253E-4610-A62E-111CA5C9B40C}"/>
              </a:ext>
            </a:extLst>
          </p:cNvPr>
          <p:cNvGraphicFramePr>
            <a:graphicFrameLocks noGrp="1"/>
          </p:cNvGraphicFramePr>
          <p:nvPr>
            <p:extLst>
              <p:ext uri="{D42A27DB-BD31-4B8C-83A1-F6EECF244321}">
                <p14:modId xmlns:p14="http://schemas.microsoft.com/office/powerpoint/2010/main" val="909925859"/>
              </p:ext>
            </p:extLst>
          </p:nvPr>
        </p:nvGraphicFramePr>
        <p:xfrm>
          <a:off x="4298525" y="1578721"/>
          <a:ext cx="7785178" cy="2800350"/>
        </p:xfrm>
        <a:graphic>
          <a:graphicData uri="http://schemas.openxmlformats.org/drawingml/2006/table">
            <a:tbl>
              <a:tblPr firstRow="1" bandRow="1">
                <a:tableStyleId>{5C22544A-7EE6-4342-B048-85BDC9FD1C3A}</a:tableStyleId>
              </a:tblPr>
              <a:tblGrid>
                <a:gridCol w="782538">
                  <a:extLst>
                    <a:ext uri="{9D8B030D-6E8A-4147-A177-3AD203B41FA5}">
                      <a16:colId xmlns:a16="http://schemas.microsoft.com/office/drawing/2014/main" val="3060331317"/>
                    </a:ext>
                  </a:extLst>
                </a:gridCol>
                <a:gridCol w="546229">
                  <a:extLst>
                    <a:ext uri="{9D8B030D-6E8A-4147-A177-3AD203B41FA5}">
                      <a16:colId xmlns:a16="http://schemas.microsoft.com/office/drawing/2014/main" val="1324702927"/>
                    </a:ext>
                  </a:extLst>
                </a:gridCol>
                <a:gridCol w="1748427">
                  <a:extLst>
                    <a:ext uri="{9D8B030D-6E8A-4147-A177-3AD203B41FA5}">
                      <a16:colId xmlns:a16="http://schemas.microsoft.com/office/drawing/2014/main" val="629518305"/>
                    </a:ext>
                  </a:extLst>
                </a:gridCol>
                <a:gridCol w="1639199">
                  <a:extLst>
                    <a:ext uri="{9D8B030D-6E8A-4147-A177-3AD203B41FA5}">
                      <a16:colId xmlns:a16="http://schemas.microsoft.com/office/drawing/2014/main" val="3521234748"/>
                    </a:ext>
                  </a:extLst>
                </a:gridCol>
                <a:gridCol w="1538691">
                  <a:extLst>
                    <a:ext uri="{9D8B030D-6E8A-4147-A177-3AD203B41FA5}">
                      <a16:colId xmlns:a16="http://schemas.microsoft.com/office/drawing/2014/main" val="3784583439"/>
                    </a:ext>
                  </a:extLst>
                </a:gridCol>
                <a:gridCol w="1530094">
                  <a:extLst>
                    <a:ext uri="{9D8B030D-6E8A-4147-A177-3AD203B41FA5}">
                      <a16:colId xmlns:a16="http://schemas.microsoft.com/office/drawing/2014/main" val="3790977467"/>
                    </a:ext>
                  </a:extLst>
                </a:gridCol>
              </a:tblGrid>
              <a:tr h="248584">
                <a:tc rowSpan="2">
                  <a:txBody>
                    <a:bodyPr/>
                    <a:lstStyle/>
                    <a:p>
                      <a:pPr algn="ctr"/>
                      <a:r>
                        <a:rPr lang="de-AT" sz="1200" b="0" dirty="0">
                          <a:solidFill>
                            <a:srgbClr val="003A68"/>
                          </a:solidFill>
                          <a:latin typeface="HelveticaNeueLT Com 45 Lt" panose="020B0403020202020204" pitchFamily="34" charset="0"/>
                        </a:rPr>
                        <a:t>Size</a:t>
                      </a:r>
                    </a:p>
                  </a:txBody>
                  <a:tcPr anchor="ctr">
                    <a:solidFill>
                      <a:srgbClr val="C2CCDF"/>
                    </a:solidFill>
                  </a:tcPr>
                </a:tc>
                <a:tc rowSpan="2">
                  <a:txBody>
                    <a:bodyPr/>
                    <a:lstStyle/>
                    <a:p>
                      <a:pPr algn="ctr"/>
                      <a:r>
                        <a:rPr lang="de-AT" sz="1200" b="0" dirty="0">
                          <a:solidFill>
                            <a:srgbClr val="003A68"/>
                          </a:solidFill>
                          <a:latin typeface="HelveticaNeueLT Com 45 Lt" panose="020B0403020202020204" pitchFamily="34" charset="0"/>
                        </a:rPr>
                        <a:t>PN</a:t>
                      </a:r>
                    </a:p>
                  </a:txBody>
                  <a:tcPr anchor="ctr">
                    <a:solidFill>
                      <a:srgbClr val="C2CCDF"/>
                    </a:solidFill>
                  </a:tcPr>
                </a:tc>
                <a:tc gridSpan="4">
                  <a:txBody>
                    <a:bodyPr/>
                    <a:lstStyle/>
                    <a:p>
                      <a:pPr algn="ctr"/>
                      <a:r>
                        <a:rPr lang="de-DE" sz="1200" b="0" dirty="0">
                          <a:solidFill>
                            <a:srgbClr val="003A68"/>
                          </a:solidFill>
                          <a:latin typeface="HelveticaNeueLT Com 45 Lt" panose="020B0403020202020204" pitchFamily="34" charset="0"/>
                        </a:rPr>
                        <a:t>Air supply for actuator min. 5 bar</a:t>
                      </a:r>
                      <a:endParaRPr lang="de-AT" sz="1200" b="0" dirty="0">
                        <a:solidFill>
                          <a:srgbClr val="003A68"/>
                        </a:solidFill>
                        <a:latin typeface="HelveticaNeueLT Com 45 Lt" panose="020B0403020202020204" pitchFamily="34" charset="0"/>
                      </a:endParaRPr>
                    </a:p>
                  </a:txBody>
                  <a:tcPr anchor="ctr">
                    <a:solidFill>
                      <a:srgbClr val="C2CCDF"/>
                    </a:solidFill>
                  </a:tcPr>
                </a:tc>
                <a:tc hMerge="1">
                  <a:txBody>
                    <a:bodyPr/>
                    <a:lstStyle/>
                    <a:p>
                      <a:pPr algn="ctr"/>
                      <a:endParaRPr lang="de-AT" sz="1000" dirty="0">
                        <a:solidFill>
                          <a:srgbClr val="003A68"/>
                        </a:solidFill>
                        <a:latin typeface="HelveticaNeueLT Com 45 Lt" panose="020B0403020202020204" pitchFamily="34" charset="0"/>
                      </a:endParaRPr>
                    </a:p>
                  </a:txBody>
                  <a:tcPr anchor="ctr">
                    <a:solidFill>
                      <a:srgbClr val="C2CCDF"/>
                    </a:solidFill>
                  </a:tcPr>
                </a:tc>
                <a:tc hMerge="1">
                  <a:txBody>
                    <a:bodyPr/>
                    <a:lstStyle/>
                    <a:p>
                      <a:pPr algn="ctr"/>
                      <a:endParaRPr lang="de-AT" sz="1000" dirty="0">
                        <a:solidFill>
                          <a:srgbClr val="003A68"/>
                        </a:solidFill>
                        <a:latin typeface="HelveticaNeueLT Com 45 Lt" panose="020B0403020202020204" pitchFamily="34" charset="0"/>
                      </a:endParaRPr>
                    </a:p>
                  </a:txBody>
                  <a:tcPr anchor="ctr">
                    <a:solidFill>
                      <a:srgbClr val="C2CCDF"/>
                    </a:solidFill>
                  </a:tcPr>
                </a:tc>
                <a:tc hMerge="1">
                  <a:txBody>
                    <a:bodyPr/>
                    <a:lstStyle/>
                    <a:p>
                      <a:pPr algn="ctr"/>
                      <a:endParaRPr lang="de-AT" sz="1000" dirty="0">
                        <a:solidFill>
                          <a:srgbClr val="003A68"/>
                        </a:solidFill>
                        <a:latin typeface="HelveticaNeueLT Com 45 Lt" panose="020B0403020202020204" pitchFamily="34" charset="0"/>
                      </a:endParaRPr>
                    </a:p>
                  </a:txBody>
                  <a:tcPr anchor="ctr">
                    <a:solidFill>
                      <a:srgbClr val="C2CCDF"/>
                    </a:solidFill>
                  </a:tcPr>
                </a:tc>
                <a:extLst>
                  <a:ext uri="{0D108BD9-81ED-4DB2-BD59-A6C34878D82A}">
                    <a16:rowId xmlns:a16="http://schemas.microsoft.com/office/drawing/2014/main" val="3879639000"/>
                  </a:ext>
                </a:extLst>
              </a:tr>
              <a:tr h="248584">
                <a:tc vMerge="1">
                  <a:txBody>
                    <a:bodyPr/>
                    <a:lstStyle/>
                    <a:p>
                      <a:pPr algn="ctr"/>
                      <a:endParaRPr lang="de-AT" sz="1000" b="1" dirty="0">
                        <a:solidFill>
                          <a:srgbClr val="003A68"/>
                        </a:solidFill>
                        <a:latin typeface="HelveticaNeueLT Com 45 Lt" panose="020B0403020202020204" pitchFamily="34" charset="0"/>
                      </a:endParaRPr>
                    </a:p>
                  </a:txBody>
                  <a:tcPr anchor="ctr">
                    <a:solidFill>
                      <a:srgbClr val="C2CCDF"/>
                    </a:solidFill>
                  </a:tcPr>
                </a:tc>
                <a:tc vMerge="1">
                  <a:txBody>
                    <a:bodyPr/>
                    <a:lstStyle/>
                    <a:p>
                      <a:pPr algn="ctr"/>
                      <a:endParaRPr lang="de-AT" sz="1000" b="1" dirty="0">
                        <a:solidFill>
                          <a:srgbClr val="003A68"/>
                        </a:solidFill>
                        <a:latin typeface="HelveticaNeueLT Com 45 Lt" panose="020B0403020202020204" pitchFamily="34" charset="0"/>
                      </a:endParaRPr>
                    </a:p>
                  </a:txBody>
                  <a:tcPr anchor="ctr">
                    <a:solidFill>
                      <a:srgbClr val="C2CCDF"/>
                    </a:solidFill>
                  </a:tcPr>
                </a:tc>
                <a:tc>
                  <a:txBody>
                    <a:bodyPr/>
                    <a:lstStyle/>
                    <a:p>
                      <a:pPr algn="ctr"/>
                      <a:r>
                        <a:rPr lang="de-DE" sz="1200" b="0" dirty="0">
                          <a:solidFill>
                            <a:srgbClr val="003A68"/>
                          </a:solidFill>
                          <a:latin typeface="HelveticaNeueLT Com 45 Lt" panose="020B0403020202020204" pitchFamily="34" charset="0"/>
                        </a:rPr>
                        <a:t>SA soft seat</a:t>
                      </a:r>
                      <a:endParaRPr lang="de-AT" sz="1200" b="0" dirty="0">
                        <a:solidFill>
                          <a:srgbClr val="003A68"/>
                        </a:solidFill>
                        <a:latin typeface="HelveticaNeueLT Com 45 Lt" panose="020B0403020202020204" pitchFamily="34" charset="0"/>
                      </a:endParaRPr>
                    </a:p>
                  </a:txBody>
                  <a:tcPr anchor="ctr">
                    <a:solidFill>
                      <a:srgbClr val="C2CCDF"/>
                    </a:solidFill>
                  </a:tcPr>
                </a:tc>
                <a:tc>
                  <a:txBody>
                    <a:bodyPr/>
                    <a:lstStyle/>
                    <a:p>
                      <a:pPr algn="ctr"/>
                      <a:r>
                        <a:rPr lang="de-DE" sz="1200" b="0" dirty="0">
                          <a:solidFill>
                            <a:srgbClr val="003A68"/>
                          </a:solidFill>
                          <a:latin typeface="HelveticaNeueLT Com 45 Lt" panose="020B0403020202020204" pitchFamily="34" charset="0"/>
                        </a:rPr>
                        <a:t>DA soft seat</a:t>
                      </a:r>
                      <a:endParaRPr lang="de-AT" sz="1200" b="0" dirty="0">
                        <a:solidFill>
                          <a:srgbClr val="003A68"/>
                        </a:solidFill>
                        <a:latin typeface="HelveticaNeueLT Com 45 Lt" panose="020B0403020202020204" pitchFamily="34" charset="0"/>
                      </a:endParaRPr>
                    </a:p>
                  </a:txBody>
                  <a:tcPr anchor="ctr">
                    <a:solidFill>
                      <a:srgbClr val="C2CCDF"/>
                    </a:solidFill>
                  </a:tcPr>
                </a:tc>
                <a:tc>
                  <a:txBody>
                    <a:bodyPr/>
                    <a:lstStyle/>
                    <a:p>
                      <a:pPr algn="ctr"/>
                      <a:r>
                        <a:rPr lang="de-DE" sz="1200" b="0" dirty="0">
                          <a:solidFill>
                            <a:srgbClr val="003A68"/>
                          </a:solidFill>
                          <a:latin typeface="HelveticaNeueLT Com 45 Lt" panose="020B0403020202020204" pitchFamily="34" charset="0"/>
                        </a:rPr>
                        <a:t>SA metal seat</a:t>
                      </a:r>
                      <a:endParaRPr lang="de-AT" sz="1200" b="0" dirty="0">
                        <a:solidFill>
                          <a:srgbClr val="003A68"/>
                        </a:solidFill>
                        <a:latin typeface="HelveticaNeueLT Com 45 Lt" panose="020B0403020202020204" pitchFamily="34" charset="0"/>
                      </a:endParaRPr>
                    </a:p>
                  </a:txBody>
                  <a:tcPr anchor="ctr">
                    <a:solidFill>
                      <a:srgbClr val="C2CCDF"/>
                    </a:solidFill>
                  </a:tcPr>
                </a:tc>
                <a:tc>
                  <a:txBody>
                    <a:bodyPr/>
                    <a:lstStyle/>
                    <a:p>
                      <a:pPr algn="ctr"/>
                      <a:r>
                        <a:rPr lang="de-DE" sz="1200" b="0" dirty="0">
                          <a:solidFill>
                            <a:srgbClr val="003A68"/>
                          </a:solidFill>
                          <a:latin typeface="HelveticaNeueLT Com 45 Lt" panose="020B0403020202020204" pitchFamily="34" charset="0"/>
                        </a:rPr>
                        <a:t>DA metal seat</a:t>
                      </a:r>
                      <a:endParaRPr lang="de-AT" sz="1200" b="0" dirty="0">
                        <a:solidFill>
                          <a:srgbClr val="003A68"/>
                        </a:solidFill>
                        <a:latin typeface="HelveticaNeueLT Com 45 Lt" panose="020B0403020202020204" pitchFamily="34" charset="0"/>
                      </a:endParaRPr>
                    </a:p>
                  </a:txBody>
                  <a:tcPr anchor="ctr">
                    <a:solidFill>
                      <a:srgbClr val="C2CCDF"/>
                    </a:solidFill>
                  </a:tcPr>
                </a:tc>
                <a:extLst>
                  <a:ext uri="{0D108BD9-81ED-4DB2-BD59-A6C34878D82A}">
                    <a16:rowId xmlns:a16="http://schemas.microsoft.com/office/drawing/2014/main" val="1798733928"/>
                  </a:ext>
                </a:extLst>
              </a:tr>
              <a:tr h="355787">
                <a:tc>
                  <a:txBody>
                    <a:bodyPr/>
                    <a:lstStyle/>
                    <a:p>
                      <a:pPr algn="ctr"/>
                      <a:r>
                        <a:rPr lang="de-AT" sz="1200" dirty="0">
                          <a:solidFill>
                            <a:srgbClr val="003A68"/>
                          </a:solidFill>
                          <a:latin typeface="HelveticaNeueLT Com 45 Lt" panose="020B0403020202020204" pitchFamily="34" charset="0"/>
                        </a:rPr>
                        <a:t>DN150</a:t>
                      </a:r>
                    </a:p>
                  </a:txBody>
                  <a:tcPr>
                    <a:solidFill>
                      <a:srgbClr val="C2CCDF"/>
                    </a:solidFill>
                  </a:tcPr>
                </a:tc>
                <a:tc rowSpan="6">
                  <a:txBody>
                    <a:bodyPr/>
                    <a:lstStyle/>
                    <a:p>
                      <a:pPr algn="ctr" fontAlgn="b"/>
                      <a:r>
                        <a:rPr lang="de-DE" sz="1000" b="0" i="0" u="none" strike="noStrike" dirty="0">
                          <a:solidFill>
                            <a:srgbClr val="002060"/>
                          </a:solidFill>
                          <a:effectLst/>
                          <a:latin typeface="HelveticaNeueLT Com 45 Lt" panose="020B0403020202020204" pitchFamily="34" charset="0"/>
                        </a:rPr>
                        <a:t>10/16/25/CL150</a:t>
                      </a:r>
                      <a:endParaRPr lang="de-AT" sz="10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AT651U-S10-F16/SW46</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AT551U-DA-F14/SW36</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AT751U-S10-F16/SW46</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AT651U-DA-F16/SW46</a:t>
                      </a:r>
                    </a:p>
                  </a:txBody>
                  <a:tcPr marL="9525" marR="9525" marT="9525" marB="0" anchor="ctr">
                    <a:solidFill>
                      <a:srgbClr val="DFE4EE"/>
                    </a:solidFill>
                  </a:tcPr>
                </a:tc>
                <a:extLst>
                  <a:ext uri="{0D108BD9-81ED-4DB2-BD59-A6C34878D82A}">
                    <a16:rowId xmlns:a16="http://schemas.microsoft.com/office/drawing/2014/main" val="219472034"/>
                  </a:ext>
                </a:extLst>
              </a:tr>
              <a:tr h="355787">
                <a:tc>
                  <a:txBody>
                    <a:bodyPr/>
                    <a:lstStyle/>
                    <a:p>
                      <a:pPr algn="ctr"/>
                      <a:r>
                        <a:rPr lang="de-AT" sz="1200" dirty="0">
                          <a:solidFill>
                            <a:srgbClr val="003A68"/>
                          </a:solidFill>
                          <a:latin typeface="HelveticaNeueLT Com 45 Lt" panose="020B0403020202020204" pitchFamily="34" charset="0"/>
                        </a:rPr>
                        <a:t>DN200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0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AT701U-S10-F16/SW46</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AT651U-DA-F16/SW46</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AT751U-S10-F16/SW46</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AT651U-DA-F16/SW46</a:t>
                      </a:r>
                    </a:p>
                  </a:txBody>
                  <a:tcPr marL="9525" marR="9525" marT="9525" marB="0" anchor="ctr">
                    <a:solidFill>
                      <a:srgbClr val="DFE4EE"/>
                    </a:solidFill>
                  </a:tcPr>
                </a:tc>
                <a:extLst>
                  <a:ext uri="{0D108BD9-81ED-4DB2-BD59-A6C34878D82A}">
                    <a16:rowId xmlns:a16="http://schemas.microsoft.com/office/drawing/2014/main" val="1607431992"/>
                  </a:ext>
                </a:extLst>
              </a:tr>
              <a:tr h="355787">
                <a:tc>
                  <a:txBody>
                    <a:bodyPr/>
                    <a:lstStyle/>
                    <a:p>
                      <a:pPr algn="ctr"/>
                      <a:r>
                        <a:rPr lang="de-AT" sz="1200" dirty="0">
                          <a:solidFill>
                            <a:srgbClr val="003A68"/>
                          </a:solidFill>
                          <a:latin typeface="HelveticaNeueLT Com 45 Lt" panose="020B0403020202020204" pitchFamily="34" charset="0"/>
                        </a:rPr>
                        <a:t>DN250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0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AT751U-S10-F16/SW46</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AT701U-DA-F16/SW46</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AT1001U-S10-F25/SW55</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AT751U-DA-F16/SW46</a:t>
                      </a:r>
                    </a:p>
                  </a:txBody>
                  <a:tcPr marL="9525" marR="9525" marT="9525" marB="0" anchor="ctr">
                    <a:solidFill>
                      <a:srgbClr val="DFE4EE"/>
                    </a:solidFill>
                  </a:tcPr>
                </a:tc>
                <a:extLst>
                  <a:ext uri="{0D108BD9-81ED-4DB2-BD59-A6C34878D82A}">
                    <a16:rowId xmlns:a16="http://schemas.microsoft.com/office/drawing/2014/main" val="3349281977"/>
                  </a:ext>
                </a:extLst>
              </a:tr>
              <a:tr h="355787">
                <a:tc>
                  <a:txBody>
                    <a:bodyPr/>
                    <a:lstStyle/>
                    <a:p>
                      <a:pPr algn="ctr"/>
                      <a:r>
                        <a:rPr lang="de-AT" sz="1200" dirty="0">
                          <a:solidFill>
                            <a:srgbClr val="003A68"/>
                          </a:solidFill>
                          <a:latin typeface="HelveticaNeueLT Com 45 Lt" panose="020B0403020202020204" pitchFamily="34" charset="0"/>
                        </a:rPr>
                        <a:t>DN300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0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AT1001U-S10-F25/SW55</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AT801U-DA-F25/SW55</a:t>
                      </a:r>
                    </a:p>
                  </a:txBody>
                  <a:tcPr marL="9525" marR="9525" marT="9525" marB="0" anchor="ctr">
                    <a:solidFill>
                      <a:srgbClr val="DFE4EE"/>
                    </a:solidFill>
                  </a:tcPr>
                </a:tc>
                <a:tc>
                  <a:txBody>
                    <a:bodyPr/>
                    <a:lstStyle/>
                    <a:p>
                      <a:pPr algn="ctr" fontAlgn="b"/>
                      <a:r>
                        <a:rPr lang="de-DE" sz="1200" b="0" i="0" u="none" strike="noStrike" dirty="0">
                          <a:solidFill>
                            <a:srgbClr val="002060"/>
                          </a:solidFill>
                          <a:effectLst/>
                          <a:latin typeface="HelveticaNeueLT Com 45 Lt" panose="020B0403020202020204" pitchFamily="34" charset="0"/>
                        </a:rPr>
                        <a:t>n.a.</a:t>
                      </a: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AT1001U-DA-F25/SW55</a:t>
                      </a:r>
                    </a:p>
                  </a:txBody>
                  <a:tcPr marL="9525" marR="9525" marT="9525" marB="0" anchor="ctr">
                    <a:solidFill>
                      <a:srgbClr val="DFE4EE"/>
                    </a:solidFill>
                  </a:tcPr>
                </a:tc>
                <a:extLst>
                  <a:ext uri="{0D108BD9-81ED-4DB2-BD59-A6C34878D82A}">
                    <a16:rowId xmlns:a16="http://schemas.microsoft.com/office/drawing/2014/main" val="3487918196"/>
                  </a:ext>
                </a:extLst>
              </a:tr>
              <a:tr h="355787">
                <a:tc>
                  <a:txBody>
                    <a:bodyPr/>
                    <a:lstStyle/>
                    <a:p>
                      <a:pPr algn="ctr"/>
                      <a:r>
                        <a:rPr lang="de-AT" sz="1200" dirty="0">
                          <a:solidFill>
                            <a:srgbClr val="003A68"/>
                          </a:solidFill>
                          <a:latin typeface="HelveticaNeueLT Com 45 Lt" panose="020B0403020202020204" pitchFamily="34" charset="0"/>
                        </a:rPr>
                        <a:t>DN350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0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200" b="0" i="0" u="none" strike="noStrike" dirty="0">
                          <a:solidFill>
                            <a:srgbClr val="002060"/>
                          </a:solidFill>
                          <a:effectLst/>
                          <a:latin typeface="HelveticaNeueLT Com 45 Lt" panose="020B0403020202020204" pitchFamily="34" charset="0"/>
                        </a:rPr>
                        <a:t>n.a.</a:t>
                      </a: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200" b="0" i="0" u="none" strike="noStrike" dirty="0">
                          <a:solidFill>
                            <a:srgbClr val="002060"/>
                          </a:solidFill>
                          <a:effectLst/>
                          <a:latin typeface="HelveticaNeueLT Com 45 Lt" panose="020B0403020202020204" pitchFamily="34" charset="0"/>
                        </a:rPr>
                        <a:t>AT1001U-DA-F25/SW55</a:t>
                      </a:r>
                    </a:p>
                  </a:txBody>
                  <a:tcPr marL="9525" marR="9525" marT="9525" marB="0" anchor="ctr">
                    <a:solidFill>
                      <a:srgbClr val="DFE4EE"/>
                    </a:solidFill>
                  </a:tcPr>
                </a:tc>
                <a:tc>
                  <a:txBody>
                    <a:bodyPr/>
                    <a:lstStyle/>
                    <a:p>
                      <a:pPr algn="ctr" fontAlgn="b"/>
                      <a:r>
                        <a:rPr lang="de-DE" sz="1200" b="0" i="0" u="none" strike="noStrike" dirty="0">
                          <a:solidFill>
                            <a:srgbClr val="002060"/>
                          </a:solidFill>
                          <a:effectLst/>
                          <a:latin typeface="HelveticaNeueLT Com 45 Lt" panose="020B0403020202020204" pitchFamily="34" charset="0"/>
                        </a:rPr>
                        <a:t>n.a.</a:t>
                      </a: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200" b="0" i="0" u="none" strike="noStrike" dirty="0">
                          <a:solidFill>
                            <a:srgbClr val="002060"/>
                          </a:solidFill>
                          <a:effectLst/>
                          <a:latin typeface="HelveticaNeueLT Com 45 Lt" panose="020B0403020202020204" pitchFamily="34" charset="0"/>
                        </a:rPr>
                        <a:t>n.a.</a:t>
                      </a: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extLst>
                  <a:ext uri="{0D108BD9-81ED-4DB2-BD59-A6C34878D82A}">
                    <a16:rowId xmlns:a16="http://schemas.microsoft.com/office/drawing/2014/main" val="973723669"/>
                  </a:ext>
                </a:extLst>
              </a:tr>
              <a:tr h="355787">
                <a:tc>
                  <a:txBody>
                    <a:bodyPr/>
                    <a:lstStyle/>
                    <a:p>
                      <a:pPr algn="ctr"/>
                      <a:r>
                        <a:rPr lang="de-AT" sz="1200" dirty="0">
                          <a:solidFill>
                            <a:srgbClr val="003A68"/>
                          </a:solidFill>
                          <a:latin typeface="HelveticaNeueLT Com 45 Lt" panose="020B0403020202020204" pitchFamily="34" charset="0"/>
                        </a:rPr>
                        <a:t>DN400</a:t>
                      </a:r>
                    </a:p>
                  </a:txBody>
                  <a:tcPr>
                    <a:solidFill>
                      <a:srgbClr val="C2CCDF"/>
                    </a:solidFill>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de-AT" sz="10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200" b="0" i="0" u="none" strike="noStrike" dirty="0">
                          <a:solidFill>
                            <a:srgbClr val="002060"/>
                          </a:solidFill>
                          <a:effectLst/>
                          <a:latin typeface="HelveticaNeueLT Com 45 Lt" panose="020B0403020202020204" pitchFamily="34" charset="0"/>
                        </a:rPr>
                        <a:t>n.a.</a:t>
                      </a: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200" b="0" i="0" u="none" strike="noStrike" dirty="0">
                          <a:solidFill>
                            <a:srgbClr val="002060"/>
                          </a:solidFill>
                          <a:effectLst/>
                          <a:latin typeface="HelveticaNeueLT Com 45 Lt" panose="020B0403020202020204" pitchFamily="34" charset="0"/>
                        </a:rPr>
                        <a:t>AT1001U-DA-F25/SW55</a:t>
                      </a:r>
                    </a:p>
                  </a:txBody>
                  <a:tcPr marL="9525" marR="9525" marT="9525" marB="0" anchor="ctr">
                    <a:solidFill>
                      <a:srgbClr val="DFE4EE"/>
                    </a:solidFill>
                  </a:tcPr>
                </a:tc>
                <a:tc>
                  <a:txBody>
                    <a:bodyPr/>
                    <a:lstStyle/>
                    <a:p>
                      <a:pPr algn="ctr" fontAlgn="b"/>
                      <a:r>
                        <a:rPr lang="de-DE" sz="1200" b="0" i="0" u="none" strike="noStrike" dirty="0">
                          <a:solidFill>
                            <a:srgbClr val="002060"/>
                          </a:solidFill>
                          <a:effectLst/>
                          <a:latin typeface="HelveticaNeueLT Com 45 Lt" panose="020B0403020202020204" pitchFamily="34" charset="0"/>
                        </a:rPr>
                        <a:t>n.a.</a:t>
                      </a: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DE" sz="1200" b="0" i="0" u="none" strike="noStrike" dirty="0">
                          <a:solidFill>
                            <a:srgbClr val="002060"/>
                          </a:solidFill>
                          <a:effectLst/>
                          <a:latin typeface="HelveticaNeueLT Com 45 Lt" panose="020B0403020202020204" pitchFamily="34" charset="0"/>
                        </a:rPr>
                        <a:t>n.a.</a:t>
                      </a: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extLst>
                  <a:ext uri="{0D108BD9-81ED-4DB2-BD59-A6C34878D82A}">
                    <a16:rowId xmlns:a16="http://schemas.microsoft.com/office/drawing/2014/main" val="4047440118"/>
                  </a:ext>
                </a:extLst>
              </a:tr>
            </a:tbl>
          </a:graphicData>
        </a:graphic>
      </p:graphicFrame>
      <p:sp>
        <p:nvSpPr>
          <p:cNvPr id="20" name="Textplatzhalter 3">
            <a:extLst>
              <a:ext uri="{FF2B5EF4-FFF2-40B4-BE49-F238E27FC236}">
                <a16:creationId xmlns:a16="http://schemas.microsoft.com/office/drawing/2014/main" id="{B835B57E-FACA-400E-BF41-2EA737C8DCCC}"/>
              </a:ext>
            </a:extLst>
          </p:cNvPr>
          <p:cNvSpPr txBox="1">
            <a:spLocks/>
          </p:cNvSpPr>
          <p:nvPr/>
        </p:nvSpPr>
        <p:spPr>
          <a:xfrm>
            <a:off x="451692" y="988503"/>
            <a:ext cx="1521042"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Air Torque</a:t>
            </a:r>
          </a:p>
        </p:txBody>
      </p:sp>
      <p:graphicFrame>
        <p:nvGraphicFramePr>
          <p:cNvPr id="21" name="Tabelle 20">
            <a:extLst>
              <a:ext uri="{FF2B5EF4-FFF2-40B4-BE49-F238E27FC236}">
                <a16:creationId xmlns:a16="http://schemas.microsoft.com/office/drawing/2014/main" id="{6498118A-6F2E-4CCF-B78D-E60F21B3004F}"/>
              </a:ext>
            </a:extLst>
          </p:cNvPr>
          <p:cNvGraphicFramePr>
            <a:graphicFrameLocks noGrp="1"/>
          </p:cNvGraphicFramePr>
          <p:nvPr>
            <p:extLst>
              <p:ext uri="{D42A27DB-BD31-4B8C-83A1-F6EECF244321}">
                <p14:modId xmlns:p14="http://schemas.microsoft.com/office/powerpoint/2010/main" val="1065628029"/>
              </p:ext>
            </p:extLst>
          </p:nvPr>
        </p:nvGraphicFramePr>
        <p:xfrm>
          <a:off x="4298525" y="4485865"/>
          <a:ext cx="7785178" cy="2251710"/>
        </p:xfrm>
        <a:graphic>
          <a:graphicData uri="http://schemas.openxmlformats.org/drawingml/2006/table">
            <a:tbl>
              <a:tblPr firstRow="1" bandRow="1">
                <a:tableStyleId>{5C22544A-7EE6-4342-B048-85BDC9FD1C3A}</a:tableStyleId>
              </a:tblPr>
              <a:tblGrid>
                <a:gridCol w="780640">
                  <a:extLst>
                    <a:ext uri="{9D8B030D-6E8A-4147-A177-3AD203B41FA5}">
                      <a16:colId xmlns:a16="http://schemas.microsoft.com/office/drawing/2014/main" val="3060331317"/>
                    </a:ext>
                  </a:extLst>
                </a:gridCol>
                <a:gridCol w="536897">
                  <a:extLst>
                    <a:ext uri="{9D8B030D-6E8A-4147-A177-3AD203B41FA5}">
                      <a16:colId xmlns:a16="http://schemas.microsoft.com/office/drawing/2014/main" val="1324702927"/>
                    </a:ext>
                  </a:extLst>
                </a:gridCol>
                <a:gridCol w="1856947">
                  <a:extLst>
                    <a:ext uri="{9D8B030D-6E8A-4147-A177-3AD203B41FA5}">
                      <a16:colId xmlns:a16="http://schemas.microsoft.com/office/drawing/2014/main" val="629518305"/>
                    </a:ext>
                  </a:extLst>
                </a:gridCol>
                <a:gridCol w="1638732">
                  <a:extLst>
                    <a:ext uri="{9D8B030D-6E8A-4147-A177-3AD203B41FA5}">
                      <a16:colId xmlns:a16="http://schemas.microsoft.com/office/drawing/2014/main" val="3521234748"/>
                    </a:ext>
                  </a:extLst>
                </a:gridCol>
                <a:gridCol w="1438365">
                  <a:extLst>
                    <a:ext uri="{9D8B030D-6E8A-4147-A177-3AD203B41FA5}">
                      <a16:colId xmlns:a16="http://schemas.microsoft.com/office/drawing/2014/main" val="3784583439"/>
                    </a:ext>
                  </a:extLst>
                </a:gridCol>
                <a:gridCol w="1533597">
                  <a:extLst>
                    <a:ext uri="{9D8B030D-6E8A-4147-A177-3AD203B41FA5}">
                      <a16:colId xmlns:a16="http://schemas.microsoft.com/office/drawing/2014/main" val="3790977467"/>
                    </a:ext>
                  </a:extLst>
                </a:gridCol>
              </a:tblGrid>
              <a:tr h="231932">
                <a:tc>
                  <a:txBody>
                    <a:bodyPr/>
                    <a:lstStyle/>
                    <a:p>
                      <a:pPr algn="ctr"/>
                      <a:r>
                        <a:rPr lang="de-AT" sz="1200" b="0" dirty="0">
                          <a:solidFill>
                            <a:srgbClr val="003A68"/>
                          </a:solidFill>
                          <a:latin typeface="HelveticaNeueLT Com 45 Lt" panose="020B0403020202020204" pitchFamily="34" charset="0"/>
                        </a:rPr>
                        <a:t>DN150</a:t>
                      </a:r>
                    </a:p>
                  </a:txBody>
                  <a:tcPr>
                    <a:solidFill>
                      <a:srgbClr val="C2CCDF"/>
                    </a:solidFill>
                  </a:tcPr>
                </a:tc>
                <a:tc rowSpan="6">
                  <a:txBody>
                    <a:bodyPr/>
                    <a:lstStyle/>
                    <a:p>
                      <a:pPr algn="ctr" fontAlgn="b"/>
                      <a:r>
                        <a:rPr lang="de-DE" sz="1000" b="0" i="0" u="none" strike="noStrike" dirty="0">
                          <a:solidFill>
                            <a:srgbClr val="002060"/>
                          </a:solidFill>
                          <a:effectLst/>
                          <a:latin typeface="HelveticaNeueLT Com 45 Lt" panose="020B0403020202020204" pitchFamily="34" charset="0"/>
                        </a:rPr>
                        <a:t>40/</a:t>
                      </a:r>
                    </a:p>
                    <a:p>
                      <a:pPr algn="ctr" fontAlgn="b"/>
                      <a:r>
                        <a:rPr lang="de-DE" sz="1000" b="0" i="0" u="none" strike="noStrike" dirty="0">
                          <a:solidFill>
                            <a:srgbClr val="002060"/>
                          </a:solidFill>
                          <a:effectLst/>
                          <a:latin typeface="HelveticaNeueLT Com 45 Lt" panose="020B0403020202020204" pitchFamily="34" charset="0"/>
                        </a:rPr>
                        <a:t>CL300</a:t>
                      </a:r>
                      <a:endParaRPr lang="de-AT" sz="10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AT751U-S10-F16/SW46</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AT651U-DA-F16/SW46</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AT751U-S10-F16/SW46</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AT651U-DA-F16/SW46</a:t>
                      </a:r>
                    </a:p>
                  </a:txBody>
                  <a:tcPr marL="9525" marR="9525" marT="9525" marB="0" anchor="ctr">
                    <a:solidFill>
                      <a:srgbClr val="DFE4EE"/>
                    </a:solidFill>
                  </a:tcPr>
                </a:tc>
                <a:extLst>
                  <a:ext uri="{0D108BD9-81ED-4DB2-BD59-A6C34878D82A}">
                    <a16:rowId xmlns:a16="http://schemas.microsoft.com/office/drawing/2014/main" val="219472034"/>
                  </a:ext>
                </a:extLst>
              </a:tr>
              <a:tr h="215851">
                <a:tc>
                  <a:txBody>
                    <a:bodyPr/>
                    <a:lstStyle/>
                    <a:p>
                      <a:pPr algn="ctr"/>
                      <a:r>
                        <a:rPr lang="de-AT" sz="1200" dirty="0">
                          <a:solidFill>
                            <a:srgbClr val="003A68"/>
                          </a:solidFill>
                          <a:latin typeface="HelveticaNeueLT Com 45 Lt" panose="020B0403020202020204" pitchFamily="34" charset="0"/>
                        </a:rPr>
                        <a:t>DN200</a:t>
                      </a:r>
                    </a:p>
                  </a:txBody>
                  <a:tcPr>
                    <a:solidFill>
                      <a:srgbClr val="C2CCDF"/>
                    </a:solidFill>
                  </a:tcPr>
                </a:tc>
                <a:tc vMerge="1">
                  <a:txBody>
                    <a:bodyPr/>
                    <a:lstStyle/>
                    <a:p>
                      <a:pPr algn="ctr" fontAlgn="b"/>
                      <a:endParaRPr lang="de-AT" sz="10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AT751U-S10-F16/SW46</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AT651U-DA-F16/SW46</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AT801U-S10-F16/SW46</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AT701U-DA-F16/SW36</a:t>
                      </a:r>
                    </a:p>
                  </a:txBody>
                  <a:tcPr marL="9525" marR="9525" marT="9525" marB="0" anchor="ctr">
                    <a:solidFill>
                      <a:srgbClr val="DFE4EE"/>
                    </a:solidFill>
                  </a:tcPr>
                </a:tc>
                <a:extLst>
                  <a:ext uri="{0D108BD9-81ED-4DB2-BD59-A6C34878D82A}">
                    <a16:rowId xmlns:a16="http://schemas.microsoft.com/office/drawing/2014/main" val="1607431992"/>
                  </a:ext>
                </a:extLst>
              </a:tr>
              <a:tr h="215851">
                <a:tc>
                  <a:txBody>
                    <a:bodyPr/>
                    <a:lstStyle/>
                    <a:p>
                      <a:pPr algn="ctr"/>
                      <a:r>
                        <a:rPr lang="de-AT" sz="1200" dirty="0">
                          <a:solidFill>
                            <a:srgbClr val="003A68"/>
                          </a:solidFill>
                          <a:latin typeface="HelveticaNeueLT Com 45 Lt" panose="020B0403020202020204" pitchFamily="34" charset="0"/>
                        </a:rPr>
                        <a:t>DN250</a:t>
                      </a:r>
                    </a:p>
                  </a:txBody>
                  <a:tcPr>
                    <a:solidFill>
                      <a:srgbClr val="C2CCDF"/>
                    </a:solidFill>
                  </a:tcPr>
                </a:tc>
                <a:tc vMerge="1">
                  <a:txBody>
                    <a:bodyPr/>
                    <a:lstStyle/>
                    <a:p>
                      <a:pPr algn="ctr" fontAlgn="b"/>
                      <a:endParaRPr lang="de-AT" sz="10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AT1001U-S10-F25/SW55</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AT751U-DA-F16/SW46</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AT1001U-S10-F25/SW55</a:t>
                      </a: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AT1001U-DA-F25/SW46</a:t>
                      </a:r>
                    </a:p>
                  </a:txBody>
                  <a:tcPr marL="9525" marR="9525" marT="9525" marB="0" anchor="ctr">
                    <a:solidFill>
                      <a:srgbClr val="DFE4EE"/>
                    </a:solidFill>
                  </a:tcPr>
                </a:tc>
                <a:extLst>
                  <a:ext uri="{0D108BD9-81ED-4DB2-BD59-A6C34878D82A}">
                    <a16:rowId xmlns:a16="http://schemas.microsoft.com/office/drawing/2014/main" val="3349281977"/>
                  </a:ext>
                </a:extLst>
              </a:tr>
              <a:tr h="215851">
                <a:tc>
                  <a:txBody>
                    <a:bodyPr/>
                    <a:lstStyle/>
                    <a:p>
                      <a:pPr algn="ctr"/>
                      <a:r>
                        <a:rPr lang="de-AT" sz="1200" dirty="0">
                          <a:solidFill>
                            <a:srgbClr val="003A68"/>
                          </a:solidFill>
                          <a:latin typeface="HelveticaNeueLT Com 45 Lt" panose="020B0403020202020204" pitchFamily="34" charset="0"/>
                        </a:rPr>
                        <a:t>DN300</a:t>
                      </a:r>
                    </a:p>
                  </a:txBody>
                  <a:tcPr>
                    <a:solidFill>
                      <a:srgbClr val="C2CCDF"/>
                    </a:solidFill>
                  </a:tcPr>
                </a:tc>
                <a:tc vMerge="1">
                  <a:txBody>
                    <a:bodyPr/>
                    <a:lstStyle/>
                    <a:p>
                      <a:pPr algn="ctr" fontAlgn="b"/>
                      <a:endParaRPr lang="de-AT" sz="10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200" b="0" i="0" u="none" strike="noStrike" dirty="0">
                          <a:solidFill>
                            <a:srgbClr val="002060"/>
                          </a:solidFill>
                          <a:effectLst/>
                          <a:latin typeface="HelveticaNeueLT Com 45 Lt" panose="020B0403020202020204" pitchFamily="34" charset="0"/>
                        </a:rPr>
                        <a:t>n.a.</a:t>
                      </a: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AT1001U-DA-F25/SW55</a:t>
                      </a:r>
                    </a:p>
                  </a:txBody>
                  <a:tcPr marL="9525" marR="9525" marT="9525" marB="0" anchor="ctr">
                    <a:solidFill>
                      <a:srgbClr val="DFE4EE"/>
                    </a:solidFill>
                  </a:tcPr>
                </a:tc>
                <a:tc>
                  <a:txBody>
                    <a:bodyPr/>
                    <a:lstStyle/>
                    <a:p>
                      <a:pPr algn="ctr" fontAlgn="b"/>
                      <a:r>
                        <a:rPr lang="de-DE" sz="1200" b="0" i="0" u="none" strike="noStrike" dirty="0">
                          <a:solidFill>
                            <a:srgbClr val="002060"/>
                          </a:solidFill>
                          <a:effectLst/>
                          <a:latin typeface="HelveticaNeueLT Com 45 Lt" panose="020B0403020202020204" pitchFamily="34" charset="0"/>
                        </a:rPr>
                        <a:t>n.a.</a:t>
                      </a: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AT" sz="1200" b="0" i="0" u="none" strike="noStrike" dirty="0">
                          <a:solidFill>
                            <a:srgbClr val="002060"/>
                          </a:solidFill>
                          <a:effectLst/>
                          <a:latin typeface="HelveticaNeueLT Com 45 Lt" panose="020B0403020202020204" pitchFamily="34" charset="0"/>
                        </a:rPr>
                        <a:t>AT1001U-DA-F25/SW55</a:t>
                      </a:r>
                    </a:p>
                  </a:txBody>
                  <a:tcPr marL="9525" marR="9525" marT="9525" marB="0" anchor="ctr">
                    <a:solidFill>
                      <a:srgbClr val="DFE4EE"/>
                    </a:solidFill>
                  </a:tcPr>
                </a:tc>
                <a:extLst>
                  <a:ext uri="{0D108BD9-81ED-4DB2-BD59-A6C34878D82A}">
                    <a16:rowId xmlns:a16="http://schemas.microsoft.com/office/drawing/2014/main" val="3487918196"/>
                  </a:ext>
                </a:extLst>
              </a:tr>
              <a:tr h="215851">
                <a:tc>
                  <a:txBody>
                    <a:bodyPr/>
                    <a:lstStyle/>
                    <a:p>
                      <a:pPr algn="ctr"/>
                      <a:r>
                        <a:rPr lang="de-AT" sz="1200" dirty="0">
                          <a:solidFill>
                            <a:srgbClr val="003A68"/>
                          </a:solidFill>
                          <a:latin typeface="HelveticaNeueLT Com 45 Lt" panose="020B0403020202020204" pitchFamily="34" charset="0"/>
                        </a:rPr>
                        <a:t>DN350</a:t>
                      </a:r>
                    </a:p>
                  </a:txBody>
                  <a:tcPr>
                    <a:solidFill>
                      <a:srgbClr val="C2CCDF"/>
                    </a:solidFill>
                  </a:tcPr>
                </a:tc>
                <a:tc vMerge="1">
                  <a:txBody>
                    <a:bodyPr/>
                    <a:lstStyle/>
                    <a:p>
                      <a:pPr algn="ctr" fontAlgn="b"/>
                      <a:endParaRPr lang="de-AT" sz="10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200" b="0" i="0" u="none" strike="noStrike" dirty="0">
                          <a:solidFill>
                            <a:srgbClr val="002060"/>
                          </a:solidFill>
                          <a:effectLst/>
                          <a:latin typeface="HelveticaNeueLT Com 45 Lt" panose="020B0403020202020204" pitchFamily="34" charset="0"/>
                        </a:rPr>
                        <a:t>n.a.</a:t>
                      </a: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200" b="0" i="0" u="none" strike="noStrike" dirty="0">
                          <a:solidFill>
                            <a:srgbClr val="002060"/>
                          </a:solidFill>
                          <a:effectLst/>
                          <a:latin typeface="HelveticaNeueLT Com 45 Lt" panose="020B0403020202020204" pitchFamily="34" charset="0"/>
                        </a:rPr>
                        <a:t>AT1001U-DA-F25/SW55</a:t>
                      </a:r>
                    </a:p>
                  </a:txBody>
                  <a:tcPr marL="9525" marR="9525" marT="9525" marB="0" anchor="ctr">
                    <a:solidFill>
                      <a:srgbClr val="DFE4EE"/>
                    </a:solidFill>
                  </a:tcPr>
                </a:tc>
                <a:tc>
                  <a:txBody>
                    <a:bodyPr/>
                    <a:lstStyle/>
                    <a:p>
                      <a:pPr algn="ctr" fontAlgn="b"/>
                      <a:r>
                        <a:rPr lang="de-DE" sz="1200" b="0" i="0" u="none" strike="noStrike" dirty="0">
                          <a:solidFill>
                            <a:srgbClr val="002060"/>
                          </a:solidFill>
                          <a:effectLst/>
                          <a:latin typeface="HelveticaNeueLT Com 45 Lt" panose="020B0403020202020204" pitchFamily="34" charset="0"/>
                        </a:rPr>
                        <a:t>n.a.</a:t>
                      </a: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200" b="0" i="0" u="none" strike="noStrike" dirty="0">
                          <a:solidFill>
                            <a:srgbClr val="002060"/>
                          </a:solidFill>
                          <a:effectLst/>
                          <a:latin typeface="HelveticaNeueLT Com 45 Lt" panose="020B0403020202020204" pitchFamily="34" charset="0"/>
                        </a:rPr>
                        <a:t>n.a.</a:t>
                      </a: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extLst>
                  <a:ext uri="{0D108BD9-81ED-4DB2-BD59-A6C34878D82A}">
                    <a16:rowId xmlns:a16="http://schemas.microsoft.com/office/drawing/2014/main" val="973723669"/>
                  </a:ext>
                </a:extLst>
              </a:tr>
              <a:tr h="215851">
                <a:tc>
                  <a:txBody>
                    <a:bodyPr/>
                    <a:lstStyle/>
                    <a:p>
                      <a:pPr algn="ctr"/>
                      <a:r>
                        <a:rPr lang="de-AT" sz="1200" dirty="0">
                          <a:solidFill>
                            <a:srgbClr val="003A68"/>
                          </a:solidFill>
                          <a:latin typeface="HelveticaNeueLT Com 45 Lt" panose="020B0403020202020204" pitchFamily="34" charset="0"/>
                        </a:rPr>
                        <a:t>DN400</a:t>
                      </a:r>
                    </a:p>
                  </a:txBody>
                  <a:tcPr>
                    <a:solidFill>
                      <a:srgbClr val="C2CCDF"/>
                    </a:solidFill>
                  </a:tcPr>
                </a:tc>
                <a:tc vMerge="1">
                  <a:txBody>
                    <a:bodyPr/>
                    <a:lstStyle/>
                    <a:p>
                      <a:pPr algn="ctr" fontAlgn="b"/>
                      <a:endParaRPr lang="de-AT" sz="10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algn="ctr" fontAlgn="b"/>
                      <a:r>
                        <a:rPr lang="de-DE" sz="1200" b="0" i="0" u="none" strike="noStrike" dirty="0">
                          <a:solidFill>
                            <a:srgbClr val="002060"/>
                          </a:solidFill>
                          <a:effectLst/>
                          <a:latin typeface="HelveticaNeueLT Com 45 Lt" panose="020B0403020202020204" pitchFamily="34" charset="0"/>
                        </a:rPr>
                        <a:t>n.a.</a:t>
                      </a: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AT" sz="1200" b="0" i="0" u="none" strike="noStrike" dirty="0">
                          <a:solidFill>
                            <a:srgbClr val="002060"/>
                          </a:solidFill>
                          <a:effectLst/>
                          <a:latin typeface="HelveticaNeueLT Com 45 Lt" panose="020B0403020202020204" pitchFamily="34" charset="0"/>
                        </a:rPr>
                        <a:t>AT1001U-DA-F25/SW55</a:t>
                      </a:r>
                    </a:p>
                  </a:txBody>
                  <a:tcPr marL="9525" marR="9525" marT="9525" marB="0" anchor="ctr">
                    <a:solidFill>
                      <a:srgbClr val="DFE4EE"/>
                    </a:solidFill>
                  </a:tcPr>
                </a:tc>
                <a:tc>
                  <a:txBody>
                    <a:bodyPr/>
                    <a:lstStyle/>
                    <a:p>
                      <a:pPr algn="ctr" fontAlgn="b"/>
                      <a:r>
                        <a:rPr lang="de-DE" sz="1200" b="0" i="0" u="none" strike="noStrike" dirty="0">
                          <a:solidFill>
                            <a:srgbClr val="002060"/>
                          </a:solidFill>
                          <a:effectLst/>
                          <a:latin typeface="HelveticaNeueLT Com 45 Lt" panose="020B0403020202020204" pitchFamily="34" charset="0"/>
                        </a:rPr>
                        <a:t>n.a.</a:t>
                      </a: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de-DE" sz="1200" b="0" i="0" u="none" strike="noStrike" dirty="0">
                          <a:solidFill>
                            <a:srgbClr val="002060"/>
                          </a:solidFill>
                          <a:effectLst/>
                          <a:latin typeface="HelveticaNeueLT Com 45 Lt" panose="020B0403020202020204" pitchFamily="34" charset="0"/>
                        </a:rPr>
                        <a:t>n.a.</a:t>
                      </a:r>
                      <a:endParaRPr lang="de-AT" sz="1200" b="0" i="0" u="none" strike="noStrike" dirty="0">
                        <a:solidFill>
                          <a:srgbClr val="002060"/>
                        </a:solidFill>
                        <a:effectLst/>
                        <a:latin typeface="HelveticaNeueLT Com 45 Lt" panose="020B0403020202020204" pitchFamily="34" charset="0"/>
                      </a:endParaRPr>
                    </a:p>
                  </a:txBody>
                  <a:tcPr marL="9525" marR="9525" marT="9525" marB="0" anchor="ctr">
                    <a:solidFill>
                      <a:srgbClr val="DFE4EE"/>
                    </a:solidFill>
                  </a:tcPr>
                </a:tc>
                <a:extLst>
                  <a:ext uri="{0D108BD9-81ED-4DB2-BD59-A6C34878D82A}">
                    <a16:rowId xmlns:a16="http://schemas.microsoft.com/office/drawing/2014/main" val="4047440118"/>
                  </a:ext>
                </a:extLst>
              </a:tr>
            </a:tbl>
          </a:graphicData>
        </a:graphic>
      </p:graphicFrame>
      <p:sp>
        <p:nvSpPr>
          <p:cNvPr id="22" name="Textfeld 21">
            <a:extLst>
              <a:ext uri="{FF2B5EF4-FFF2-40B4-BE49-F238E27FC236}">
                <a16:creationId xmlns:a16="http://schemas.microsoft.com/office/drawing/2014/main" id="{891A1227-64A9-41F7-9304-AAC295E5271B}"/>
              </a:ext>
            </a:extLst>
          </p:cNvPr>
          <p:cNvSpPr txBox="1"/>
          <p:nvPr/>
        </p:nvSpPr>
        <p:spPr>
          <a:xfrm>
            <a:off x="2767855" y="3564098"/>
            <a:ext cx="1492843" cy="276999"/>
          </a:xfrm>
          <a:prstGeom prst="rect">
            <a:avLst/>
          </a:prstGeom>
          <a:noFill/>
          <a:ln>
            <a:noFill/>
          </a:ln>
        </p:spPr>
        <p:txBody>
          <a:bodyPr wrap="square" rtlCol="0">
            <a:spAutoFit/>
          </a:bodyPr>
          <a:lstStyle/>
          <a:p>
            <a:pPr algn="ctr"/>
            <a:r>
              <a:rPr lang="de-DE" sz="1200" dirty="0">
                <a:latin typeface="HelveticaNeueLT Com 45 Lt" panose="020B0403020202020204" pitchFamily="34" charset="0"/>
              </a:rPr>
              <a:t>Bracket &amp; coupling</a:t>
            </a:r>
            <a:endParaRPr lang="de-AT" sz="1200" dirty="0">
              <a:latin typeface="HelveticaNeueLT Com 45 Lt" panose="020B0403020202020204" pitchFamily="34" charset="0"/>
            </a:endParaRPr>
          </a:p>
        </p:txBody>
      </p:sp>
      <p:sp>
        <p:nvSpPr>
          <p:cNvPr id="23" name="Textfeld 22">
            <a:extLst>
              <a:ext uri="{FF2B5EF4-FFF2-40B4-BE49-F238E27FC236}">
                <a16:creationId xmlns:a16="http://schemas.microsoft.com/office/drawing/2014/main" id="{4525478A-D131-4CF0-9378-1844D7BBBDE5}"/>
              </a:ext>
            </a:extLst>
          </p:cNvPr>
          <p:cNvSpPr txBox="1"/>
          <p:nvPr/>
        </p:nvSpPr>
        <p:spPr>
          <a:xfrm>
            <a:off x="2767855" y="4159279"/>
            <a:ext cx="1226428" cy="276999"/>
          </a:xfrm>
          <a:prstGeom prst="rect">
            <a:avLst/>
          </a:prstGeom>
          <a:noFill/>
          <a:ln>
            <a:noFill/>
          </a:ln>
        </p:spPr>
        <p:txBody>
          <a:bodyPr wrap="square" rtlCol="0">
            <a:spAutoFit/>
          </a:bodyPr>
          <a:lstStyle/>
          <a:p>
            <a:r>
              <a:rPr lang="de-DE" sz="1200" dirty="0">
                <a:latin typeface="HelveticaNeueLT Com 45 Lt" panose="020B0403020202020204" pitchFamily="34" charset="0"/>
              </a:rPr>
              <a:t>ISO TOP flange</a:t>
            </a:r>
            <a:endParaRPr lang="de-AT" sz="1200" dirty="0">
              <a:latin typeface="HelveticaNeueLT Com 45 Lt" panose="020B0403020202020204" pitchFamily="34" charset="0"/>
            </a:endParaRPr>
          </a:p>
        </p:txBody>
      </p:sp>
      <p:sp>
        <p:nvSpPr>
          <p:cNvPr id="24" name="Textfeld 23">
            <a:extLst>
              <a:ext uri="{FF2B5EF4-FFF2-40B4-BE49-F238E27FC236}">
                <a16:creationId xmlns:a16="http://schemas.microsoft.com/office/drawing/2014/main" id="{C665107D-37C4-493A-BF6E-D8BBACCE66E2}"/>
              </a:ext>
            </a:extLst>
          </p:cNvPr>
          <p:cNvSpPr txBox="1"/>
          <p:nvPr/>
        </p:nvSpPr>
        <p:spPr>
          <a:xfrm>
            <a:off x="451690" y="1588177"/>
            <a:ext cx="1492843" cy="276999"/>
          </a:xfrm>
          <a:prstGeom prst="rect">
            <a:avLst/>
          </a:prstGeom>
          <a:noFill/>
          <a:ln>
            <a:noFill/>
          </a:ln>
        </p:spPr>
        <p:txBody>
          <a:bodyPr wrap="square" rtlCol="0">
            <a:spAutoFit/>
          </a:bodyPr>
          <a:lstStyle/>
          <a:p>
            <a:pPr algn="ctr"/>
            <a:r>
              <a:rPr lang="de-DE" sz="1200" dirty="0">
                <a:latin typeface="HelveticaNeueLT Com 45 Lt" panose="020B0403020202020204" pitchFamily="34" charset="0"/>
              </a:rPr>
              <a:t>Pneum. actuator</a:t>
            </a:r>
            <a:endParaRPr lang="de-AT" sz="1200" dirty="0">
              <a:latin typeface="HelveticaNeueLT Com 45 Lt" panose="020B0403020202020204" pitchFamily="34" charset="0"/>
            </a:endParaRPr>
          </a:p>
        </p:txBody>
      </p:sp>
      <p:cxnSp>
        <p:nvCxnSpPr>
          <p:cNvPr id="26" name="Gerade Verbindung mit Pfeil 25">
            <a:extLst>
              <a:ext uri="{FF2B5EF4-FFF2-40B4-BE49-F238E27FC236}">
                <a16:creationId xmlns:a16="http://schemas.microsoft.com/office/drawing/2014/main" id="{B5210D53-E753-495A-AAA9-3FA046E6FA4B}"/>
              </a:ext>
            </a:extLst>
          </p:cNvPr>
          <p:cNvCxnSpPr>
            <a:cxnSpLocks/>
            <a:stCxn id="23" idx="1"/>
          </p:cNvCxnSpPr>
          <p:nvPr/>
        </p:nvCxnSpPr>
        <p:spPr>
          <a:xfrm flipH="1">
            <a:off x="2216001" y="4297779"/>
            <a:ext cx="551854" cy="0"/>
          </a:xfrm>
          <a:prstGeom prst="straightConnector1">
            <a:avLst/>
          </a:prstGeom>
          <a:ln>
            <a:solidFill>
              <a:srgbClr val="003A68"/>
            </a:solidFill>
            <a:tailEnd type="triangle"/>
          </a:ln>
        </p:spPr>
        <p:style>
          <a:lnRef idx="2">
            <a:schemeClr val="accent1"/>
          </a:lnRef>
          <a:fillRef idx="0">
            <a:schemeClr val="accent1"/>
          </a:fillRef>
          <a:effectRef idx="1">
            <a:schemeClr val="accent1"/>
          </a:effectRef>
          <a:fontRef idx="minor">
            <a:schemeClr val="tx1"/>
          </a:fontRef>
        </p:style>
      </p:cxnSp>
      <p:cxnSp>
        <p:nvCxnSpPr>
          <p:cNvPr id="28" name="Gerade Verbindung mit Pfeil 27">
            <a:extLst>
              <a:ext uri="{FF2B5EF4-FFF2-40B4-BE49-F238E27FC236}">
                <a16:creationId xmlns:a16="http://schemas.microsoft.com/office/drawing/2014/main" id="{01790E4C-5F86-4A54-BBDE-742E176D7184}"/>
              </a:ext>
            </a:extLst>
          </p:cNvPr>
          <p:cNvCxnSpPr>
            <a:cxnSpLocks/>
          </p:cNvCxnSpPr>
          <p:nvPr/>
        </p:nvCxnSpPr>
        <p:spPr>
          <a:xfrm flipH="1">
            <a:off x="2457997" y="3687213"/>
            <a:ext cx="309859" cy="15384"/>
          </a:xfrm>
          <a:prstGeom prst="straightConnector1">
            <a:avLst/>
          </a:prstGeom>
          <a:ln>
            <a:solidFill>
              <a:srgbClr val="003A68"/>
            </a:solidFill>
            <a:tailEnd type="triangle"/>
          </a:ln>
        </p:spPr>
        <p:style>
          <a:lnRef idx="2">
            <a:schemeClr val="accent1"/>
          </a:lnRef>
          <a:fillRef idx="0">
            <a:schemeClr val="accent1"/>
          </a:fillRef>
          <a:effectRef idx="1">
            <a:schemeClr val="accent1"/>
          </a:effectRef>
          <a:fontRef idx="minor">
            <a:schemeClr val="tx1"/>
          </a:fontRef>
        </p:style>
      </p:cxnSp>
      <p:sp>
        <p:nvSpPr>
          <p:cNvPr id="31" name="Textfeld 30">
            <a:extLst>
              <a:ext uri="{FF2B5EF4-FFF2-40B4-BE49-F238E27FC236}">
                <a16:creationId xmlns:a16="http://schemas.microsoft.com/office/drawing/2014/main" id="{3A86B5FE-A35C-467E-ADA2-6EADA31F4956}"/>
              </a:ext>
            </a:extLst>
          </p:cNvPr>
          <p:cNvSpPr txBox="1"/>
          <p:nvPr/>
        </p:nvSpPr>
        <p:spPr>
          <a:xfrm>
            <a:off x="2888532" y="1578721"/>
            <a:ext cx="1214341" cy="461665"/>
          </a:xfrm>
          <a:prstGeom prst="rect">
            <a:avLst/>
          </a:prstGeom>
          <a:noFill/>
          <a:ln>
            <a:noFill/>
          </a:ln>
        </p:spPr>
        <p:txBody>
          <a:bodyPr wrap="square" rtlCol="0">
            <a:spAutoFit/>
          </a:bodyPr>
          <a:lstStyle/>
          <a:p>
            <a:pPr algn="ctr"/>
            <a:r>
              <a:rPr lang="de-DE" sz="1200" dirty="0">
                <a:latin typeface="HelveticaNeueLT Com 45 Lt" panose="020B0403020202020204" pitchFamily="34" charset="0"/>
              </a:rPr>
              <a:t>Switch box &amp; solenoid valve</a:t>
            </a:r>
            <a:endParaRPr lang="de-AT" sz="1200" dirty="0">
              <a:latin typeface="HelveticaNeueLT Com 45 Lt" panose="020B0403020202020204" pitchFamily="34" charset="0"/>
            </a:endParaRPr>
          </a:p>
        </p:txBody>
      </p:sp>
    </p:spTree>
    <p:extLst>
      <p:ext uri="{BB962C8B-B14F-4D97-AF65-F5344CB8AC3E}">
        <p14:creationId xmlns:p14="http://schemas.microsoft.com/office/powerpoint/2010/main" val="4024794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pic>
        <p:nvPicPr>
          <p:cNvPr id="31" name="Grafik 4" descr="image004">
            <a:extLst>
              <a:ext uri="{FF2B5EF4-FFF2-40B4-BE49-F238E27FC236}">
                <a16:creationId xmlns:a16="http://schemas.microsoft.com/office/drawing/2014/main" id="{02D98D16-3AB1-404B-B574-97FED6F2E687}"/>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5640885" y="721288"/>
            <a:ext cx="5677256" cy="5848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451690" y="410561"/>
            <a:ext cx="4180648" cy="621454"/>
          </a:xfrm>
        </p:spPr>
        <p:txBody>
          <a:bodyPr/>
          <a:lstStyle/>
          <a:p>
            <a:r>
              <a:rPr lang="de-DE" dirty="0"/>
              <a:t>summary </a:t>
            </a:r>
            <a:endParaRPr lang="de-AT" dirty="0"/>
          </a:p>
        </p:txBody>
      </p:sp>
      <p:sp>
        <p:nvSpPr>
          <p:cNvPr id="10" name="Inhaltsplatzhalter 2">
            <a:extLst>
              <a:ext uri="{FF2B5EF4-FFF2-40B4-BE49-F238E27FC236}">
                <a16:creationId xmlns:a16="http://schemas.microsoft.com/office/drawing/2014/main" id="{3A2EF44D-F337-4588-82CD-4DEE23F38991}"/>
              </a:ext>
            </a:extLst>
          </p:cNvPr>
          <p:cNvSpPr>
            <a:spLocks noGrp="1"/>
          </p:cNvSpPr>
          <p:nvPr>
            <p:ph idx="1"/>
          </p:nvPr>
        </p:nvSpPr>
        <p:spPr>
          <a:xfrm>
            <a:off x="487060" y="1468384"/>
            <a:ext cx="5173953" cy="5242579"/>
          </a:xfrm>
        </p:spPr>
        <p:txBody>
          <a:bodyPr>
            <a:noAutofit/>
          </a:bodyPr>
          <a:lstStyle/>
          <a:p>
            <a:pPr>
              <a:spcBef>
                <a:spcPts val="600"/>
              </a:spcBef>
            </a:pPr>
            <a:r>
              <a:rPr lang="en-US" sz="1400" b="1" dirty="0">
                <a:latin typeface="HelveticaNeueLT Com 45 Lt" panose="020B0403020202020204" pitchFamily="34" charset="0"/>
              </a:rPr>
              <a:t>(1) </a:t>
            </a:r>
            <a:r>
              <a:rPr lang="en-US" sz="1400" dirty="0">
                <a:latin typeface="HelveticaNeueLT Com 45 Lt" panose="020B0403020202020204" pitchFamily="34" charset="0"/>
              </a:rPr>
              <a:t>Fugitive emissions acc. to ISO 15848-1 due to added C4430 gasket on trunnion and division flange (optimized trunnion and division flange construction)</a:t>
            </a:r>
          </a:p>
          <a:p>
            <a:pPr>
              <a:spcBef>
                <a:spcPts val="600"/>
              </a:spcBef>
            </a:pPr>
            <a:r>
              <a:rPr lang="en-US" sz="1400" b="1" dirty="0">
                <a:latin typeface="HelveticaNeueLT Com 45 Lt" panose="020B0403020202020204" pitchFamily="34" charset="0"/>
              </a:rPr>
              <a:t>(2) </a:t>
            </a:r>
            <a:r>
              <a:rPr lang="en-US" sz="1400" dirty="0">
                <a:latin typeface="HelveticaNeueLT Com 45 Lt" panose="020B0403020202020204" pitchFamily="34" charset="0"/>
              </a:rPr>
              <a:t>Fire safe acc. ISO10497 &amp; API607 in standard version due to added graphite sealing on stem </a:t>
            </a:r>
          </a:p>
          <a:p>
            <a:pPr>
              <a:spcBef>
                <a:spcPts val="600"/>
              </a:spcBef>
            </a:pPr>
            <a:r>
              <a:rPr lang="en-US" sz="1400" b="1" dirty="0">
                <a:latin typeface="HelveticaNeueLT Com 45 Lt" panose="020B0403020202020204" pitchFamily="34" charset="0"/>
              </a:rPr>
              <a:t>(3) </a:t>
            </a:r>
            <a:r>
              <a:rPr lang="en-US" sz="1400" dirty="0">
                <a:latin typeface="HelveticaNeueLT Com 45 Lt" panose="020B0403020202020204" pitchFamily="34" charset="0"/>
              </a:rPr>
              <a:t>Max. temperature: +250°C</a:t>
            </a:r>
            <a:r>
              <a:rPr lang="en-GB" sz="1400" dirty="0">
                <a:latin typeface="HelveticaNeueLT Com 45 Lt" panose="020B0403020202020204" pitchFamily="34" charset="0"/>
              </a:rPr>
              <a:t> due to optimized O-Ring construction on stem</a:t>
            </a:r>
          </a:p>
          <a:p>
            <a:pPr>
              <a:spcBef>
                <a:spcPts val="600"/>
              </a:spcBef>
            </a:pPr>
            <a:r>
              <a:rPr lang="en-US" sz="1400" b="1" dirty="0">
                <a:latin typeface="HelveticaNeueLT Com 45 Lt" panose="020B0403020202020204" pitchFamily="34" charset="0"/>
              </a:rPr>
              <a:t>(4) </a:t>
            </a:r>
            <a:r>
              <a:rPr lang="en-US" sz="1400" dirty="0">
                <a:latin typeface="HelveticaNeueLT Com 45 Lt" panose="020B0403020202020204" pitchFamily="34" charset="0"/>
              </a:rPr>
              <a:t>EN12266-1 (ISO5208) P12 leakage rate A for soft seated, leakage rate IV-S1 acc. to EN 60534-4 for metal seat due to reliable sealing system</a:t>
            </a:r>
          </a:p>
          <a:p>
            <a:pPr>
              <a:spcBef>
                <a:spcPts val="600"/>
              </a:spcBef>
            </a:pPr>
            <a:r>
              <a:rPr lang="de-DE" sz="1400" b="1" dirty="0">
                <a:latin typeface="HelveticaNeueLT Com 45 Lt" panose="020B0403020202020204" pitchFamily="34" charset="0"/>
              </a:rPr>
              <a:t>(5) </a:t>
            </a:r>
            <a:r>
              <a:rPr lang="de-DE" sz="1400" dirty="0">
                <a:latin typeface="HelveticaNeueLT Com 45 Lt" panose="020B0403020202020204" pitchFamily="34" charset="0"/>
              </a:rPr>
              <a:t>Weight optimized ball and body casting (investment, replicast)</a:t>
            </a:r>
          </a:p>
          <a:p>
            <a:pPr>
              <a:spcBef>
                <a:spcPts val="600"/>
              </a:spcBef>
            </a:pPr>
            <a:r>
              <a:rPr lang="de-DE" sz="1400" dirty="0">
                <a:latin typeface="HelveticaNeueLT Com 45 Lt" panose="020B0403020202020204" pitchFamily="34" charset="0"/>
              </a:rPr>
              <a:t>Body material stainless steel 1.4581 or duplex 1.4470</a:t>
            </a:r>
          </a:p>
          <a:p>
            <a:pPr>
              <a:spcBef>
                <a:spcPts val="600"/>
              </a:spcBef>
            </a:pPr>
            <a:r>
              <a:rPr lang="en-US" sz="1400" b="1" dirty="0">
                <a:latin typeface="HelveticaNeueLT Com 45 Lt" panose="020B0403020202020204" pitchFamily="34" charset="0"/>
              </a:rPr>
              <a:t>(6) </a:t>
            </a:r>
            <a:r>
              <a:rPr lang="en-US" sz="1400" dirty="0">
                <a:latin typeface="HelveticaNeueLT Com 45 Lt" panose="020B0403020202020204" pitchFamily="34" charset="0"/>
              </a:rPr>
              <a:t>Top Flange acc. to ISO 5211: for direct connection to gearbox or bridge</a:t>
            </a:r>
          </a:p>
          <a:p>
            <a:pPr>
              <a:spcBef>
                <a:spcPts val="600"/>
              </a:spcBef>
            </a:pPr>
            <a:r>
              <a:rPr lang="en-US" sz="1400" dirty="0">
                <a:latin typeface="HelveticaNeueLT Com 45 Lt" panose="020B0403020202020204" pitchFamily="34" charset="0"/>
              </a:rPr>
              <a:t>PED 2014/68/EU (pressure equipment directive)</a:t>
            </a:r>
          </a:p>
          <a:p>
            <a:pPr>
              <a:spcBef>
                <a:spcPts val="600"/>
              </a:spcBef>
            </a:pPr>
            <a:r>
              <a:rPr lang="de-AT" sz="1400" dirty="0">
                <a:latin typeface="HelveticaNeueLT Com 45 Lt" panose="020B0403020202020204" pitchFamily="34" charset="0"/>
              </a:rPr>
              <a:t>Double Block &amp; Bleed acc. ISO 5208 and ISO 14313</a:t>
            </a:r>
          </a:p>
          <a:p>
            <a:pPr>
              <a:spcBef>
                <a:spcPts val="600"/>
              </a:spcBef>
            </a:pPr>
            <a:r>
              <a:rPr lang="en-US" sz="1400" dirty="0">
                <a:latin typeface="HelveticaNeueLT Com 45 Lt" panose="020B0403020202020204" pitchFamily="34" charset="0"/>
              </a:rPr>
              <a:t>SIL Level: SIL 2 (reliability)</a:t>
            </a:r>
          </a:p>
          <a:p>
            <a:pPr>
              <a:spcBef>
                <a:spcPts val="600"/>
              </a:spcBef>
            </a:pPr>
            <a:r>
              <a:rPr lang="en-GB" sz="1400" dirty="0">
                <a:latin typeface="HelveticaNeueLT Com 45 Lt" panose="020B0403020202020204" pitchFamily="34" charset="0"/>
              </a:rPr>
              <a:t>BAM Oxygen (material test for oxygen)</a:t>
            </a:r>
          </a:p>
          <a:p>
            <a:pPr>
              <a:spcBef>
                <a:spcPts val="600"/>
              </a:spcBef>
            </a:pPr>
            <a:endParaRPr lang="en-US" sz="1400" dirty="0">
              <a:latin typeface="HelveticaNeueLT Com 45 Lt" panose="020B0403020202020204" pitchFamily="34" charset="0"/>
            </a:endParaRPr>
          </a:p>
          <a:p>
            <a:pPr>
              <a:spcBef>
                <a:spcPts val="600"/>
              </a:spcBef>
            </a:pPr>
            <a:endParaRPr lang="de-AT" sz="1400" dirty="0">
              <a:latin typeface="HelveticaNeueLT Com 45 Lt" panose="020B0403020202020204" pitchFamily="34" charset="0"/>
            </a:endParaRPr>
          </a:p>
          <a:p>
            <a:pPr>
              <a:spcBef>
                <a:spcPts val="600"/>
              </a:spcBef>
            </a:pPr>
            <a:endParaRPr lang="en-US" sz="1400" dirty="0">
              <a:latin typeface="HelveticaNeueLT Com 45 Lt" panose="020B0403020202020204" pitchFamily="34" charset="0"/>
            </a:endParaRPr>
          </a:p>
          <a:p>
            <a:pPr>
              <a:spcBef>
                <a:spcPts val="600"/>
              </a:spcBef>
            </a:pPr>
            <a:endParaRPr lang="en-US" sz="1400" dirty="0">
              <a:latin typeface="HelveticaNeueLT Com 45 Lt" panose="020B0403020202020204" pitchFamily="34" charset="0"/>
            </a:endParaRPr>
          </a:p>
          <a:p>
            <a:pPr>
              <a:spcBef>
                <a:spcPts val="600"/>
              </a:spcBef>
            </a:pPr>
            <a:endParaRPr lang="de-AT" sz="1400" dirty="0">
              <a:latin typeface="HelveticaNeueLT Com 45 Lt" panose="020B0403020202020204" pitchFamily="34" charset="0"/>
            </a:endParaRPr>
          </a:p>
          <a:p>
            <a:pPr>
              <a:spcBef>
                <a:spcPts val="600"/>
              </a:spcBef>
            </a:pPr>
            <a:endParaRPr lang="en-US" sz="1400" dirty="0">
              <a:solidFill>
                <a:srgbClr val="FF0000"/>
              </a:solidFill>
              <a:latin typeface="HelveticaNeueLT Com 45 Lt" panose="020B0403020202020204" pitchFamily="34" charset="0"/>
            </a:endParaRPr>
          </a:p>
        </p:txBody>
      </p:sp>
      <p:sp>
        <p:nvSpPr>
          <p:cNvPr id="12" name="Textplatzhalter 3">
            <a:extLst>
              <a:ext uri="{FF2B5EF4-FFF2-40B4-BE49-F238E27FC236}">
                <a16:creationId xmlns:a16="http://schemas.microsoft.com/office/drawing/2014/main" id="{043E2454-56DD-49B7-B592-1B921D38385B}"/>
              </a:ext>
            </a:extLst>
          </p:cNvPr>
          <p:cNvSpPr txBox="1">
            <a:spLocks/>
          </p:cNvSpPr>
          <p:nvPr/>
        </p:nvSpPr>
        <p:spPr>
          <a:xfrm>
            <a:off x="451692" y="936668"/>
            <a:ext cx="1216241"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Features</a:t>
            </a:r>
          </a:p>
        </p:txBody>
      </p:sp>
      <p:sp>
        <p:nvSpPr>
          <p:cNvPr id="2" name="Textfeld 1">
            <a:extLst>
              <a:ext uri="{FF2B5EF4-FFF2-40B4-BE49-F238E27FC236}">
                <a16:creationId xmlns:a16="http://schemas.microsoft.com/office/drawing/2014/main" id="{6CAA0016-A6D8-447A-8C21-E5A3A16ECD14}"/>
              </a:ext>
            </a:extLst>
          </p:cNvPr>
          <p:cNvSpPr txBox="1"/>
          <p:nvPr/>
        </p:nvSpPr>
        <p:spPr>
          <a:xfrm>
            <a:off x="6504909" y="2181674"/>
            <a:ext cx="265836" cy="276999"/>
          </a:xfrm>
          <a:prstGeom prst="rect">
            <a:avLst/>
          </a:prstGeom>
          <a:noFill/>
          <a:ln>
            <a:solidFill>
              <a:srgbClr val="003A68"/>
            </a:solidFill>
          </a:ln>
        </p:spPr>
        <p:txBody>
          <a:bodyPr wrap="square" rtlCol="0">
            <a:spAutoFit/>
          </a:bodyPr>
          <a:lstStyle/>
          <a:p>
            <a:pPr algn="ctr"/>
            <a:r>
              <a:rPr lang="de-DE" sz="1200" dirty="0"/>
              <a:t>1</a:t>
            </a:r>
            <a:endParaRPr lang="de-AT" sz="1200" dirty="0"/>
          </a:p>
        </p:txBody>
      </p:sp>
      <p:sp>
        <p:nvSpPr>
          <p:cNvPr id="8" name="Textfeld 7">
            <a:extLst>
              <a:ext uri="{FF2B5EF4-FFF2-40B4-BE49-F238E27FC236}">
                <a16:creationId xmlns:a16="http://schemas.microsoft.com/office/drawing/2014/main" id="{CF671651-FCA7-425A-8CF4-A69B0F4B04B1}"/>
              </a:ext>
            </a:extLst>
          </p:cNvPr>
          <p:cNvSpPr txBox="1"/>
          <p:nvPr/>
        </p:nvSpPr>
        <p:spPr>
          <a:xfrm>
            <a:off x="9618772" y="6191674"/>
            <a:ext cx="265836" cy="276999"/>
          </a:xfrm>
          <a:prstGeom prst="rect">
            <a:avLst/>
          </a:prstGeom>
          <a:noFill/>
          <a:ln>
            <a:solidFill>
              <a:srgbClr val="003A68"/>
            </a:solidFill>
          </a:ln>
        </p:spPr>
        <p:txBody>
          <a:bodyPr wrap="square" rtlCol="0">
            <a:spAutoFit/>
          </a:bodyPr>
          <a:lstStyle/>
          <a:p>
            <a:pPr algn="ctr"/>
            <a:r>
              <a:rPr lang="de-DE" sz="1200" dirty="0"/>
              <a:t>1</a:t>
            </a:r>
            <a:endParaRPr lang="de-AT" sz="1200" dirty="0"/>
          </a:p>
        </p:txBody>
      </p:sp>
      <p:cxnSp>
        <p:nvCxnSpPr>
          <p:cNvPr id="4" name="Gerade Verbindung mit Pfeil 3">
            <a:extLst>
              <a:ext uri="{FF2B5EF4-FFF2-40B4-BE49-F238E27FC236}">
                <a16:creationId xmlns:a16="http://schemas.microsoft.com/office/drawing/2014/main" id="{C3A051CA-7D0F-44D4-BBA0-93444BC56F43}"/>
              </a:ext>
            </a:extLst>
          </p:cNvPr>
          <p:cNvCxnSpPr>
            <a:cxnSpLocks/>
            <a:stCxn id="8" idx="1"/>
          </p:cNvCxnSpPr>
          <p:nvPr/>
        </p:nvCxnSpPr>
        <p:spPr>
          <a:xfrm flipH="1">
            <a:off x="8962845" y="6330174"/>
            <a:ext cx="655927" cy="0"/>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cxnSp>
        <p:nvCxnSpPr>
          <p:cNvPr id="16" name="Gerade Verbindung mit Pfeil 15">
            <a:extLst>
              <a:ext uri="{FF2B5EF4-FFF2-40B4-BE49-F238E27FC236}">
                <a16:creationId xmlns:a16="http://schemas.microsoft.com/office/drawing/2014/main" id="{F1A6DAD2-66C3-47E8-9DD4-816F6841EC09}"/>
              </a:ext>
            </a:extLst>
          </p:cNvPr>
          <p:cNvCxnSpPr>
            <a:cxnSpLocks/>
          </p:cNvCxnSpPr>
          <p:nvPr/>
        </p:nvCxnSpPr>
        <p:spPr>
          <a:xfrm>
            <a:off x="6770745" y="2324536"/>
            <a:ext cx="767358" cy="0"/>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sp>
        <p:nvSpPr>
          <p:cNvPr id="17" name="Textfeld 16">
            <a:extLst>
              <a:ext uri="{FF2B5EF4-FFF2-40B4-BE49-F238E27FC236}">
                <a16:creationId xmlns:a16="http://schemas.microsoft.com/office/drawing/2014/main" id="{DC6C3889-83B8-4F83-A21E-1506A8A9F2E4}"/>
              </a:ext>
            </a:extLst>
          </p:cNvPr>
          <p:cNvSpPr txBox="1"/>
          <p:nvPr/>
        </p:nvSpPr>
        <p:spPr>
          <a:xfrm>
            <a:off x="9682029" y="1375618"/>
            <a:ext cx="265836" cy="276999"/>
          </a:xfrm>
          <a:prstGeom prst="rect">
            <a:avLst/>
          </a:prstGeom>
          <a:noFill/>
          <a:ln>
            <a:solidFill>
              <a:srgbClr val="003A68"/>
            </a:solidFill>
          </a:ln>
        </p:spPr>
        <p:txBody>
          <a:bodyPr wrap="square" rtlCol="0">
            <a:spAutoFit/>
          </a:bodyPr>
          <a:lstStyle/>
          <a:p>
            <a:pPr algn="ctr"/>
            <a:r>
              <a:rPr lang="de-DE" sz="1200" dirty="0"/>
              <a:t>2</a:t>
            </a:r>
            <a:endParaRPr lang="de-AT" sz="1200" dirty="0"/>
          </a:p>
        </p:txBody>
      </p:sp>
      <p:cxnSp>
        <p:nvCxnSpPr>
          <p:cNvPr id="19" name="Gerade Verbindung mit Pfeil 18">
            <a:extLst>
              <a:ext uri="{FF2B5EF4-FFF2-40B4-BE49-F238E27FC236}">
                <a16:creationId xmlns:a16="http://schemas.microsoft.com/office/drawing/2014/main" id="{D6FFD179-76FA-45CF-8888-86BEB50204CA}"/>
              </a:ext>
            </a:extLst>
          </p:cNvPr>
          <p:cNvCxnSpPr>
            <a:cxnSpLocks/>
          </p:cNvCxnSpPr>
          <p:nvPr/>
        </p:nvCxnSpPr>
        <p:spPr>
          <a:xfrm flipH="1">
            <a:off x="8893834" y="1514117"/>
            <a:ext cx="788195" cy="77766"/>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cxnSp>
        <p:nvCxnSpPr>
          <p:cNvPr id="23" name="Gerade Verbindung mit Pfeil 22">
            <a:extLst>
              <a:ext uri="{FF2B5EF4-FFF2-40B4-BE49-F238E27FC236}">
                <a16:creationId xmlns:a16="http://schemas.microsoft.com/office/drawing/2014/main" id="{327E1E50-3403-440F-A550-896B44D9B18F}"/>
              </a:ext>
            </a:extLst>
          </p:cNvPr>
          <p:cNvCxnSpPr>
            <a:cxnSpLocks/>
          </p:cNvCxnSpPr>
          <p:nvPr/>
        </p:nvCxnSpPr>
        <p:spPr>
          <a:xfrm flipH="1" flipV="1">
            <a:off x="8825258" y="1730381"/>
            <a:ext cx="856249" cy="171207"/>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sp>
        <p:nvSpPr>
          <p:cNvPr id="24" name="Textfeld 23">
            <a:extLst>
              <a:ext uri="{FF2B5EF4-FFF2-40B4-BE49-F238E27FC236}">
                <a16:creationId xmlns:a16="http://schemas.microsoft.com/office/drawing/2014/main" id="{A3F3A86B-4FAE-40A5-965E-2E8A73B22218}"/>
              </a:ext>
            </a:extLst>
          </p:cNvPr>
          <p:cNvSpPr txBox="1"/>
          <p:nvPr/>
        </p:nvSpPr>
        <p:spPr>
          <a:xfrm>
            <a:off x="9682029" y="1765829"/>
            <a:ext cx="265836" cy="276999"/>
          </a:xfrm>
          <a:prstGeom prst="rect">
            <a:avLst/>
          </a:prstGeom>
          <a:noFill/>
          <a:ln>
            <a:solidFill>
              <a:srgbClr val="003A68"/>
            </a:solidFill>
          </a:ln>
        </p:spPr>
        <p:txBody>
          <a:bodyPr wrap="square" rtlCol="0">
            <a:spAutoFit/>
          </a:bodyPr>
          <a:lstStyle/>
          <a:p>
            <a:pPr algn="ctr"/>
            <a:r>
              <a:rPr lang="de-DE" sz="1200" dirty="0"/>
              <a:t>3</a:t>
            </a:r>
            <a:endParaRPr lang="de-AT" sz="1200" dirty="0"/>
          </a:p>
        </p:txBody>
      </p:sp>
      <p:cxnSp>
        <p:nvCxnSpPr>
          <p:cNvPr id="27" name="Gerade Verbindung mit Pfeil 26">
            <a:extLst>
              <a:ext uri="{FF2B5EF4-FFF2-40B4-BE49-F238E27FC236}">
                <a16:creationId xmlns:a16="http://schemas.microsoft.com/office/drawing/2014/main" id="{8905A0E4-345B-4A66-A779-55FDDFCA6D24}"/>
              </a:ext>
            </a:extLst>
          </p:cNvPr>
          <p:cNvCxnSpPr>
            <a:cxnSpLocks/>
          </p:cNvCxnSpPr>
          <p:nvPr/>
        </p:nvCxnSpPr>
        <p:spPr>
          <a:xfrm flipH="1" flipV="1">
            <a:off x="8825699" y="1901588"/>
            <a:ext cx="856249" cy="9634"/>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sp>
        <p:nvSpPr>
          <p:cNvPr id="30" name="Textfeld 29">
            <a:extLst>
              <a:ext uri="{FF2B5EF4-FFF2-40B4-BE49-F238E27FC236}">
                <a16:creationId xmlns:a16="http://schemas.microsoft.com/office/drawing/2014/main" id="{8911DE86-CB26-4C1C-B5E6-49A31078B524}"/>
              </a:ext>
            </a:extLst>
          </p:cNvPr>
          <p:cNvSpPr txBox="1"/>
          <p:nvPr/>
        </p:nvSpPr>
        <p:spPr>
          <a:xfrm>
            <a:off x="8360620" y="4622852"/>
            <a:ext cx="265836" cy="276999"/>
          </a:xfrm>
          <a:prstGeom prst="rect">
            <a:avLst/>
          </a:prstGeom>
          <a:noFill/>
          <a:ln>
            <a:solidFill>
              <a:srgbClr val="003A68"/>
            </a:solidFill>
          </a:ln>
        </p:spPr>
        <p:txBody>
          <a:bodyPr wrap="square" rtlCol="0">
            <a:spAutoFit/>
          </a:bodyPr>
          <a:lstStyle/>
          <a:p>
            <a:pPr algn="ctr"/>
            <a:r>
              <a:rPr lang="de-DE" sz="1200" dirty="0"/>
              <a:t>4</a:t>
            </a:r>
            <a:endParaRPr lang="de-AT" sz="1200" dirty="0"/>
          </a:p>
        </p:txBody>
      </p:sp>
      <p:cxnSp>
        <p:nvCxnSpPr>
          <p:cNvPr id="32" name="Gerade Verbindung mit Pfeil 31">
            <a:extLst>
              <a:ext uri="{FF2B5EF4-FFF2-40B4-BE49-F238E27FC236}">
                <a16:creationId xmlns:a16="http://schemas.microsoft.com/office/drawing/2014/main" id="{F1F0E202-4F96-4DD4-8D1E-DE65E665AD2E}"/>
              </a:ext>
            </a:extLst>
          </p:cNvPr>
          <p:cNvCxnSpPr>
            <a:cxnSpLocks/>
            <a:stCxn id="30" idx="1"/>
          </p:cNvCxnSpPr>
          <p:nvPr/>
        </p:nvCxnSpPr>
        <p:spPr>
          <a:xfrm flipH="1">
            <a:off x="7321993" y="4761352"/>
            <a:ext cx="1038627" cy="587619"/>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cxnSp>
        <p:nvCxnSpPr>
          <p:cNvPr id="34" name="Gerade Verbindung mit Pfeil 33">
            <a:extLst>
              <a:ext uri="{FF2B5EF4-FFF2-40B4-BE49-F238E27FC236}">
                <a16:creationId xmlns:a16="http://schemas.microsoft.com/office/drawing/2014/main" id="{A8510E02-B3F0-49A3-BDA8-B46E0F44BE73}"/>
              </a:ext>
            </a:extLst>
          </p:cNvPr>
          <p:cNvCxnSpPr>
            <a:cxnSpLocks/>
            <a:stCxn id="30" idx="3"/>
          </p:cNvCxnSpPr>
          <p:nvPr/>
        </p:nvCxnSpPr>
        <p:spPr>
          <a:xfrm>
            <a:off x="8626456" y="4761352"/>
            <a:ext cx="1040957" cy="612471"/>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sp>
        <p:nvSpPr>
          <p:cNvPr id="38" name="Textfeld 37">
            <a:extLst>
              <a:ext uri="{FF2B5EF4-FFF2-40B4-BE49-F238E27FC236}">
                <a16:creationId xmlns:a16="http://schemas.microsoft.com/office/drawing/2014/main" id="{E48C9B7C-6050-46FF-AD94-622013EBF729}"/>
              </a:ext>
            </a:extLst>
          </p:cNvPr>
          <p:cNvSpPr txBox="1"/>
          <p:nvPr/>
        </p:nvSpPr>
        <p:spPr>
          <a:xfrm>
            <a:off x="6838336" y="1191385"/>
            <a:ext cx="265836" cy="276999"/>
          </a:xfrm>
          <a:prstGeom prst="rect">
            <a:avLst/>
          </a:prstGeom>
          <a:noFill/>
          <a:ln>
            <a:solidFill>
              <a:srgbClr val="003A68"/>
            </a:solidFill>
          </a:ln>
        </p:spPr>
        <p:txBody>
          <a:bodyPr wrap="square" rtlCol="0">
            <a:spAutoFit/>
          </a:bodyPr>
          <a:lstStyle/>
          <a:p>
            <a:pPr algn="ctr"/>
            <a:r>
              <a:rPr lang="de-DE" sz="1200" dirty="0"/>
              <a:t>6</a:t>
            </a:r>
            <a:endParaRPr lang="de-AT" sz="1200" dirty="0"/>
          </a:p>
        </p:txBody>
      </p:sp>
      <p:cxnSp>
        <p:nvCxnSpPr>
          <p:cNvPr id="40" name="Gerade Verbindung mit Pfeil 39">
            <a:extLst>
              <a:ext uri="{FF2B5EF4-FFF2-40B4-BE49-F238E27FC236}">
                <a16:creationId xmlns:a16="http://schemas.microsoft.com/office/drawing/2014/main" id="{65BA0260-BBC6-4FC5-9B23-319FA2354FCC}"/>
              </a:ext>
            </a:extLst>
          </p:cNvPr>
          <p:cNvCxnSpPr>
            <a:cxnSpLocks/>
            <a:stCxn id="38" idx="3"/>
          </p:cNvCxnSpPr>
          <p:nvPr/>
        </p:nvCxnSpPr>
        <p:spPr>
          <a:xfrm>
            <a:off x="7104172" y="1329885"/>
            <a:ext cx="433931" cy="0"/>
          </a:xfrm>
          <a:prstGeom prst="straightConnector1">
            <a:avLst/>
          </a:prstGeom>
          <a:ln w="12700">
            <a:solidFill>
              <a:srgbClr val="003A68"/>
            </a:solidFill>
            <a:tailEnd type="triangle"/>
          </a:ln>
        </p:spPr>
        <p:style>
          <a:lnRef idx="2">
            <a:schemeClr val="accent1"/>
          </a:lnRef>
          <a:fillRef idx="0">
            <a:schemeClr val="accent1"/>
          </a:fillRef>
          <a:effectRef idx="1">
            <a:schemeClr val="accent1"/>
          </a:effectRef>
          <a:fontRef idx="minor">
            <a:schemeClr val="tx1"/>
          </a:fontRef>
        </p:style>
      </p:cxnSp>
      <p:sp>
        <p:nvSpPr>
          <p:cNvPr id="41" name="Textfeld 40">
            <a:extLst>
              <a:ext uri="{FF2B5EF4-FFF2-40B4-BE49-F238E27FC236}">
                <a16:creationId xmlns:a16="http://schemas.microsoft.com/office/drawing/2014/main" id="{776D40C0-8C15-4C3D-9BA8-C9C048C08A46}"/>
              </a:ext>
            </a:extLst>
          </p:cNvPr>
          <p:cNvSpPr txBox="1"/>
          <p:nvPr/>
        </p:nvSpPr>
        <p:spPr>
          <a:xfrm>
            <a:off x="9884608" y="2458673"/>
            <a:ext cx="265836" cy="276999"/>
          </a:xfrm>
          <a:prstGeom prst="rect">
            <a:avLst/>
          </a:prstGeom>
          <a:noFill/>
          <a:ln>
            <a:solidFill>
              <a:srgbClr val="003A68"/>
            </a:solidFill>
          </a:ln>
        </p:spPr>
        <p:txBody>
          <a:bodyPr wrap="square" rtlCol="0">
            <a:spAutoFit/>
          </a:bodyPr>
          <a:lstStyle/>
          <a:p>
            <a:pPr algn="ctr"/>
            <a:r>
              <a:rPr lang="de-DE" sz="1200" dirty="0"/>
              <a:t>5</a:t>
            </a:r>
            <a:endParaRPr lang="de-AT" sz="1200" dirty="0"/>
          </a:p>
        </p:txBody>
      </p:sp>
      <p:cxnSp>
        <p:nvCxnSpPr>
          <p:cNvPr id="45" name="Gerade Verbindung mit Pfeil 44">
            <a:extLst>
              <a:ext uri="{FF2B5EF4-FFF2-40B4-BE49-F238E27FC236}">
                <a16:creationId xmlns:a16="http://schemas.microsoft.com/office/drawing/2014/main" id="{89564616-E21C-4398-8883-FAAD41A99A79}"/>
              </a:ext>
            </a:extLst>
          </p:cNvPr>
          <p:cNvCxnSpPr/>
          <p:nvPr/>
        </p:nvCxnSpPr>
        <p:spPr>
          <a:xfrm>
            <a:off x="10017610" y="2746698"/>
            <a:ext cx="0" cy="213125"/>
          </a:xfrm>
          <a:prstGeom prst="straightConnector1">
            <a:avLst/>
          </a:prstGeom>
          <a:ln w="19050">
            <a:solidFill>
              <a:srgbClr val="003A68"/>
            </a:solidFill>
            <a:tailEnd type="triangle"/>
          </a:ln>
        </p:spPr>
        <p:style>
          <a:lnRef idx="2">
            <a:schemeClr val="accent1"/>
          </a:lnRef>
          <a:fillRef idx="0">
            <a:schemeClr val="accent1"/>
          </a:fillRef>
          <a:effectRef idx="1">
            <a:schemeClr val="accent1"/>
          </a:effectRef>
          <a:fontRef idx="minor">
            <a:schemeClr val="tx1"/>
          </a:fontRef>
        </p:style>
      </p:cxnSp>
      <p:cxnSp>
        <p:nvCxnSpPr>
          <p:cNvPr id="46" name="Gerade Verbindung mit Pfeil 45">
            <a:extLst>
              <a:ext uri="{FF2B5EF4-FFF2-40B4-BE49-F238E27FC236}">
                <a16:creationId xmlns:a16="http://schemas.microsoft.com/office/drawing/2014/main" id="{5B0575D8-BB1E-4FB7-9C36-FDA72F3F7ADB}"/>
              </a:ext>
            </a:extLst>
          </p:cNvPr>
          <p:cNvCxnSpPr>
            <a:cxnSpLocks/>
          </p:cNvCxnSpPr>
          <p:nvPr/>
        </p:nvCxnSpPr>
        <p:spPr>
          <a:xfrm flipV="1">
            <a:off x="10017526" y="3106102"/>
            <a:ext cx="0" cy="249443"/>
          </a:xfrm>
          <a:prstGeom prst="straightConnector1">
            <a:avLst/>
          </a:prstGeom>
          <a:ln w="19050">
            <a:solidFill>
              <a:srgbClr val="003A68"/>
            </a:solidFill>
            <a:tailEnd type="triangle"/>
          </a:ln>
        </p:spPr>
        <p:style>
          <a:lnRef idx="2">
            <a:schemeClr val="accent1"/>
          </a:lnRef>
          <a:fillRef idx="0">
            <a:schemeClr val="accent1"/>
          </a:fillRef>
          <a:effectRef idx="1">
            <a:schemeClr val="accent1"/>
          </a:effectRef>
          <a:fontRef idx="minor">
            <a:schemeClr val="tx1"/>
          </a:fontRef>
        </p:style>
      </p:cxnSp>
      <p:cxnSp>
        <p:nvCxnSpPr>
          <p:cNvPr id="48" name="Gerade Verbindung mit Pfeil 47">
            <a:extLst>
              <a:ext uri="{FF2B5EF4-FFF2-40B4-BE49-F238E27FC236}">
                <a16:creationId xmlns:a16="http://schemas.microsoft.com/office/drawing/2014/main" id="{2DDD5655-2C36-48F8-9580-24C395936956}"/>
              </a:ext>
            </a:extLst>
          </p:cNvPr>
          <p:cNvCxnSpPr/>
          <p:nvPr/>
        </p:nvCxnSpPr>
        <p:spPr>
          <a:xfrm>
            <a:off x="9186562" y="2751183"/>
            <a:ext cx="0" cy="213125"/>
          </a:xfrm>
          <a:prstGeom prst="straightConnector1">
            <a:avLst/>
          </a:prstGeom>
          <a:ln w="19050">
            <a:solidFill>
              <a:srgbClr val="003A68"/>
            </a:solidFill>
            <a:tailEnd type="triangle"/>
          </a:ln>
        </p:spPr>
        <p:style>
          <a:lnRef idx="2">
            <a:schemeClr val="accent1"/>
          </a:lnRef>
          <a:fillRef idx="0">
            <a:schemeClr val="accent1"/>
          </a:fillRef>
          <a:effectRef idx="1">
            <a:schemeClr val="accent1"/>
          </a:effectRef>
          <a:fontRef idx="minor">
            <a:schemeClr val="tx1"/>
          </a:fontRef>
        </p:style>
      </p:cxnSp>
      <p:sp>
        <p:nvSpPr>
          <p:cNvPr id="50" name="Textfeld 49">
            <a:extLst>
              <a:ext uri="{FF2B5EF4-FFF2-40B4-BE49-F238E27FC236}">
                <a16:creationId xmlns:a16="http://schemas.microsoft.com/office/drawing/2014/main" id="{7AA98566-7445-4CA1-8D4C-F6ED41522006}"/>
              </a:ext>
            </a:extLst>
          </p:cNvPr>
          <p:cNvSpPr txBox="1"/>
          <p:nvPr/>
        </p:nvSpPr>
        <p:spPr>
          <a:xfrm>
            <a:off x="9053644" y="3280273"/>
            <a:ext cx="265836" cy="276999"/>
          </a:xfrm>
          <a:prstGeom prst="rect">
            <a:avLst/>
          </a:prstGeom>
          <a:noFill/>
          <a:ln>
            <a:solidFill>
              <a:srgbClr val="003A68"/>
            </a:solidFill>
          </a:ln>
        </p:spPr>
        <p:txBody>
          <a:bodyPr wrap="square" rtlCol="0">
            <a:spAutoFit/>
          </a:bodyPr>
          <a:lstStyle/>
          <a:p>
            <a:pPr algn="ctr"/>
            <a:r>
              <a:rPr lang="de-DE" sz="1200" dirty="0"/>
              <a:t>5</a:t>
            </a:r>
            <a:endParaRPr lang="de-AT" sz="1200" dirty="0"/>
          </a:p>
        </p:txBody>
      </p:sp>
      <p:cxnSp>
        <p:nvCxnSpPr>
          <p:cNvPr id="22" name="Gerade Verbindung mit Pfeil 21">
            <a:extLst>
              <a:ext uri="{FF2B5EF4-FFF2-40B4-BE49-F238E27FC236}">
                <a16:creationId xmlns:a16="http://schemas.microsoft.com/office/drawing/2014/main" id="{C8BC4011-6DEE-8ACA-B518-131C5E140986}"/>
              </a:ext>
            </a:extLst>
          </p:cNvPr>
          <p:cNvCxnSpPr>
            <a:cxnSpLocks/>
          </p:cNvCxnSpPr>
          <p:nvPr/>
        </p:nvCxnSpPr>
        <p:spPr>
          <a:xfrm flipV="1">
            <a:off x="9186562" y="3085633"/>
            <a:ext cx="0" cy="187940"/>
          </a:xfrm>
          <a:prstGeom prst="straightConnector1">
            <a:avLst/>
          </a:prstGeom>
          <a:ln w="19050">
            <a:solidFill>
              <a:srgbClr val="003A68"/>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8153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80A1B-9C74-13D0-F80E-66C03EC6F10F}"/>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5DC77526-02BD-59F9-40AC-0DD8D43C9D30}"/>
              </a:ext>
            </a:extLst>
          </p:cNvPr>
          <p:cNvSpPr>
            <a:spLocks noGrp="1"/>
          </p:cNvSpPr>
          <p:nvPr>
            <p:ph type="title"/>
          </p:nvPr>
        </p:nvSpPr>
        <p:spPr>
          <a:xfrm>
            <a:off x="247481" y="404970"/>
            <a:ext cx="3956988" cy="627062"/>
          </a:xfrm>
        </p:spPr>
        <p:txBody>
          <a:bodyPr/>
          <a:lstStyle/>
          <a:p>
            <a:r>
              <a:rPr lang="de-AT" dirty="0">
                <a:solidFill>
                  <a:srgbClr val="002060"/>
                </a:solidFill>
              </a:rPr>
              <a:t>Value selling</a:t>
            </a:r>
            <a:endParaRPr lang="de-AT" dirty="0"/>
          </a:p>
        </p:txBody>
      </p:sp>
      <p:graphicFrame>
        <p:nvGraphicFramePr>
          <p:cNvPr id="2" name="Inhaltsplatzhalter 5">
            <a:extLst>
              <a:ext uri="{FF2B5EF4-FFF2-40B4-BE49-F238E27FC236}">
                <a16:creationId xmlns:a16="http://schemas.microsoft.com/office/drawing/2014/main" id="{FC7C7025-7CA5-BFC1-20CF-7E830C5C6BE9}"/>
              </a:ext>
            </a:extLst>
          </p:cNvPr>
          <p:cNvGraphicFramePr>
            <a:graphicFrameLocks noGrp="1"/>
          </p:cNvGraphicFramePr>
          <p:nvPr>
            <p:ph idx="1"/>
          </p:nvPr>
        </p:nvGraphicFramePr>
        <p:xfrm>
          <a:off x="301924" y="1470346"/>
          <a:ext cx="11706045" cy="5079714"/>
        </p:xfrm>
        <a:graphic>
          <a:graphicData uri="http://schemas.openxmlformats.org/drawingml/2006/table">
            <a:tbl>
              <a:tblPr firstRow="1" bandRow="1">
                <a:tableStyleId>{5940675A-B579-460E-94D1-54222C63F5DA}</a:tableStyleId>
              </a:tblPr>
              <a:tblGrid>
                <a:gridCol w="1699404">
                  <a:extLst>
                    <a:ext uri="{9D8B030D-6E8A-4147-A177-3AD203B41FA5}">
                      <a16:colId xmlns:a16="http://schemas.microsoft.com/office/drawing/2014/main" val="735697870"/>
                    </a:ext>
                  </a:extLst>
                </a:gridCol>
                <a:gridCol w="1966823">
                  <a:extLst>
                    <a:ext uri="{9D8B030D-6E8A-4147-A177-3AD203B41FA5}">
                      <a16:colId xmlns:a16="http://schemas.microsoft.com/office/drawing/2014/main" val="883233387"/>
                    </a:ext>
                  </a:extLst>
                </a:gridCol>
                <a:gridCol w="2820838">
                  <a:extLst>
                    <a:ext uri="{9D8B030D-6E8A-4147-A177-3AD203B41FA5}">
                      <a16:colId xmlns:a16="http://schemas.microsoft.com/office/drawing/2014/main" val="690407992"/>
                    </a:ext>
                  </a:extLst>
                </a:gridCol>
                <a:gridCol w="2812211">
                  <a:extLst>
                    <a:ext uri="{9D8B030D-6E8A-4147-A177-3AD203B41FA5}">
                      <a16:colId xmlns:a16="http://schemas.microsoft.com/office/drawing/2014/main" val="355533746"/>
                    </a:ext>
                  </a:extLst>
                </a:gridCol>
                <a:gridCol w="2406769">
                  <a:extLst>
                    <a:ext uri="{9D8B030D-6E8A-4147-A177-3AD203B41FA5}">
                      <a16:colId xmlns:a16="http://schemas.microsoft.com/office/drawing/2014/main" val="1573714454"/>
                    </a:ext>
                  </a:extLst>
                </a:gridCol>
              </a:tblGrid>
              <a:tr h="303762">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003A68"/>
                          </a:solidFill>
                          <a:effectLst/>
                          <a:uLnTx/>
                          <a:uFillTx/>
                          <a:latin typeface="Aleo" panose="020F0302020204030203" pitchFamily="34" charset="0"/>
                          <a:ea typeface="+mn-ea"/>
                          <a:cs typeface="+mn-cs"/>
                        </a:rPr>
                        <a:t>KHI-F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200" b="1" dirty="0">
                          <a:latin typeface="Aleo" panose="020F0302020204030203" pitchFamily="34" charset="0"/>
                        </a:rPr>
                        <a:t>KEY FEATURES</a:t>
                      </a:r>
                    </a:p>
                  </a:txBody>
                  <a:tcPr anchor="ctr">
                    <a:lnL w="12700" cap="flat" cmpd="sng" algn="ctr">
                      <a:solidFill>
                        <a:schemeClr val="tx1"/>
                      </a:solidFill>
                      <a:prstDash val="solid"/>
                      <a:round/>
                      <a:headEnd type="none" w="med" len="med"/>
                      <a:tailEnd type="none" w="med" len="med"/>
                    </a:ln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b="1" dirty="0">
                          <a:latin typeface="Aleo" panose="020F0302020204030203" pitchFamily="34" charset="0"/>
                        </a:rPr>
                        <a:t>USP</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b="1" dirty="0">
                          <a:latin typeface="Aleo" panose="020F0302020204030203" pitchFamily="34" charset="0"/>
                        </a:rPr>
                        <a:t>CUSTOMER VALUE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b="1" dirty="0">
                          <a:latin typeface="Aleo" panose="020F0302020204030203" pitchFamily="34" charset="0"/>
                        </a:rPr>
                        <a:t>BENEFIT</a:t>
                      </a:r>
                    </a:p>
                  </a:txBody>
                  <a:tcPr anchor="ctr">
                    <a:solidFill>
                      <a:srgbClr val="DFE4EE"/>
                    </a:solidFill>
                  </a:tcPr>
                </a:tc>
                <a:extLst>
                  <a:ext uri="{0D108BD9-81ED-4DB2-BD59-A6C34878D82A}">
                    <a16:rowId xmlns:a16="http://schemas.microsoft.com/office/drawing/2014/main" val="784587308"/>
                  </a:ext>
                </a:extLst>
              </a:tr>
              <a:tr h="26491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sz="1000" dirty="0">
                        <a:latin typeface="HelveticaNeueLT Com 45 Lt" panose="020B0403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latin typeface="HelveticaNeueLT Com 45 Lt" panose="020B0403020202020204" pitchFamily="34" charset="0"/>
                        </a:rPr>
                        <a:t>Different types of shaft O-rings depending on the process.</a:t>
                      </a:r>
                    </a:p>
                    <a:p>
                      <a:endParaRPr lang="en-GB" sz="1000" dirty="0">
                        <a:latin typeface="HelveticaNeueLT Com 45 Lt" panose="020B0403020202020204" pitchFamily="34" charset="0"/>
                      </a:endParaRPr>
                    </a:p>
                    <a:p>
                      <a:r>
                        <a:rPr lang="en-GB" sz="1000" dirty="0">
                          <a:latin typeface="HelveticaNeueLT Com 45 Lt" panose="020B0403020202020204" pitchFamily="34" charset="0"/>
                        </a:rPr>
                        <a:t>Soft and metal sealing elements.</a:t>
                      </a:r>
                    </a:p>
                  </a:txBody>
                  <a:tcPr>
                    <a:lnB w="12700" cap="flat" cmpd="sng" algn="ctr">
                      <a:solidFill>
                        <a:schemeClr val="tx1"/>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latin typeface="HelveticaNeueLT Com 45 Lt" panose="020B0403020202020204" pitchFamily="34" charset="0"/>
                          <a:ea typeface="+mn-ea"/>
                          <a:cs typeface="+mn-cs"/>
                        </a:rPr>
                        <a:t>Excellent adaptation to the application and various processes. Valid for corrosive/abrasive media and high operating cycles.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latin typeface="HelveticaNeueLT Com 45 Lt" panose="020B0403020202020204" pitchFamily="34" charset="0"/>
                          <a:ea typeface="+mn-ea"/>
                          <a:cs typeface="+mn-cs"/>
                        </a:rPr>
                        <a:t>High standard temperature range.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latin typeface="HelveticaNeueLT Com 45 Lt" panose="020B0403020202020204" pitchFamily="34" charset="0"/>
                        </a:rPr>
                        <a:t>Sealing elements are insensitive to solids.</a:t>
                      </a:r>
                      <a:endParaRPr lang="en-US" sz="1000" kern="1200" dirty="0">
                        <a:solidFill>
                          <a:schemeClr val="tx1"/>
                        </a:solidFill>
                        <a:latin typeface="HelveticaNeueLT Com 45 Lt" panose="020B0403020202020204" pitchFamily="34" charset="0"/>
                        <a:ea typeface="+mn-ea"/>
                        <a:cs typeface="+mn-cs"/>
                      </a:endParaRPr>
                    </a:p>
                  </a:txBody>
                  <a:tcPr>
                    <a:lnB w="12700" cap="flat" cmpd="sng" algn="ctr">
                      <a:solidFill>
                        <a:schemeClr val="tx1"/>
                      </a:solidFill>
                      <a:prstDash val="solid"/>
                      <a:round/>
                      <a:headEnd type="none" w="med" len="med"/>
                      <a:tailEnd type="none" w="med" len="med"/>
                    </a:lnB>
                    <a:noFill/>
                  </a:tcPr>
                </a:tc>
                <a:tc>
                  <a:txBody>
                    <a:bodyPr/>
                    <a:lstStyle/>
                    <a:p>
                      <a:r>
                        <a:rPr lang="en-US" sz="1000" dirty="0">
                          <a:latin typeface="HelveticaNeueLT Com 45 Lt" panose="020B0403020202020204" pitchFamily="34" charset="0"/>
                        </a:rPr>
                        <a:t>One-stop solution for various situations in different industries.</a:t>
                      </a:r>
                      <a:endParaRPr lang="en-GB" sz="1000" dirty="0">
                        <a:latin typeface="HelveticaNeueLT Com 45 Lt" panose="020B0403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r>
                        <a:rPr lang="en-US" sz="1000" dirty="0">
                          <a:latin typeface="HelveticaNeueLT Com 45 Lt" panose="020B0403020202020204" pitchFamily="34" charset="0"/>
                        </a:rPr>
                        <a:t>Maximum flexibility and adaptability.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latin typeface="HelveticaNeueLT Com 45 Lt" panose="020B0403020202020204" pitchFamily="34" charset="0"/>
                        </a:rPr>
                        <a:t>Standard version leakage rate A.</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latin typeface="HelveticaNeueLT Com 45 Lt" panose="020B0403020202020204" pitchFamily="34" charset="0"/>
                        </a:rPr>
                        <a:t>No blocking of the sealing elements due to impurities.</a:t>
                      </a:r>
                      <a:endParaRPr lang="en-GB" sz="1000" dirty="0">
                        <a:latin typeface="HelveticaNeueLT Com 45 Lt" panose="020B0403020202020204" pitchFamily="34" charset="0"/>
                      </a:endParaRPr>
                    </a:p>
                    <a:p>
                      <a:endParaRPr lang="en-GB" sz="1000" dirty="0">
                        <a:latin typeface="HelveticaNeueLT Com 45 Lt" panose="020B0403020202020204" pitchFamily="34" charset="0"/>
                      </a:endParaRPr>
                    </a:p>
                  </a:txBody>
                  <a:tcPr>
                    <a:lnB w="12700" cap="flat" cmpd="sng" algn="ctr">
                      <a:solidFill>
                        <a:schemeClr val="tx1"/>
                      </a:solidFill>
                      <a:prstDash val="solid"/>
                      <a:round/>
                      <a:headEnd type="none" w="med" len="med"/>
                      <a:tailEnd type="none" w="med" len="med"/>
                    </a:lnB>
                    <a:solidFill>
                      <a:srgbClr val="DFE4EE"/>
                    </a:solidFill>
                  </a:tcPr>
                </a:tc>
                <a:extLst>
                  <a:ext uri="{0D108BD9-81ED-4DB2-BD59-A6C34878D82A}">
                    <a16:rowId xmlns:a16="http://schemas.microsoft.com/office/drawing/2014/main" val="1774390045"/>
                  </a:ext>
                </a:extLst>
              </a:tr>
              <a:tr h="26491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000" dirty="0">
                        <a:latin typeface="HelveticaNeueLT Com 45 Lt" panose="020B0403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latin typeface="HelveticaNeueLT Com 45 Lt" panose="020B0403020202020204" pitchFamily="34" charset="0"/>
                        </a:rPr>
                        <a:t>Body and ball construction.</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latin typeface="HelveticaNeueLT Com 45 Lt" panose="020B0403020202020204" pitchFamily="34" charset="0"/>
                        </a:rPr>
                        <a:t>Body materials: 1.4581, duplex</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000" dirty="0">
                        <a:latin typeface="HelveticaNeueLT Com 45 Lt" panose="020B0403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HelveticaNeueLT Com 45 Lt" panose="020B0403020202020204" pitchFamily="34" charset="0"/>
                          <a:ea typeface="+mn-ea"/>
                          <a:cs typeface="+mn-cs"/>
                        </a:rPr>
                        <a:t>Weight-optimised, casted housing and ball.</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HelveticaNeueLT Com 45 Lt" panose="020B0403020202020204" pitchFamily="34" charset="0"/>
                          <a:ea typeface="+mn-ea"/>
                          <a:cs typeface="+mn-cs"/>
                        </a:rPr>
                        <a:t>When metal seats are used, the ball is chrome coated.</a:t>
                      </a:r>
                    </a:p>
                  </a:txBody>
                  <a:tcPr>
                    <a:lnT w="12700" cap="flat" cmpd="sng" algn="ctr">
                      <a:solidFill>
                        <a:schemeClr val="tx1"/>
                      </a:solidFill>
                      <a:prstDash val="solid"/>
                      <a:round/>
                      <a:headEnd type="none" w="med" len="med"/>
                      <a:tailEnd type="none" w="med" len="med"/>
                    </a:lnT>
                    <a:noFill/>
                  </a:tcPr>
                </a:tc>
                <a:tc>
                  <a:txBody>
                    <a:bodyPr/>
                    <a:lstStyle/>
                    <a:p>
                      <a:r>
                        <a:rPr lang="en-GB" sz="1000" dirty="0">
                          <a:latin typeface="HelveticaNeueLT Com 45 Lt" panose="020B0403020202020204" pitchFamily="34" charset="0"/>
                        </a:rPr>
                        <a:t>The robust casted housing and ball are insensitive to pressure shocks and thermal influences. Due to weight optimisation, easy handling during installation is ensured.</a:t>
                      </a:r>
                    </a:p>
                    <a:p>
                      <a:r>
                        <a:rPr lang="en-GB" sz="1000" dirty="0">
                          <a:latin typeface="HelveticaNeueLT Com 45 Lt" panose="020B0403020202020204" pitchFamily="34" charset="0"/>
                        </a:rPr>
                        <a:t>The chrome layer ensures max. hardness and min. surface roughness </a:t>
                      </a:r>
                      <a:r>
                        <a:rPr lang="en-GB" sz="1000" dirty="0">
                          <a:latin typeface="HelveticaNeueLT Com 45 Lt" panose="020B0403020202020204" pitchFamily="34" charset="0"/>
                          <a:sym typeface="Wingdings" panose="05000000000000000000" pitchFamily="2" charset="2"/>
                        </a:rPr>
                        <a:t> no sticking particles</a:t>
                      </a:r>
                      <a:endParaRPr lang="en-GB" sz="1000" dirty="0">
                        <a:latin typeface="HelveticaNeueLT Com 45 Lt" panose="020B0403020202020204" pitchFamily="34" charset="0"/>
                      </a:endParaRPr>
                    </a:p>
                  </a:txBody>
                  <a:tcPr>
                    <a:lnT w="12700" cap="flat" cmpd="sng" algn="ctr">
                      <a:solidFill>
                        <a:schemeClr val="tx1"/>
                      </a:solidFill>
                      <a:prstDash val="solid"/>
                      <a:round/>
                      <a:headEnd type="none" w="med" len="med"/>
                      <a:tailEnd type="none" w="med" len="med"/>
                    </a:lnT>
                    <a:noFill/>
                  </a:tcPr>
                </a:tc>
                <a:tc>
                  <a:txBody>
                    <a:bodyPr/>
                    <a:lstStyle/>
                    <a:p>
                      <a:r>
                        <a:rPr lang="en-GB" sz="1000" dirty="0">
                          <a:latin typeface="HelveticaNeueLT Com 45 Lt" panose="020B0403020202020204" pitchFamily="34" charset="0"/>
                        </a:rPr>
                        <a:t>Sustainable, durable and highly available ball valve construction. </a:t>
                      </a:r>
                    </a:p>
                    <a:p>
                      <a:r>
                        <a:rPr lang="en-US" sz="1000" dirty="0">
                          <a:latin typeface="HelveticaNeueLT Com 45 Lt" panose="020B0403020202020204" pitchFamily="34" charset="0"/>
                        </a:rPr>
                        <a:t>Time savings during installation due to low weight.</a:t>
                      </a:r>
                    </a:p>
                    <a:p>
                      <a:r>
                        <a:rPr lang="en-US" sz="1000" dirty="0">
                          <a:latin typeface="HelveticaNeueLT Com 45 Lt" panose="020B0403020202020204" pitchFamily="34" charset="0"/>
                        </a:rPr>
                        <a:t>High service life of the seats when the ball is chrome coated.</a:t>
                      </a:r>
                    </a:p>
                  </a:txBody>
                  <a:tcPr>
                    <a:lnT w="12700" cap="flat" cmpd="sng" algn="ctr">
                      <a:solidFill>
                        <a:schemeClr val="tx1"/>
                      </a:solidFill>
                      <a:prstDash val="solid"/>
                      <a:round/>
                      <a:headEnd type="none" w="med" len="med"/>
                      <a:tailEnd type="none" w="med" len="med"/>
                    </a:lnT>
                    <a:solidFill>
                      <a:srgbClr val="DFE4EE"/>
                    </a:solidFill>
                  </a:tcPr>
                </a:tc>
                <a:extLst>
                  <a:ext uri="{0D108BD9-81ED-4DB2-BD59-A6C34878D82A}">
                    <a16:rowId xmlns:a16="http://schemas.microsoft.com/office/drawing/2014/main" val="112081297"/>
                  </a:ext>
                </a:extLst>
              </a:tr>
              <a:tr h="35871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000" dirty="0">
                        <a:latin typeface="HelveticaNeueLT Com 45 Lt" panose="020B0403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latin typeface="HelveticaNeueLT Com 45 Lt" panose="020B0403020202020204" pitchFamily="34" charset="0"/>
                        </a:rPr>
                        <a:t>Double block &amp; bleed version</a:t>
                      </a:r>
                    </a:p>
                  </a:txBody>
                  <a:tcPr>
                    <a:lnL w="12700" cap="flat" cmpd="sng" algn="ctr">
                      <a:solidFill>
                        <a:schemeClr val="tx1"/>
                      </a:solidFill>
                      <a:prstDash val="solid"/>
                      <a:round/>
                      <a:headEnd type="none" w="med" len="med"/>
                      <a:tailEnd type="none" w="med" len="med"/>
                    </a:lnL>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HelveticaNeueLT Com 45 Lt" panose="020B0403020202020204" pitchFamily="34" charset="0"/>
                          <a:ea typeface="+mn-ea"/>
                          <a:cs typeface="+mn-cs"/>
                        </a:rPr>
                        <a:t>Drain/test valve available for all line sizes.</a:t>
                      </a:r>
                    </a:p>
                  </a:txBody>
                  <a:tcPr>
                    <a:noFill/>
                  </a:tcPr>
                </a:tc>
                <a:tc>
                  <a:txBody>
                    <a:bodyPr/>
                    <a:lstStyle/>
                    <a:p>
                      <a:r>
                        <a:rPr lang="en-GB" sz="1000" dirty="0">
                          <a:latin typeface="HelveticaNeueLT Com 45 Lt" panose="020B0403020202020204" pitchFamily="34" charset="0"/>
                        </a:rPr>
                        <a:t>Possibility of draining the cavity and tightness check of the upstream sealing element.</a:t>
                      </a:r>
                    </a:p>
                  </a:txBody>
                  <a:tcPr>
                    <a:noFill/>
                  </a:tcPr>
                </a:tc>
                <a:tc>
                  <a:txBody>
                    <a:bodyPr/>
                    <a:lstStyle/>
                    <a:p>
                      <a:r>
                        <a:rPr lang="en-GB" sz="1000" dirty="0">
                          <a:latin typeface="HelveticaNeueLT Com 45 Lt" panose="020B0403020202020204" pitchFamily="34" charset="0"/>
                        </a:rPr>
                        <a:t>Maximum plant safety and security during maintenance work.</a:t>
                      </a:r>
                    </a:p>
                    <a:p>
                      <a:endParaRPr lang="en-GB" sz="1000" dirty="0">
                        <a:latin typeface="HelveticaNeueLT Com 45 Lt" panose="020B0403020202020204" pitchFamily="34" charset="0"/>
                      </a:endParaRPr>
                    </a:p>
                    <a:p>
                      <a:endParaRPr lang="en-GB" sz="1000" dirty="0">
                        <a:latin typeface="HelveticaNeueLT Com 45 Lt" panose="020B0403020202020204" pitchFamily="34" charset="0"/>
                      </a:endParaRPr>
                    </a:p>
                    <a:p>
                      <a:endParaRPr lang="en-GB" sz="1000" dirty="0">
                        <a:latin typeface="HelveticaNeueLT Com 45 Lt" panose="020B0403020202020204" pitchFamily="34" charset="0"/>
                      </a:endParaRPr>
                    </a:p>
                  </a:txBody>
                  <a:tcPr>
                    <a:solidFill>
                      <a:srgbClr val="DFE4EE"/>
                    </a:solidFill>
                  </a:tcPr>
                </a:tc>
                <a:extLst>
                  <a:ext uri="{0D108BD9-81ED-4DB2-BD59-A6C34878D82A}">
                    <a16:rowId xmlns:a16="http://schemas.microsoft.com/office/drawing/2014/main" val="2999378926"/>
                  </a:ext>
                </a:extLst>
              </a:tr>
              <a:tr h="26491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000" dirty="0">
                        <a:latin typeface="HelveticaNeueLT Com 45 Lt" panose="020B0403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latin typeface="HelveticaNeueLT Com 45 Lt" panose="020B0403020202020204" pitchFamily="34" charset="0"/>
                        </a:rPr>
                        <a:t>Maintenance</a:t>
                      </a:r>
                    </a:p>
                  </a:txBody>
                  <a:tcPr>
                    <a:lnL w="12700" cap="flat" cmpd="sng" algn="ctr">
                      <a:solidFill>
                        <a:schemeClr val="tx1"/>
                      </a:solidFill>
                      <a:prstDash val="solid"/>
                      <a:round/>
                      <a:headEnd type="none" w="med" len="med"/>
                      <a:tailEnd type="none" w="med" len="med"/>
                    </a:lnL>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HelveticaNeueLT Com 45 Lt" panose="020B0403020202020204" pitchFamily="34" charset="0"/>
                          <a:ea typeface="+mn-ea"/>
                          <a:cs typeface="+mn-cs"/>
                        </a:rPr>
                        <a:t>Simple parts – easy to maintain.</a:t>
                      </a:r>
                    </a:p>
                  </a:txBody>
                  <a:tcPr>
                    <a:noFill/>
                  </a:tcPr>
                </a:tc>
                <a:tc>
                  <a:txBody>
                    <a:bodyPr/>
                    <a:lstStyle/>
                    <a:p>
                      <a:r>
                        <a:rPr lang="en-GB" sz="1000" dirty="0">
                          <a:latin typeface="HelveticaNeueLT Com 45 Lt" panose="020B0403020202020204" pitchFamily="34" charset="0"/>
                        </a:rPr>
                        <a:t>Easy handling due to simple construction.</a:t>
                      </a:r>
                    </a:p>
                  </a:txBody>
                  <a:tcPr>
                    <a:noFill/>
                  </a:tcPr>
                </a:tc>
                <a:tc>
                  <a:txBody>
                    <a:bodyPr/>
                    <a:lstStyle/>
                    <a:p>
                      <a:r>
                        <a:rPr lang="en-GB" sz="1000" dirty="0">
                          <a:latin typeface="HelveticaNeueLT Com 45 Lt" panose="020B0403020202020204" pitchFamily="34" charset="0"/>
                        </a:rPr>
                        <a:t>Saving effort and time for maintenance.</a:t>
                      </a:r>
                    </a:p>
                  </a:txBody>
                  <a:tcPr>
                    <a:solidFill>
                      <a:srgbClr val="DFE4EE"/>
                    </a:solidFill>
                  </a:tcPr>
                </a:tc>
                <a:extLst>
                  <a:ext uri="{0D108BD9-81ED-4DB2-BD59-A6C34878D82A}">
                    <a16:rowId xmlns:a16="http://schemas.microsoft.com/office/drawing/2014/main" val="3640285720"/>
                  </a:ext>
                </a:extLst>
              </a:tr>
              <a:tr h="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000" dirty="0">
                        <a:latin typeface="HelveticaNeueLT Com 45 Lt" panose="020B0403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latin typeface="HelveticaNeueLT Com 45 Lt" panose="020B0403020202020204" pitchFamily="34" charset="0"/>
                        </a:rPr>
                        <a:t>Service Life</a:t>
                      </a:r>
                    </a:p>
                  </a:txBody>
                  <a:tcPr>
                    <a:lnL w="12700" cap="flat" cmpd="sng" algn="ctr">
                      <a:solidFill>
                        <a:schemeClr val="tx1"/>
                      </a:solidFill>
                      <a:prstDash val="solid"/>
                      <a:round/>
                      <a:headEnd type="none" w="med" len="med"/>
                      <a:tailEnd type="none" w="med" len="med"/>
                    </a:lnL>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latin typeface="HelveticaNeueLT Com 45 Lt" panose="020B0403020202020204" pitchFamily="34" charset="0"/>
                          <a:ea typeface="+mn-ea"/>
                          <a:cs typeface="+mn-cs"/>
                        </a:rPr>
                        <a:t>High-quality parts and good workmanship.</a:t>
                      </a:r>
                      <a:endParaRPr lang="en-GB" sz="1000" kern="1200" dirty="0">
                        <a:solidFill>
                          <a:schemeClr val="tx1"/>
                        </a:solidFill>
                        <a:latin typeface="HelveticaNeueLT Com 45 Lt" panose="020B0403020202020204" pitchFamily="34" charset="0"/>
                        <a:ea typeface="+mn-ea"/>
                        <a:cs typeface="+mn-cs"/>
                      </a:endParaRPr>
                    </a:p>
                  </a:txBody>
                  <a:tcPr>
                    <a:noFill/>
                  </a:tcPr>
                </a:tc>
                <a:tc>
                  <a:txBody>
                    <a:bodyPr/>
                    <a:lstStyle/>
                    <a:p>
                      <a:r>
                        <a:rPr lang="en-US" sz="1000" dirty="0">
                          <a:latin typeface="HelveticaNeueLT Com 45 Lt" panose="020B0403020202020204" pitchFamily="34" charset="0"/>
                        </a:rPr>
                        <a:t>Durable product when correctly designed and spare parts are readily available.</a:t>
                      </a:r>
                      <a:endParaRPr lang="en-GB" sz="1000" dirty="0">
                        <a:latin typeface="HelveticaNeueLT Com 45 Lt" panose="020B0403020202020204" pitchFamily="34" charset="0"/>
                      </a:endParaRPr>
                    </a:p>
                  </a:txBody>
                  <a:tcPr>
                    <a:noFill/>
                  </a:tcPr>
                </a:tc>
                <a:tc>
                  <a:txBody>
                    <a:bodyPr/>
                    <a:lstStyle/>
                    <a:p>
                      <a:r>
                        <a:rPr lang="en-US" sz="1000" dirty="0">
                          <a:latin typeface="HelveticaNeueLT Com 45 Lt" panose="020B0403020202020204" pitchFamily="34" charset="0"/>
                        </a:rPr>
                        <a:t>Cost savings through long service life and shorter maintenance cycles.</a:t>
                      </a:r>
                      <a:endParaRPr lang="en-GB" sz="1000" dirty="0">
                        <a:latin typeface="HelveticaNeueLT Com 45 Lt" panose="020B0403020202020204" pitchFamily="34" charset="0"/>
                      </a:endParaRPr>
                    </a:p>
                  </a:txBody>
                  <a:tcPr>
                    <a:solidFill>
                      <a:srgbClr val="DFE4EE"/>
                    </a:solidFill>
                  </a:tcPr>
                </a:tc>
                <a:extLst>
                  <a:ext uri="{0D108BD9-81ED-4DB2-BD59-A6C34878D82A}">
                    <a16:rowId xmlns:a16="http://schemas.microsoft.com/office/drawing/2014/main" val="3719707982"/>
                  </a:ext>
                </a:extLst>
              </a:tr>
              <a:tr h="26491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000" dirty="0">
                        <a:latin typeface="HelveticaNeueLT Com 45 Lt" panose="020B0403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latin typeface="HelveticaNeueLT Com 45 Lt" panose="020B0403020202020204" pitchFamily="34" charset="0"/>
                        </a:rPr>
                        <a:t>Certification</a:t>
                      </a:r>
                    </a:p>
                  </a:txBody>
                  <a:tcPr>
                    <a:lnL w="12700" cap="flat" cmpd="sng" algn="ctr">
                      <a:solidFill>
                        <a:schemeClr val="tx1"/>
                      </a:solidFill>
                      <a:prstDash val="solid"/>
                      <a:round/>
                      <a:headEnd type="none" w="med" len="med"/>
                      <a:tailEnd type="none" w="med" len="med"/>
                    </a:lnL>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HelveticaNeueLT Com 45 Lt" panose="020B0403020202020204" pitchFamily="34" charset="0"/>
                          <a:ea typeface="+mn-ea"/>
                          <a:cs typeface="+mn-cs"/>
                        </a:rPr>
                        <a:t>Fire Safe acc. EN10497/API 607 and ISO15848-1 certification in standard version  (Gas certificate and oxygen BAM approval available).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latin typeface="HelveticaNeueLT Com 45 Lt" panose="020B0403020202020204" pitchFamily="34" charset="0"/>
                        <a:ea typeface="+mn-ea"/>
                        <a:cs typeface="+mn-cs"/>
                      </a:endParaRPr>
                    </a:p>
                  </a:txBody>
                  <a:tcPr>
                    <a:noFill/>
                  </a:tcPr>
                </a:tc>
                <a:tc>
                  <a:txBody>
                    <a:bodyPr/>
                    <a:lstStyle/>
                    <a:p>
                      <a:r>
                        <a:rPr lang="en-GB" sz="1000" dirty="0">
                          <a:latin typeface="HelveticaNeueLT Com 45 Lt" panose="020B0403020202020204" pitchFamily="34" charset="0"/>
                        </a:rPr>
                        <a:t>Fire safe and Emissions Certification (ISO15848) in one construction.</a:t>
                      </a:r>
                    </a:p>
                  </a:txBody>
                  <a:tcPr>
                    <a:noFill/>
                  </a:tcPr>
                </a:tc>
                <a:tc>
                  <a:txBody>
                    <a:bodyPr/>
                    <a:lstStyle/>
                    <a:p>
                      <a:r>
                        <a:rPr lang="en-GB" sz="1000" dirty="0">
                          <a:latin typeface="HelveticaNeueLT Com 45 Lt" panose="020B0403020202020204" pitchFamily="34" charset="0"/>
                        </a:rPr>
                        <a:t>High availability in case of ignition of the media and increased tightness to atmosphere.</a:t>
                      </a:r>
                    </a:p>
                  </a:txBody>
                  <a:tcPr>
                    <a:solidFill>
                      <a:srgbClr val="DFE4EE"/>
                    </a:solidFill>
                  </a:tcPr>
                </a:tc>
                <a:extLst>
                  <a:ext uri="{0D108BD9-81ED-4DB2-BD59-A6C34878D82A}">
                    <a16:rowId xmlns:a16="http://schemas.microsoft.com/office/drawing/2014/main" val="2287141459"/>
                  </a:ext>
                </a:extLst>
              </a:tr>
              <a:tr h="26491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000" dirty="0">
                        <a:latin typeface="HelveticaNeueLT Com 45 Lt" panose="020B0403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latin typeface="HelveticaNeueLT Com 45 Lt" panose="020B0403020202020204" pitchFamily="34" charset="0"/>
                        </a:rPr>
                        <a:t>Standard and special applications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HelveticaNeueLT Com 45 Lt" panose="020B0403020202020204" pitchFamily="34" charset="0"/>
                          <a:ea typeface="+mn-ea"/>
                          <a:cs typeface="+mn-cs"/>
                        </a:rPr>
                        <a:t>Customised solutions for critical media/applications. </a:t>
                      </a:r>
                      <a:r>
                        <a:rPr lang="en-US" sz="1000" kern="1200" dirty="0">
                          <a:solidFill>
                            <a:schemeClr val="tx1"/>
                          </a:solidFill>
                          <a:latin typeface="HelveticaNeueLT Com 45 Lt" panose="020B0403020202020204" pitchFamily="34" charset="0"/>
                          <a:ea typeface="+mn-ea"/>
                          <a:cs typeface="+mn-cs"/>
                        </a:rPr>
                        <a:t>Ideally suited also for standard applications</a:t>
                      </a:r>
                      <a:r>
                        <a:rPr lang="en-GB" sz="1000" kern="1200" dirty="0">
                          <a:solidFill>
                            <a:schemeClr val="tx1"/>
                          </a:solidFill>
                          <a:latin typeface="HelveticaNeueLT Com 45 Lt" panose="020B0403020202020204" pitchFamily="34" charset="0"/>
                          <a:ea typeface="+mn-ea"/>
                          <a:cs typeface="+mn-cs"/>
                        </a:rPr>
                        <a:t>.</a:t>
                      </a:r>
                    </a:p>
                  </a:txBody>
                  <a:tcPr>
                    <a:noFill/>
                  </a:tcPr>
                </a:tc>
                <a:tc>
                  <a:txBody>
                    <a:bodyPr/>
                    <a:lstStyle/>
                    <a:p>
                      <a:r>
                        <a:rPr lang="en-US" sz="1000" dirty="0">
                          <a:latin typeface="HelveticaNeueLT Com 45 Lt" panose="020B0403020202020204" pitchFamily="34" charset="0"/>
                        </a:rPr>
                        <a:t>Regardless of the application, a ball valve solution is always available.</a:t>
                      </a:r>
                      <a:endParaRPr lang="en-GB" sz="1000" dirty="0">
                        <a:latin typeface="HelveticaNeueLT Com 45 Lt" panose="020B0403020202020204" pitchFamily="34" charset="0"/>
                      </a:endParaRPr>
                    </a:p>
                  </a:txBody>
                  <a:tcPr>
                    <a:noFill/>
                  </a:tcPr>
                </a:tc>
                <a:tc>
                  <a:txBody>
                    <a:bodyPr/>
                    <a:lstStyle/>
                    <a:p>
                      <a:r>
                        <a:rPr lang="en-US" sz="1000" dirty="0">
                          <a:latin typeface="HelveticaNeueLT Com 45 Lt" panose="020B0403020202020204" pitchFamily="34" charset="0"/>
                        </a:rPr>
                        <a:t>Maximum coverage of requirements with one ball valve model.</a:t>
                      </a:r>
                      <a:endParaRPr lang="en-GB" sz="1000" dirty="0">
                        <a:latin typeface="HelveticaNeueLT Com 45 Lt" panose="020B0403020202020204" pitchFamily="34" charset="0"/>
                      </a:endParaRPr>
                    </a:p>
                  </a:txBody>
                  <a:tcPr>
                    <a:solidFill>
                      <a:srgbClr val="DFE4EE"/>
                    </a:solidFill>
                  </a:tcPr>
                </a:tc>
                <a:extLst>
                  <a:ext uri="{0D108BD9-81ED-4DB2-BD59-A6C34878D82A}">
                    <a16:rowId xmlns:a16="http://schemas.microsoft.com/office/drawing/2014/main" val="906348409"/>
                  </a:ext>
                </a:extLst>
              </a:tr>
            </a:tbl>
          </a:graphicData>
        </a:graphic>
      </p:graphicFrame>
      <p:pic>
        <p:nvPicPr>
          <p:cNvPr id="15" name="Grafik 14">
            <a:extLst>
              <a:ext uri="{FF2B5EF4-FFF2-40B4-BE49-F238E27FC236}">
                <a16:creationId xmlns:a16="http://schemas.microsoft.com/office/drawing/2014/main" id="{EB9A39B8-3D15-8B12-D296-A1DD2C33C6A1}"/>
              </a:ext>
            </a:extLst>
          </p:cNvPr>
          <p:cNvPicPr>
            <a:picLocks noChangeAspect="1"/>
          </p:cNvPicPr>
          <p:nvPr/>
        </p:nvPicPr>
        <p:blipFill>
          <a:blip r:embed="rId2"/>
          <a:stretch>
            <a:fillRect/>
          </a:stretch>
        </p:blipFill>
        <p:spPr>
          <a:xfrm>
            <a:off x="655700" y="4428799"/>
            <a:ext cx="935514" cy="324566"/>
          </a:xfrm>
          <a:prstGeom prst="rect">
            <a:avLst/>
          </a:prstGeom>
        </p:spPr>
      </p:pic>
      <p:pic>
        <p:nvPicPr>
          <p:cNvPr id="17" name="Grafik 16">
            <a:extLst>
              <a:ext uri="{FF2B5EF4-FFF2-40B4-BE49-F238E27FC236}">
                <a16:creationId xmlns:a16="http://schemas.microsoft.com/office/drawing/2014/main" id="{0CDCD105-0B4C-6145-7CDC-49197DD5EF10}"/>
              </a:ext>
            </a:extLst>
          </p:cNvPr>
          <p:cNvPicPr>
            <a:picLocks noChangeAspect="1"/>
          </p:cNvPicPr>
          <p:nvPr/>
        </p:nvPicPr>
        <p:blipFill>
          <a:blip r:embed="rId3"/>
          <a:stretch>
            <a:fillRect/>
          </a:stretch>
        </p:blipFill>
        <p:spPr>
          <a:xfrm>
            <a:off x="851018" y="4765782"/>
            <a:ext cx="544877" cy="328308"/>
          </a:xfrm>
          <a:prstGeom prst="rect">
            <a:avLst/>
          </a:prstGeom>
        </p:spPr>
      </p:pic>
      <p:pic>
        <p:nvPicPr>
          <p:cNvPr id="19" name="Grafik 18">
            <a:extLst>
              <a:ext uri="{FF2B5EF4-FFF2-40B4-BE49-F238E27FC236}">
                <a16:creationId xmlns:a16="http://schemas.microsoft.com/office/drawing/2014/main" id="{9E029877-AADD-C0C2-F37C-653DF4AAF356}"/>
              </a:ext>
            </a:extLst>
          </p:cNvPr>
          <p:cNvPicPr>
            <a:picLocks noChangeAspect="1"/>
          </p:cNvPicPr>
          <p:nvPr/>
        </p:nvPicPr>
        <p:blipFill>
          <a:blip r:embed="rId4"/>
          <a:stretch>
            <a:fillRect/>
          </a:stretch>
        </p:blipFill>
        <p:spPr>
          <a:xfrm>
            <a:off x="623069" y="5190255"/>
            <a:ext cx="1000776" cy="795033"/>
          </a:xfrm>
          <a:prstGeom prst="rect">
            <a:avLst/>
          </a:prstGeom>
        </p:spPr>
      </p:pic>
      <p:pic>
        <p:nvPicPr>
          <p:cNvPr id="21" name="Grafik 20">
            <a:extLst>
              <a:ext uri="{FF2B5EF4-FFF2-40B4-BE49-F238E27FC236}">
                <a16:creationId xmlns:a16="http://schemas.microsoft.com/office/drawing/2014/main" id="{05B8E56B-70C2-BFFB-C03B-C1A200054BC3}"/>
              </a:ext>
            </a:extLst>
          </p:cNvPr>
          <p:cNvPicPr>
            <a:picLocks noChangeAspect="1"/>
          </p:cNvPicPr>
          <p:nvPr/>
        </p:nvPicPr>
        <p:blipFill>
          <a:blip r:embed="rId5"/>
          <a:stretch>
            <a:fillRect/>
          </a:stretch>
        </p:blipFill>
        <p:spPr>
          <a:xfrm>
            <a:off x="392895" y="6065707"/>
            <a:ext cx="335027" cy="439723"/>
          </a:xfrm>
          <a:prstGeom prst="rect">
            <a:avLst/>
          </a:prstGeom>
        </p:spPr>
      </p:pic>
      <p:pic>
        <p:nvPicPr>
          <p:cNvPr id="23" name="Grafik 22">
            <a:extLst>
              <a:ext uri="{FF2B5EF4-FFF2-40B4-BE49-F238E27FC236}">
                <a16:creationId xmlns:a16="http://schemas.microsoft.com/office/drawing/2014/main" id="{449A9911-63A2-D516-164E-50C656277090}"/>
              </a:ext>
            </a:extLst>
          </p:cNvPr>
          <p:cNvPicPr>
            <a:picLocks noChangeAspect="1"/>
          </p:cNvPicPr>
          <p:nvPr/>
        </p:nvPicPr>
        <p:blipFill>
          <a:blip r:embed="rId6"/>
          <a:stretch>
            <a:fillRect/>
          </a:stretch>
        </p:blipFill>
        <p:spPr>
          <a:xfrm>
            <a:off x="771193" y="6065707"/>
            <a:ext cx="586248" cy="429274"/>
          </a:xfrm>
          <a:prstGeom prst="rect">
            <a:avLst/>
          </a:prstGeom>
        </p:spPr>
      </p:pic>
      <p:pic>
        <p:nvPicPr>
          <p:cNvPr id="25" name="Grafik 24">
            <a:extLst>
              <a:ext uri="{FF2B5EF4-FFF2-40B4-BE49-F238E27FC236}">
                <a16:creationId xmlns:a16="http://schemas.microsoft.com/office/drawing/2014/main" id="{030C3872-BAF4-4930-815D-9673E8041BFB}"/>
              </a:ext>
            </a:extLst>
          </p:cNvPr>
          <p:cNvPicPr>
            <a:picLocks noChangeAspect="1"/>
          </p:cNvPicPr>
          <p:nvPr/>
        </p:nvPicPr>
        <p:blipFill>
          <a:blip r:embed="rId7"/>
          <a:stretch>
            <a:fillRect/>
          </a:stretch>
        </p:blipFill>
        <p:spPr>
          <a:xfrm>
            <a:off x="1388422" y="6054327"/>
            <a:ext cx="480825" cy="452033"/>
          </a:xfrm>
          <a:prstGeom prst="rect">
            <a:avLst/>
          </a:prstGeom>
        </p:spPr>
      </p:pic>
      <p:pic>
        <p:nvPicPr>
          <p:cNvPr id="8" name="Grafik 7">
            <a:extLst>
              <a:ext uri="{FF2B5EF4-FFF2-40B4-BE49-F238E27FC236}">
                <a16:creationId xmlns:a16="http://schemas.microsoft.com/office/drawing/2014/main" id="{FB154717-0FF1-1C46-641C-C96C1E1B3818}"/>
              </a:ext>
            </a:extLst>
          </p:cNvPr>
          <p:cNvPicPr>
            <a:picLocks noChangeAspect="1"/>
          </p:cNvPicPr>
          <p:nvPr/>
        </p:nvPicPr>
        <p:blipFill>
          <a:blip r:embed="rId8"/>
          <a:stretch>
            <a:fillRect/>
          </a:stretch>
        </p:blipFill>
        <p:spPr>
          <a:xfrm>
            <a:off x="1486526" y="1805506"/>
            <a:ext cx="284619" cy="781073"/>
          </a:xfrm>
          <a:prstGeom prst="rect">
            <a:avLst/>
          </a:prstGeom>
        </p:spPr>
      </p:pic>
      <p:pic>
        <p:nvPicPr>
          <p:cNvPr id="9" name="Grafik 8">
            <a:extLst>
              <a:ext uri="{FF2B5EF4-FFF2-40B4-BE49-F238E27FC236}">
                <a16:creationId xmlns:a16="http://schemas.microsoft.com/office/drawing/2014/main" id="{48B8F8E3-EEAC-02EC-8A58-487272CC5767}"/>
              </a:ext>
            </a:extLst>
          </p:cNvPr>
          <p:cNvPicPr>
            <a:picLocks noChangeAspect="1"/>
          </p:cNvPicPr>
          <p:nvPr/>
        </p:nvPicPr>
        <p:blipFill>
          <a:blip r:embed="rId9"/>
          <a:stretch>
            <a:fillRect/>
          </a:stretch>
        </p:blipFill>
        <p:spPr>
          <a:xfrm>
            <a:off x="531091" y="1839518"/>
            <a:ext cx="533226" cy="754624"/>
          </a:xfrm>
          <a:prstGeom prst="rect">
            <a:avLst/>
          </a:prstGeom>
        </p:spPr>
      </p:pic>
      <p:pic>
        <p:nvPicPr>
          <p:cNvPr id="12" name="Grafik 11">
            <a:extLst>
              <a:ext uri="{FF2B5EF4-FFF2-40B4-BE49-F238E27FC236}">
                <a16:creationId xmlns:a16="http://schemas.microsoft.com/office/drawing/2014/main" id="{68D6BE33-98F0-6B80-8B50-8AE98E79B9F5}"/>
              </a:ext>
            </a:extLst>
          </p:cNvPr>
          <p:cNvPicPr>
            <a:picLocks noChangeAspect="1"/>
          </p:cNvPicPr>
          <p:nvPr/>
        </p:nvPicPr>
        <p:blipFill>
          <a:blip r:embed="rId10"/>
          <a:stretch>
            <a:fillRect/>
          </a:stretch>
        </p:blipFill>
        <p:spPr>
          <a:xfrm>
            <a:off x="686878" y="2682744"/>
            <a:ext cx="807895" cy="882393"/>
          </a:xfrm>
          <a:prstGeom prst="rect">
            <a:avLst/>
          </a:prstGeom>
        </p:spPr>
      </p:pic>
      <p:pic>
        <p:nvPicPr>
          <p:cNvPr id="14" name="Grafik 5" descr="image005">
            <a:extLst>
              <a:ext uri="{FF2B5EF4-FFF2-40B4-BE49-F238E27FC236}">
                <a16:creationId xmlns:a16="http://schemas.microsoft.com/office/drawing/2014/main" id="{2877ED6D-43B4-1C3A-A950-BEB9FBDD84DC}"/>
              </a:ext>
            </a:extLst>
          </p:cNvPr>
          <p:cNvPicPr>
            <a:picLocks noChangeAspect="1" noChangeArrowheads="1"/>
          </p:cNvPicPr>
          <p:nvPr/>
        </p:nvPicPr>
        <p:blipFill>
          <a:blip r:embed="rId11" cstate="screen">
            <a:extLst>
              <a:ext uri="{28A0092B-C50C-407E-A947-70E740481C1C}">
                <a14:useLocalDpi xmlns:a14="http://schemas.microsoft.com/office/drawing/2010/main" val="0"/>
              </a:ext>
            </a:extLst>
          </a:blip>
          <a:srcRect/>
          <a:stretch>
            <a:fillRect/>
          </a:stretch>
        </p:blipFill>
        <p:spPr bwMode="auto">
          <a:xfrm>
            <a:off x="703014" y="3661302"/>
            <a:ext cx="920831" cy="778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platzhalter 3">
            <a:extLst>
              <a:ext uri="{FF2B5EF4-FFF2-40B4-BE49-F238E27FC236}">
                <a16:creationId xmlns:a16="http://schemas.microsoft.com/office/drawing/2014/main" id="{9E686581-7CA1-A435-7755-3DDEBAEC0589}"/>
              </a:ext>
            </a:extLst>
          </p:cNvPr>
          <p:cNvSpPr txBox="1">
            <a:spLocks/>
          </p:cNvSpPr>
          <p:nvPr/>
        </p:nvSpPr>
        <p:spPr>
          <a:xfrm>
            <a:off x="301924" y="915752"/>
            <a:ext cx="4836300"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KHI-S/F, DN150 – DN400</a:t>
            </a:r>
          </a:p>
        </p:txBody>
      </p:sp>
    </p:spTree>
    <p:extLst>
      <p:ext uri="{BB962C8B-B14F-4D97-AF65-F5344CB8AC3E}">
        <p14:creationId xmlns:p14="http://schemas.microsoft.com/office/powerpoint/2010/main" val="24600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23DC1-7079-87E3-AB23-EC4522B462B5}"/>
            </a:ext>
          </a:extLst>
        </p:cNvPr>
        <p:cNvGrpSpPr/>
        <p:nvPr/>
      </p:nvGrpSpPr>
      <p:grpSpPr>
        <a:xfrm>
          <a:off x="0" y="0"/>
          <a:ext cx="0" cy="0"/>
          <a:chOff x="0" y="0"/>
          <a:chExt cx="0" cy="0"/>
        </a:xfrm>
      </p:grpSpPr>
      <p:sp>
        <p:nvSpPr>
          <p:cNvPr id="3" name="Rechteck 2">
            <a:extLst>
              <a:ext uri="{FF2B5EF4-FFF2-40B4-BE49-F238E27FC236}">
                <a16:creationId xmlns:a16="http://schemas.microsoft.com/office/drawing/2014/main" id="{F9D20ADA-440D-D28D-BF7C-F24F7165D28D}"/>
              </a:ext>
            </a:extLst>
          </p:cNvPr>
          <p:cNvSpPr/>
          <p:nvPr/>
        </p:nvSpPr>
        <p:spPr>
          <a:xfrm>
            <a:off x="498893" y="1571736"/>
            <a:ext cx="11194213" cy="4774172"/>
          </a:xfrm>
          <a:prstGeom prst="rect">
            <a:avLst/>
          </a:prstGeom>
          <a:solidFill>
            <a:srgbClr val="A5B4CE"/>
          </a:solidFill>
          <a:ln>
            <a:solidFill>
              <a:srgbClr val="A5B4C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AT"/>
          </a:p>
        </p:txBody>
      </p:sp>
      <p:sp>
        <p:nvSpPr>
          <p:cNvPr id="5" name="Titel 4">
            <a:extLst>
              <a:ext uri="{FF2B5EF4-FFF2-40B4-BE49-F238E27FC236}">
                <a16:creationId xmlns:a16="http://schemas.microsoft.com/office/drawing/2014/main" id="{4E2E2E5E-35EE-925E-C288-A7BCE9569DE9}"/>
              </a:ext>
            </a:extLst>
          </p:cNvPr>
          <p:cNvSpPr>
            <a:spLocks noGrp="1"/>
          </p:cNvSpPr>
          <p:nvPr>
            <p:ph type="title"/>
          </p:nvPr>
        </p:nvSpPr>
        <p:spPr>
          <a:xfrm>
            <a:off x="434194" y="512092"/>
            <a:ext cx="7171340" cy="627062"/>
          </a:xfrm>
        </p:spPr>
        <p:txBody>
          <a:bodyPr/>
          <a:lstStyle/>
          <a:p>
            <a:r>
              <a:rPr lang="de-DE" dirty="0"/>
              <a:t>Classic kh(SV)I models</a:t>
            </a:r>
            <a:endParaRPr lang="de-AT" dirty="0"/>
          </a:p>
        </p:txBody>
      </p:sp>
      <p:sp>
        <p:nvSpPr>
          <p:cNvPr id="23" name="Textplatzhalter 3">
            <a:extLst>
              <a:ext uri="{FF2B5EF4-FFF2-40B4-BE49-F238E27FC236}">
                <a16:creationId xmlns:a16="http://schemas.microsoft.com/office/drawing/2014/main" id="{4C46B5EF-F40C-BB8B-1698-4BF7B1D45D0A}"/>
              </a:ext>
            </a:extLst>
          </p:cNvPr>
          <p:cNvSpPr>
            <a:spLocks noGrp="1"/>
          </p:cNvSpPr>
          <p:nvPr>
            <p:ph type="body" idx="13"/>
          </p:nvPr>
        </p:nvSpPr>
        <p:spPr>
          <a:xfrm>
            <a:off x="434193" y="1059586"/>
            <a:ext cx="3490825" cy="391850"/>
          </a:xfrm>
        </p:spPr>
        <p:txBody>
          <a:bodyPr>
            <a:noAutofit/>
          </a:bodyPr>
          <a:lstStyle/>
          <a:p>
            <a:pPr lvl="0">
              <a:spcAft>
                <a:spcPts val="0"/>
              </a:spcAft>
              <a:defRPr/>
            </a:pPr>
            <a:r>
              <a:rPr lang="en-US" dirty="0">
                <a:solidFill>
                  <a:srgbClr val="174FA9"/>
                </a:solidFill>
                <a:cs typeface="Gill Sans Light"/>
              </a:rPr>
              <a:t>KHI, KHSVI, KHSVI VVS</a:t>
            </a:r>
          </a:p>
        </p:txBody>
      </p:sp>
      <p:pic>
        <p:nvPicPr>
          <p:cNvPr id="2" name="Grafik 1">
            <a:extLst>
              <a:ext uri="{FF2B5EF4-FFF2-40B4-BE49-F238E27FC236}">
                <a16:creationId xmlns:a16="http://schemas.microsoft.com/office/drawing/2014/main" id="{4637D632-F2BA-737B-EDC2-E618071E7B38}"/>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15097" y="2101646"/>
            <a:ext cx="4193717" cy="4193717"/>
          </a:xfrm>
          <a:prstGeom prst="rect">
            <a:avLst/>
          </a:prstGeom>
        </p:spPr>
      </p:pic>
      <p:pic>
        <p:nvPicPr>
          <p:cNvPr id="4" name="Grafik 3">
            <a:extLst>
              <a:ext uri="{FF2B5EF4-FFF2-40B4-BE49-F238E27FC236}">
                <a16:creationId xmlns:a16="http://schemas.microsoft.com/office/drawing/2014/main" id="{F1AB6987-606F-712D-78A6-9C9C10FD026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938990" y="2041495"/>
            <a:ext cx="4314017" cy="4314017"/>
          </a:xfrm>
          <a:prstGeom prst="rect">
            <a:avLst/>
          </a:prstGeom>
        </p:spPr>
      </p:pic>
      <p:pic>
        <p:nvPicPr>
          <p:cNvPr id="6" name="Grafik 5">
            <a:extLst>
              <a:ext uri="{FF2B5EF4-FFF2-40B4-BE49-F238E27FC236}">
                <a16:creationId xmlns:a16="http://schemas.microsoft.com/office/drawing/2014/main" id="{01A43E6B-A2FF-F85B-0FA3-E446BE5DFF0C}"/>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679401" y="2050030"/>
            <a:ext cx="4397501" cy="4397501"/>
          </a:xfrm>
          <a:prstGeom prst="rect">
            <a:avLst/>
          </a:prstGeom>
        </p:spPr>
      </p:pic>
      <p:sp>
        <p:nvSpPr>
          <p:cNvPr id="7" name="Textfeld 6">
            <a:extLst>
              <a:ext uri="{FF2B5EF4-FFF2-40B4-BE49-F238E27FC236}">
                <a16:creationId xmlns:a16="http://schemas.microsoft.com/office/drawing/2014/main" id="{520DDC54-ACDC-2055-F340-ECA9AD482F5A}"/>
              </a:ext>
            </a:extLst>
          </p:cNvPr>
          <p:cNvSpPr txBox="1"/>
          <p:nvPr/>
        </p:nvSpPr>
        <p:spPr>
          <a:xfrm>
            <a:off x="905637" y="1684638"/>
            <a:ext cx="2831892" cy="307777"/>
          </a:xfrm>
          <a:prstGeom prst="rect">
            <a:avLst/>
          </a:prstGeom>
          <a:noFill/>
        </p:spPr>
        <p:txBody>
          <a:bodyPr wrap="square" rtlCol="0">
            <a:spAutoFit/>
          </a:bodyPr>
          <a:lstStyle/>
          <a:p>
            <a:r>
              <a:rPr lang="de-AT" sz="1400" dirty="0">
                <a:latin typeface="HelveticaNeueLT Com 45 Lt" panose="020B0403020202020204" pitchFamily="34" charset="0"/>
              </a:rPr>
              <a:t>KHI carbon steel DN500 - 800</a:t>
            </a:r>
          </a:p>
        </p:txBody>
      </p:sp>
      <p:sp>
        <p:nvSpPr>
          <p:cNvPr id="8" name="Textfeld 7">
            <a:extLst>
              <a:ext uri="{FF2B5EF4-FFF2-40B4-BE49-F238E27FC236}">
                <a16:creationId xmlns:a16="http://schemas.microsoft.com/office/drawing/2014/main" id="{FF4FD508-8A0C-7244-644D-7A2FAE453802}"/>
              </a:ext>
            </a:extLst>
          </p:cNvPr>
          <p:cNvSpPr txBox="1"/>
          <p:nvPr/>
        </p:nvSpPr>
        <p:spPr>
          <a:xfrm>
            <a:off x="4486687" y="1679584"/>
            <a:ext cx="3118847" cy="307777"/>
          </a:xfrm>
          <a:prstGeom prst="rect">
            <a:avLst/>
          </a:prstGeom>
          <a:noFill/>
        </p:spPr>
        <p:txBody>
          <a:bodyPr wrap="square" rtlCol="0">
            <a:spAutoFit/>
          </a:bodyPr>
          <a:lstStyle/>
          <a:p>
            <a:r>
              <a:rPr lang="de-AT" sz="1400" dirty="0">
                <a:latin typeface="HelveticaNeueLT Com 45 Lt" panose="020B0403020202020204" pitchFamily="34" charset="0"/>
              </a:rPr>
              <a:t>KHSVI carbon steel DN500 - 1000</a:t>
            </a:r>
          </a:p>
        </p:txBody>
      </p:sp>
      <p:sp>
        <p:nvSpPr>
          <p:cNvPr id="9" name="Textfeld 8">
            <a:extLst>
              <a:ext uri="{FF2B5EF4-FFF2-40B4-BE49-F238E27FC236}">
                <a16:creationId xmlns:a16="http://schemas.microsoft.com/office/drawing/2014/main" id="{6012EE10-3311-B591-C066-B11DA8203690}"/>
              </a:ext>
            </a:extLst>
          </p:cNvPr>
          <p:cNvSpPr txBox="1"/>
          <p:nvPr/>
        </p:nvSpPr>
        <p:spPr>
          <a:xfrm>
            <a:off x="8335070" y="1673359"/>
            <a:ext cx="3305335" cy="307777"/>
          </a:xfrm>
          <a:prstGeom prst="rect">
            <a:avLst/>
          </a:prstGeom>
          <a:noFill/>
        </p:spPr>
        <p:txBody>
          <a:bodyPr wrap="square" rtlCol="0">
            <a:spAutoFit/>
          </a:bodyPr>
          <a:lstStyle/>
          <a:p>
            <a:r>
              <a:rPr lang="de-AT" sz="1400" dirty="0">
                <a:latin typeface="HelveticaNeueLT Com 45 Lt" panose="020B0403020202020204" pitchFamily="34" charset="0"/>
              </a:rPr>
              <a:t>KHSVI VVS carbon steel DN150 - 800</a:t>
            </a:r>
          </a:p>
        </p:txBody>
      </p:sp>
    </p:spTree>
    <p:extLst>
      <p:ext uri="{BB962C8B-B14F-4D97-AF65-F5344CB8AC3E}">
        <p14:creationId xmlns:p14="http://schemas.microsoft.com/office/powerpoint/2010/main" val="4265806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B6AD9-5B4E-0497-8F4B-02C7AC12C806}"/>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F742B9F8-36AB-73E9-1F09-09324DF6E8AF}"/>
              </a:ext>
            </a:extLst>
          </p:cNvPr>
          <p:cNvSpPr>
            <a:spLocks noGrp="1"/>
          </p:cNvSpPr>
          <p:nvPr>
            <p:ph type="title"/>
          </p:nvPr>
        </p:nvSpPr>
        <p:spPr>
          <a:xfrm>
            <a:off x="414963" y="160552"/>
            <a:ext cx="4128936" cy="621454"/>
          </a:xfrm>
        </p:spPr>
        <p:txBody>
          <a:bodyPr/>
          <a:lstStyle/>
          <a:p>
            <a:r>
              <a:rPr lang="de-DE" dirty="0"/>
              <a:t>construction</a:t>
            </a:r>
            <a:endParaRPr lang="de-AT" dirty="0"/>
          </a:p>
        </p:txBody>
      </p:sp>
      <p:sp>
        <p:nvSpPr>
          <p:cNvPr id="2" name="Textplatzhalter 3">
            <a:extLst>
              <a:ext uri="{FF2B5EF4-FFF2-40B4-BE49-F238E27FC236}">
                <a16:creationId xmlns:a16="http://schemas.microsoft.com/office/drawing/2014/main" id="{A8DBC57D-07F9-471D-4607-9968B25A2701}"/>
              </a:ext>
            </a:extLst>
          </p:cNvPr>
          <p:cNvSpPr>
            <a:spLocks noGrp="1"/>
          </p:cNvSpPr>
          <p:nvPr>
            <p:ph type="body" idx="13"/>
          </p:nvPr>
        </p:nvSpPr>
        <p:spPr>
          <a:xfrm>
            <a:off x="414963" y="706728"/>
            <a:ext cx="3490825" cy="391850"/>
          </a:xfrm>
        </p:spPr>
        <p:txBody>
          <a:bodyPr>
            <a:noAutofit/>
          </a:bodyPr>
          <a:lstStyle/>
          <a:p>
            <a:pPr lvl="0">
              <a:spcAft>
                <a:spcPts val="0"/>
              </a:spcAft>
              <a:defRPr/>
            </a:pPr>
            <a:r>
              <a:rPr lang="en-US" dirty="0">
                <a:solidFill>
                  <a:srgbClr val="174FA9"/>
                </a:solidFill>
                <a:cs typeface="Gill Sans Light"/>
              </a:rPr>
              <a:t>KHI, KHSVI, KHSVI-VVS</a:t>
            </a:r>
          </a:p>
        </p:txBody>
      </p:sp>
      <p:pic>
        <p:nvPicPr>
          <p:cNvPr id="49" name="Grafik 48">
            <a:extLst>
              <a:ext uri="{FF2B5EF4-FFF2-40B4-BE49-F238E27FC236}">
                <a16:creationId xmlns:a16="http://schemas.microsoft.com/office/drawing/2014/main" id="{0F9BD136-D197-9816-A8BC-925520314E43}"/>
              </a:ext>
            </a:extLst>
          </p:cNvPr>
          <p:cNvPicPr>
            <a:picLocks noChangeAspect="1"/>
          </p:cNvPicPr>
          <p:nvPr/>
        </p:nvPicPr>
        <p:blipFill>
          <a:blip r:embed="rId2"/>
          <a:stretch>
            <a:fillRect/>
          </a:stretch>
        </p:blipFill>
        <p:spPr>
          <a:xfrm>
            <a:off x="9304210" y="1215595"/>
            <a:ext cx="2601009" cy="1976492"/>
          </a:xfrm>
          <a:prstGeom prst="rect">
            <a:avLst/>
          </a:prstGeom>
        </p:spPr>
      </p:pic>
      <p:pic>
        <p:nvPicPr>
          <p:cNvPr id="51" name="Grafik 50">
            <a:extLst>
              <a:ext uri="{FF2B5EF4-FFF2-40B4-BE49-F238E27FC236}">
                <a16:creationId xmlns:a16="http://schemas.microsoft.com/office/drawing/2014/main" id="{B24838E3-8B4C-F3E6-7FD7-2843D68A6BCA}"/>
              </a:ext>
            </a:extLst>
          </p:cNvPr>
          <p:cNvPicPr>
            <a:picLocks noChangeAspect="1"/>
          </p:cNvPicPr>
          <p:nvPr/>
        </p:nvPicPr>
        <p:blipFill>
          <a:blip r:embed="rId3"/>
          <a:stretch>
            <a:fillRect/>
          </a:stretch>
        </p:blipFill>
        <p:spPr>
          <a:xfrm>
            <a:off x="9230942" y="2979265"/>
            <a:ext cx="2482544" cy="1908545"/>
          </a:xfrm>
          <a:prstGeom prst="rect">
            <a:avLst/>
          </a:prstGeom>
        </p:spPr>
      </p:pic>
      <p:pic>
        <p:nvPicPr>
          <p:cNvPr id="4" name="Grafik 3">
            <a:extLst>
              <a:ext uri="{FF2B5EF4-FFF2-40B4-BE49-F238E27FC236}">
                <a16:creationId xmlns:a16="http://schemas.microsoft.com/office/drawing/2014/main" id="{AB284E7E-1BF9-7300-0F72-14FC33945759}"/>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482451" y="1180983"/>
            <a:ext cx="5613549" cy="5613549"/>
          </a:xfrm>
          <a:prstGeom prst="rect">
            <a:avLst/>
          </a:prstGeom>
        </p:spPr>
      </p:pic>
      <p:sp>
        <p:nvSpPr>
          <p:cNvPr id="6" name="Textfeld 5">
            <a:extLst>
              <a:ext uri="{FF2B5EF4-FFF2-40B4-BE49-F238E27FC236}">
                <a16:creationId xmlns:a16="http://schemas.microsoft.com/office/drawing/2014/main" id="{A52D4422-A8CC-922C-BECC-D5D57356FC1C}"/>
              </a:ext>
            </a:extLst>
          </p:cNvPr>
          <p:cNvSpPr txBox="1"/>
          <p:nvPr/>
        </p:nvSpPr>
        <p:spPr>
          <a:xfrm>
            <a:off x="1370754" y="3565635"/>
            <a:ext cx="1289565" cy="307777"/>
          </a:xfrm>
          <a:prstGeom prst="rect">
            <a:avLst/>
          </a:prstGeom>
          <a:noFill/>
        </p:spPr>
        <p:txBody>
          <a:bodyPr wrap="square" rtlCol="0">
            <a:spAutoFit/>
          </a:bodyPr>
          <a:lstStyle/>
          <a:p>
            <a:r>
              <a:rPr lang="de-AT" sz="1400" dirty="0">
                <a:latin typeface="HelveticaNeueLT Com 45 Lt" panose="020B0403020202020204" pitchFamily="34" charset="0"/>
              </a:rPr>
              <a:t>Ball, chromed</a:t>
            </a:r>
          </a:p>
        </p:txBody>
      </p:sp>
      <p:sp>
        <p:nvSpPr>
          <p:cNvPr id="10" name="Textfeld 9">
            <a:extLst>
              <a:ext uri="{FF2B5EF4-FFF2-40B4-BE49-F238E27FC236}">
                <a16:creationId xmlns:a16="http://schemas.microsoft.com/office/drawing/2014/main" id="{879DA987-608E-C86C-F170-636C93333F8A}"/>
              </a:ext>
            </a:extLst>
          </p:cNvPr>
          <p:cNvSpPr txBox="1"/>
          <p:nvPr/>
        </p:nvSpPr>
        <p:spPr>
          <a:xfrm>
            <a:off x="1370753" y="3136937"/>
            <a:ext cx="1289565" cy="307777"/>
          </a:xfrm>
          <a:prstGeom prst="rect">
            <a:avLst/>
          </a:prstGeom>
          <a:noFill/>
        </p:spPr>
        <p:txBody>
          <a:bodyPr wrap="square" rtlCol="0">
            <a:spAutoFit/>
          </a:bodyPr>
          <a:lstStyle/>
          <a:p>
            <a:r>
              <a:rPr lang="de-AT" sz="1400" dirty="0">
                <a:latin typeface="HelveticaNeueLT Com 45 Lt" panose="020B0403020202020204" pitchFamily="34" charset="0"/>
              </a:rPr>
              <a:t>Stem SS</a:t>
            </a:r>
          </a:p>
        </p:txBody>
      </p:sp>
      <p:sp>
        <p:nvSpPr>
          <p:cNvPr id="11" name="Textfeld 10">
            <a:extLst>
              <a:ext uri="{FF2B5EF4-FFF2-40B4-BE49-F238E27FC236}">
                <a16:creationId xmlns:a16="http://schemas.microsoft.com/office/drawing/2014/main" id="{3A103D87-C229-ECDB-5C89-8C0F7B8C25BB}"/>
              </a:ext>
            </a:extLst>
          </p:cNvPr>
          <p:cNvSpPr txBox="1"/>
          <p:nvPr/>
        </p:nvSpPr>
        <p:spPr>
          <a:xfrm>
            <a:off x="1370754" y="2500198"/>
            <a:ext cx="1289565" cy="307777"/>
          </a:xfrm>
          <a:prstGeom prst="rect">
            <a:avLst/>
          </a:prstGeom>
          <a:noFill/>
        </p:spPr>
        <p:txBody>
          <a:bodyPr wrap="square" rtlCol="0">
            <a:spAutoFit/>
          </a:bodyPr>
          <a:lstStyle/>
          <a:p>
            <a:r>
              <a:rPr lang="de-AT" sz="1400" dirty="0">
                <a:latin typeface="HelveticaNeueLT Com 45 Lt" panose="020B0403020202020204" pitchFamily="34" charset="0"/>
              </a:rPr>
              <a:t>Bearing bush</a:t>
            </a:r>
          </a:p>
        </p:txBody>
      </p:sp>
      <p:sp>
        <p:nvSpPr>
          <p:cNvPr id="48" name="Textfeld 47">
            <a:extLst>
              <a:ext uri="{FF2B5EF4-FFF2-40B4-BE49-F238E27FC236}">
                <a16:creationId xmlns:a16="http://schemas.microsoft.com/office/drawing/2014/main" id="{8C891C27-88F7-2F20-B213-0F97024569AE}"/>
              </a:ext>
            </a:extLst>
          </p:cNvPr>
          <p:cNvSpPr txBox="1"/>
          <p:nvPr/>
        </p:nvSpPr>
        <p:spPr>
          <a:xfrm>
            <a:off x="3728176" y="2578291"/>
            <a:ext cx="1289565" cy="307777"/>
          </a:xfrm>
          <a:prstGeom prst="rect">
            <a:avLst/>
          </a:prstGeom>
          <a:noFill/>
        </p:spPr>
        <p:txBody>
          <a:bodyPr wrap="square" rtlCol="0">
            <a:spAutoFit/>
          </a:bodyPr>
          <a:lstStyle/>
          <a:p>
            <a:r>
              <a:rPr lang="de-AT" sz="1400" dirty="0">
                <a:latin typeface="HelveticaNeueLT Com 45 Lt" panose="020B0403020202020204" pitchFamily="34" charset="0"/>
              </a:rPr>
              <a:t>Bush insert</a:t>
            </a:r>
          </a:p>
        </p:txBody>
      </p:sp>
      <p:sp>
        <p:nvSpPr>
          <p:cNvPr id="50" name="Textfeld 49">
            <a:extLst>
              <a:ext uri="{FF2B5EF4-FFF2-40B4-BE49-F238E27FC236}">
                <a16:creationId xmlns:a16="http://schemas.microsoft.com/office/drawing/2014/main" id="{6688A8F1-9144-7961-9163-D159DE2143E8}"/>
              </a:ext>
            </a:extLst>
          </p:cNvPr>
          <p:cNvSpPr txBox="1"/>
          <p:nvPr/>
        </p:nvSpPr>
        <p:spPr>
          <a:xfrm>
            <a:off x="3728178" y="2106846"/>
            <a:ext cx="1289565" cy="307777"/>
          </a:xfrm>
          <a:prstGeom prst="rect">
            <a:avLst/>
          </a:prstGeom>
          <a:noFill/>
        </p:spPr>
        <p:txBody>
          <a:bodyPr wrap="square" rtlCol="0">
            <a:spAutoFit/>
          </a:bodyPr>
          <a:lstStyle/>
          <a:p>
            <a:r>
              <a:rPr lang="de-AT" sz="1400" dirty="0">
                <a:latin typeface="HelveticaNeueLT Com 45 Lt" panose="020B0403020202020204" pitchFamily="34" charset="0"/>
              </a:rPr>
              <a:t>Stem O-Rings</a:t>
            </a:r>
          </a:p>
        </p:txBody>
      </p:sp>
      <p:sp>
        <p:nvSpPr>
          <p:cNvPr id="52" name="Textfeld 51">
            <a:extLst>
              <a:ext uri="{FF2B5EF4-FFF2-40B4-BE49-F238E27FC236}">
                <a16:creationId xmlns:a16="http://schemas.microsoft.com/office/drawing/2014/main" id="{C1BC9151-1951-CBC5-D3CA-A263D9211EB7}"/>
              </a:ext>
            </a:extLst>
          </p:cNvPr>
          <p:cNvSpPr txBox="1"/>
          <p:nvPr/>
        </p:nvSpPr>
        <p:spPr>
          <a:xfrm>
            <a:off x="3728177" y="1870552"/>
            <a:ext cx="1289565" cy="307777"/>
          </a:xfrm>
          <a:prstGeom prst="rect">
            <a:avLst/>
          </a:prstGeom>
          <a:noFill/>
        </p:spPr>
        <p:txBody>
          <a:bodyPr wrap="square" rtlCol="0">
            <a:spAutoFit/>
          </a:bodyPr>
          <a:lstStyle/>
          <a:p>
            <a:r>
              <a:rPr lang="de-AT" sz="1400" dirty="0">
                <a:latin typeface="HelveticaNeueLT Com 45 Lt" panose="020B0403020202020204" pitchFamily="34" charset="0"/>
              </a:rPr>
              <a:t>Washer</a:t>
            </a:r>
          </a:p>
        </p:txBody>
      </p:sp>
      <p:sp>
        <p:nvSpPr>
          <p:cNvPr id="53" name="Textfeld 52">
            <a:extLst>
              <a:ext uri="{FF2B5EF4-FFF2-40B4-BE49-F238E27FC236}">
                <a16:creationId xmlns:a16="http://schemas.microsoft.com/office/drawing/2014/main" id="{C628C024-0A36-2441-2A2D-79A827BBB136}"/>
              </a:ext>
            </a:extLst>
          </p:cNvPr>
          <p:cNvSpPr txBox="1"/>
          <p:nvPr/>
        </p:nvSpPr>
        <p:spPr>
          <a:xfrm>
            <a:off x="4022124" y="1603978"/>
            <a:ext cx="2017410" cy="307777"/>
          </a:xfrm>
          <a:prstGeom prst="rect">
            <a:avLst/>
          </a:prstGeom>
          <a:noFill/>
        </p:spPr>
        <p:txBody>
          <a:bodyPr wrap="square" rtlCol="0">
            <a:spAutoFit/>
          </a:bodyPr>
          <a:lstStyle/>
          <a:p>
            <a:r>
              <a:rPr lang="de-AT" sz="1400" dirty="0">
                <a:latin typeface="HelveticaNeueLT Com 45 Lt" panose="020B0403020202020204" pitchFamily="34" charset="0"/>
              </a:rPr>
              <a:t>Flange plate &amp; screws</a:t>
            </a:r>
          </a:p>
        </p:txBody>
      </p:sp>
      <p:sp>
        <p:nvSpPr>
          <p:cNvPr id="54" name="Textfeld 53">
            <a:extLst>
              <a:ext uri="{FF2B5EF4-FFF2-40B4-BE49-F238E27FC236}">
                <a16:creationId xmlns:a16="http://schemas.microsoft.com/office/drawing/2014/main" id="{1127F6AE-8ACD-6A4E-4BEF-4F7C852E66A7}"/>
              </a:ext>
            </a:extLst>
          </p:cNvPr>
          <p:cNvSpPr txBox="1"/>
          <p:nvPr/>
        </p:nvSpPr>
        <p:spPr>
          <a:xfrm>
            <a:off x="1694840" y="5525064"/>
            <a:ext cx="641395" cy="523220"/>
          </a:xfrm>
          <a:prstGeom prst="rect">
            <a:avLst/>
          </a:prstGeom>
          <a:noFill/>
        </p:spPr>
        <p:txBody>
          <a:bodyPr wrap="square" rtlCol="0">
            <a:spAutoFit/>
          </a:bodyPr>
          <a:lstStyle/>
          <a:p>
            <a:r>
              <a:rPr lang="de-AT" sz="1400" dirty="0">
                <a:latin typeface="HelveticaNeueLT Com 45 Lt" panose="020B0403020202020204" pitchFamily="34" charset="0"/>
              </a:rPr>
              <a:t>Body seal</a:t>
            </a:r>
          </a:p>
        </p:txBody>
      </p:sp>
      <p:sp>
        <p:nvSpPr>
          <p:cNvPr id="55" name="Textfeld 54">
            <a:extLst>
              <a:ext uri="{FF2B5EF4-FFF2-40B4-BE49-F238E27FC236}">
                <a16:creationId xmlns:a16="http://schemas.microsoft.com/office/drawing/2014/main" id="{74FC83A4-DECF-10D0-7948-DC78A9E199ED}"/>
              </a:ext>
            </a:extLst>
          </p:cNvPr>
          <p:cNvSpPr txBox="1"/>
          <p:nvPr/>
        </p:nvSpPr>
        <p:spPr>
          <a:xfrm>
            <a:off x="3633296" y="5716553"/>
            <a:ext cx="2442003" cy="307777"/>
          </a:xfrm>
          <a:prstGeom prst="rect">
            <a:avLst/>
          </a:prstGeom>
          <a:noFill/>
        </p:spPr>
        <p:txBody>
          <a:bodyPr wrap="square" rtlCol="0">
            <a:spAutoFit/>
          </a:bodyPr>
          <a:lstStyle/>
          <a:p>
            <a:r>
              <a:rPr lang="de-AT" sz="1400" dirty="0">
                <a:latin typeface="HelveticaNeueLT Com 45 Lt" panose="020B0403020202020204" pitchFamily="34" charset="0"/>
              </a:rPr>
              <a:t>Trunnion, soft nickle gasket</a:t>
            </a:r>
          </a:p>
        </p:txBody>
      </p:sp>
      <p:sp>
        <p:nvSpPr>
          <p:cNvPr id="56" name="Textfeld 55">
            <a:extLst>
              <a:ext uri="{FF2B5EF4-FFF2-40B4-BE49-F238E27FC236}">
                <a16:creationId xmlns:a16="http://schemas.microsoft.com/office/drawing/2014/main" id="{ABA916D9-61B6-3E92-FEEA-EA133389C5DD}"/>
              </a:ext>
            </a:extLst>
          </p:cNvPr>
          <p:cNvSpPr txBox="1"/>
          <p:nvPr/>
        </p:nvSpPr>
        <p:spPr>
          <a:xfrm>
            <a:off x="5628651" y="3257109"/>
            <a:ext cx="633958" cy="307777"/>
          </a:xfrm>
          <a:prstGeom prst="rect">
            <a:avLst/>
          </a:prstGeom>
          <a:noFill/>
        </p:spPr>
        <p:txBody>
          <a:bodyPr wrap="square" rtlCol="0">
            <a:spAutoFit/>
          </a:bodyPr>
          <a:lstStyle/>
          <a:p>
            <a:r>
              <a:rPr lang="de-AT" sz="1400" dirty="0">
                <a:latin typeface="HelveticaNeueLT Com 45 Lt" panose="020B0403020202020204" pitchFamily="34" charset="0"/>
              </a:rPr>
              <a:t>Body</a:t>
            </a:r>
          </a:p>
        </p:txBody>
      </p:sp>
      <p:sp>
        <p:nvSpPr>
          <p:cNvPr id="57" name="Textfeld 56">
            <a:extLst>
              <a:ext uri="{FF2B5EF4-FFF2-40B4-BE49-F238E27FC236}">
                <a16:creationId xmlns:a16="http://schemas.microsoft.com/office/drawing/2014/main" id="{EAC39EF4-2D59-9634-E179-03578A1DD2F6}"/>
              </a:ext>
            </a:extLst>
          </p:cNvPr>
          <p:cNvSpPr txBox="1"/>
          <p:nvPr/>
        </p:nvSpPr>
        <p:spPr>
          <a:xfrm>
            <a:off x="5462042" y="4540319"/>
            <a:ext cx="1049378" cy="307777"/>
          </a:xfrm>
          <a:prstGeom prst="rect">
            <a:avLst/>
          </a:prstGeom>
          <a:noFill/>
        </p:spPr>
        <p:txBody>
          <a:bodyPr wrap="square" rtlCol="0">
            <a:spAutoFit/>
          </a:bodyPr>
          <a:lstStyle/>
          <a:p>
            <a:r>
              <a:rPr lang="de-AT" sz="1400" dirty="0">
                <a:latin typeface="HelveticaNeueLT Com 45 Lt" panose="020B0403020202020204" pitchFamily="34" charset="0"/>
              </a:rPr>
              <a:t>Drain valve</a:t>
            </a:r>
          </a:p>
        </p:txBody>
      </p:sp>
      <p:sp>
        <p:nvSpPr>
          <p:cNvPr id="58" name="Textfeld 57">
            <a:extLst>
              <a:ext uri="{FF2B5EF4-FFF2-40B4-BE49-F238E27FC236}">
                <a16:creationId xmlns:a16="http://schemas.microsoft.com/office/drawing/2014/main" id="{0BD5399C-AB59-5B74-5261-162E7F98F14F}"/>
              </a:ext>
            </a:extLst>
          </p:cNvPr>
          <p:cNvSpPr txBox="1"/>
          <p:nvPr/>
        </p:nvSpPr>
        <p:spPr>
          <a:xfrm>
            <a:off x="3728179" y="4856887"/>
            <a:ext cx="1408084" cy="307777"/>
          </a:xfrm>
          <a:prstGeom prst="rect">
            <a:avLst/>
          </a:prstGeom>
          <a:noFill/>
        </p:spPr>
        <p:txBody>
          <a:bodyPr wrap="square" rtlCol="0">
            <a:spAutoFit/>
          </a:bodyPr>
          <a:lstStyle/>
          <a:p>
            <a:r>
              <a:rPr lang="de-AT" sz="1400" dirty="0">
                <a:latin typeface="HelveticaNeueLT Com 45 Lt" panose="020B0403020202020204" pitchFamily="34" charset="0"/>
              </a:rPr>
              <a:t>Sealing element</a:t>
            </a:r>
          </a:p>
        </p:txBody>
      </p:sp>
      <p:sp>
        <p:nvSpPr>
          <p:cNvPr id="59" name="Textfeld 58">
            <a:extLst>
              <a:ext uri="{FF2B5EF4-FFF2-40B4-BE49-F238E27FC236}">
                <a16:creationId xmlns:a16="http://schemas.microsoft.com/office/drawing/2014/main" id="{B67F3F62-3576-816A-ABCE-6B5F2C56F493}"/>
              </a:ext>
            </a:extLst>
          </p:cNvPr>
          <p:cNvSpPr txBox="1"/>
          <p:nvPr/>
        </p:nvSpPr>
        <p:spPr>
          <a:xfrm>
            <a:off x="659479" y="5767771"/>
            <a:ext cx="965360" cy="523220"/>
          </a:xfrm>
          <a:prstGeom prst="rect">
            <a:avLst/>
          </a:prstGeom>
          <a:noFill/>
        </p:spPr>
        <p:txBody>
          <a:bodyPr wrap="square" rtlCol="0">
            <a:spAutoFit/>
          </a:bodyPr>
          <a:lstStyle/>
          <a:p>
            <a:r>
              <a:rPr lang="de-AT" sz="1400" dirty="0">
                <a:latin typeface="HelveticaNeueLT Com 45 Lt" panose="020B0403020202020204" pitchFamily="34" charset="0"/>
              </a:rPr>
              <a:t>Body end piece</a:t>
            </a:r>
          </a:p>
        </p:txBody>
      </p:sp>
      <p:sp>
        <p:nvSpPr>
          <p:cNvPr id="60" name="Geschweifte Klammer rechts 59">
            <a:extLst>
              <a:ext uri="{FF2B5EF4-FFF2-40B4-BE49-F238E27FC236}">
                <a16:creationId xmlns:a16="http://schemas.microsoft.com/office/drawing/2014/main" id="{F56399E4-F42F-98A5-591D-CCFA39D1B39C}"/>
              </a:ext>
            </a:extLst>
          </p:cNvPr>
          <p:cNvSpPr/>
          <p:nvPr/>
        </p:nvSpPr>
        <p:spPr>
          <a:xfrm rot="4399891">
            <a:off x="4096596" y="4451630"/>
            <a:ext cx="343534" cy="613282"/>
          </a:xfrm>
          <a:prstGeom prst="rightBrace">
            <a:avLst>
              <a:gd name="adj1" fmla="val 8333"/>
              <a:gd name="adj2" fmla="val 47192"/>
            </a:avLst>
          </a:prstGeom>
          <a:ln w="9525">
            <a:solidFill>
              <a:srgbClr val="003A68"/>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AT"/>
          </a:p>
        </p:txBody>
      </p:sp>
      <p:sp>
        <p:nvSpPr>
          <p:cNvPr id="61" name="Geschweifte Klammer rechts 60">
            <a:extLst>
              <a:ext uri="{FF2B5EF4-FFF2-40B4-BE49-F238E27FC236}">
                <a16:creationId xmlns:a16="http://schemas.microsoft.com/office/drawing/2014/main" id="{BE591175-BEF7-50BB-75AD-2F7707BB18A0}"/>
              </a:ext>
            </a:extLst>
          </p:cNvPr>
          <p:cNvSpPr/>
          <p:nvPr/>
        </p:nvSpPr>
        <p:spPr>
          <a:xfrm>
            <a:off x="3416446" y="5026984"/>
            <a:ext cx="245388" cy="1124288"/>
          </a:xfrm>
          <a:prstGeom prst="rightBrace">
            <a:avLst>
              <a:gd name="adj1" fmla="val 8333"/>
              <a:gd name="adj2" fmla="val 74814"/>
            </a:avLst>
          </a:prstGeom>
          <a:ln w="9525">
            <a:solidFill>
              <a:srgbClr val="003A68"/>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AT"/>
          </a:p>
        </p:txBody>
      </p:sp>
      <p:sp>
        <p:nvSpPr>
          <p:cNvPr id="62" name="Geschweifte Klammer rechts 61">
            <a:extLst>
              <a:ext uri="{FF2B5EF4-FFF2-40B4-BE49-F238E27FC236}">
                <a16:creationId xmlns:a16="http://schemas.microsoft.com/office/drawing/2014/main" id="{8DAA73A8-EAD1-B96E-B55F-5E55C7CBC78B}"/>
              </a:ext>
            </a:extLst>
          </p:cNvPr>
          <p:cNvSpPr/>
          <p:nvPr/>
        </p:nvSpPr>
        <p:spPr>
          <a:xfrm>
            <a:off x="3559590" y="1540279"/>
            <a:ext cx="501306" cy="400185"/>
          </a:xfrm>
          <a:prstGeom prst="rightBrace">
            <a:avLst>
              <a:gd name="adj1" fmla="val 8333"/>
              <a:gd name="adj2" fmla="val 51439"/>
            </a:avLst>
          </a:prstGeom>
          <a:ln w="9525">
            <a:solidFill>
              <a:srgbClr val="003A68"/>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AT"/>
          </a:p>
        </p:txBody>
      </p:sp>
      <p:cxnSp>
        <p:nvCxnSpPr>
          <p:cNvPr id="64" name="Gerader Verbinder 63">
            <a:extLst>
              <a:ext uri="{FF2B5EF4-FFF2-40B4-BE49-F238E27FC236}">
                <a16:creationId xmlns:a16="http://schemas.microsoft.com/office/drawing/2014/main" id="{BFE2CD4D-51E4-A30D-CE18-5AE19FB806BA}"/>
              </a:ext>
            </a:extLst>
          </p:cNvPr>
          <p:cNvCxnSpPr/>
          <p:nvPr/>
        </p:nvCxnSpPr>
        <p:spPr>
          <a:xfrm>
            <a:off x="2511378" y="2672179"/>
            <a:ext cx="689927" cy="243464"/>
          </a:xfrm>
          <a:prstGeom prst="line">
            <a:avLst/>
          </a:prstGeom>
          <a:ln w="9525">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65" name="Gerader Verbinder 64">
            <a:extLst>
              <a:ext uri="{FF2B5EF4-FFF2-40B4-BE49-F238E27FC236}">
                <a16:creationId xmlns:a16="http://schemas.microsoft.com/office/drawing/2014/main" id="{F0DEA81D-01FB-BF6D-34E4-58701E0D5DC4}"/>
              </a:ext>
            </a:extLst>
          </p:cNvPr>
          <p:cNvCxnSpPr>
            <a:cxnSpLocks/>
          </p:cNvCxnSpPr>
          <p:nvPr/>
        </p:nvCxnSpPr>
        <p:spPr>
          <a:xfrm flipV="1">
            <a:off x="2511378" y="2334827"/>
            <a:ext cx="675812" cy="337352"/>
          </a:xfrm>
          <a:prstGeom prst="line">
            <a:avLst/>
          </a:prstGeom>
          <a:ln w="9525">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68" name="Gerader Verbinder 67">
            <a:extLst>
              <a:ext uri="{FF2B5EF4-FFF2-40B4-BE49-F238E27FC236}">
                <a16:creationId xmlns:a16="http://schemas.microsoft.com/office/drawing/2014/main" id="{F66AC0F4-86BA-AE60-9EAD-B2180ED5ECC4}"/>
              </a:ext>
            </a:extLst>
          </p:cNvPr>
          <p:cNvCxnSpPr>
            <a:cxnSpLocks/>
            <a:endCxn id="48" idx="1"/>
          </p:cNvCxnSpPr>
          <p:nvPr/>
        </p:nvCxnSpPr>
        <p:spPr>
          <a:xfrm>
            <a:off x="3402528" y="2575039"/>
            <a:ext cx="325648" cy="157141"/>
          </a:xfrm>
          <a:prstGeom prst="line">
            <a:avLst/>
          </a:prstGeom>
          <a:ln w="9525">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71" name="Gerader Verbinder 70">
            <a:extLst>
              <a:ext uri="{FF2B5EF4-FFF2-40B4-BE49-F238E27FC236}">
                <a16:creationId xmlns:a16="http://schemas.microsoft.com/office/drawing/2014/main" id="{4122F22D-5B2B-C86E-47C9-6073C9461F31}"/>
              </a:ext>
            </a:extLst>
          </p:cNvPr>
          <p:cNvCxnSpPr>
            <a:cxnSpLocks/>
            <a:endCxn id="48" idx="1"/>
          </p:cNvCxnSpPr>
          <p:nvPr/>
        </p:nvCxnSpPr>
        <p:spPr>
          <a:xfrm flipV="1">
            <a:off x="3402528" y="2732180"/>
            <a:ext cx="325648" cy="33564"/>
          </a:xfrm>
          <a:prstGeom prst="line">
            <a:avLst/>
          </a:prstGeom>
          <a:ln w="9525">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75" name="Gerader Verbinder 74">
            <a:extLst>
              <a:ext uri="{FF2B5EF4-FFF2-40B4-BE49-F238E27FC236}">
                <a16:creationId xmlns:a16="http://schemas.microsoft.com/office/drawing/2014/main" id="{C740EFE2-A2AF-DB81-51D3-B2340481B503}"/>
              </a:ext>
            </a:extLst>
          </p:cNvPr>
          <p:cNvCxnSpPr>
            <a:cxnSpLocks/>
          </p:cNvCxnSpPr>
          <p:nvPr/>
        </p:nvCxnSpPr>
        <p:spPr>
          <a:xfrm>
            <a:off x="2206607" y="3300826"/>
            <a:ext cx="1037117" cy="0"/>
          </a:xfrm>
          <a:prstGeom prst="line">
            <a:avLst/>
          </a:prstGeom>
          <a:ln w="9525">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77" name="Gerader Verbinder 76">
            <a:extLst>
              <a:ext uri="{FF2B5EF4-FFF2-40B4-BE49-F238E27FC236}">
                <a16:creationId xmlns:a16="http://schemas.microsoft.com/office/drawing/2014/main" id="{5EF0AB0F-E5F0-56CA-AC40-43D49EBE4A68}"/>
              </a:ext>
            </a:extLst>
          </p:cNvPr>
          <p:cNvCxnSpPr>
            <a:cxnSpLocks/>
          </p:cNvCxnSpPr>
          <p:nvPr/>
        </p:nvCxnSpPr>
        <p:spPr>
          <a:xfrm>
            <a:off x="2580800" y="3731237"/>
            <a:ext cx="367210" cy="256520"/>
          </a:xfrm>
          <a:prstGeom prst="line">
            <a:avLst/>
          </a:prstGeom>
          <a:ln w="9525">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79" name="Gerader Verbinder 78">
            <a:extLst>
              <a:ext uri="{FF2B5EF4-FFF2-40B4-BE49-F238E27FC236}">
                <a16:creationId xmlns:a16="http://schemas.microsoft.com/office/drawing/2014/main" id="{C20199B6-92C4-75DC-84CC-9F0E955BBA4B}"/>
              </a:ext>
            </a:extLst>
          </p:cNvPr>
          <p:cNvCxnSpPr>
            <a:cxnSpLocks/>
          </p:cNvCxnSpPr>
          <p:nvPr/>
        </p:nvCxnSpPr>
        <p:spPr>
          <a:xfrm flipV="1">
            <a:off x="5462042" y="3417893"/>
            <a:ext cx="192779" cy="147742"/>
          </a:xfrm>
          <a:prstGeom prst="line">
            <a:avLst/>
          </a:prstGeom>
          <a:ln w="9525">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81" name="Gerader Verbinder 80">
            <a:extLst>
              <a:ext uri="{FF2B5EF4-FFF2-40B4-BE49-F238E27FC236}">
                <a16:creationId xmlns:a16="http://schemas.microsoft.com/office/drawing/2014/main" id="{3DE19936-01BB-51B3-9929-27167237710D}"/>
              </a:ext>
            </a:extLst>
          </p:cNvPr>
          <p:cNvCxnSpPr>
            <a:cxnSpLocks/>
          </p:cNvCxnSpPr>
          <p:nvPr/>
        </p:nvCxnSpPr>
        <p:spPr>
          <a:xfrm flipV="1">
            <a:off x="1142159" y="5525064"/>
            <a:ext cx="0" cy="288055"/>
          </a:xfrm>
          <a:prstGeom prst="line">
            <a:avLst/>
          </a:prstGeom>
          <a:ln w="9525">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83" name="Gerader Verbinder 82">
            <a:extLst>
              <a:ext uri="{FF2B5EF4-FFF2-40B4-BE49-F238E27FC236}">
                <a16:creationId xmlns:a16="http://schemas.microsoft.com/office/drawing/2014/main" id="{861F86ED-2EEC-46F1-3539-90FB4ED2AD0B}"/>
              </a:ext>
            </a:extLst>
          </p:cNvPr>
          <p:cNvCxnSpPr>
            <a:cxnSpLocks/>
          </p:cNvCxnSpPr>
          <p:nvPr/>
        </p:nvCxnSpPr>
        <p:spPr>
          <a:xfrm flipV="1">
            <a:off x="1941065" y="5370990"/>
            <a:ext cx="0" cy="218138"/>
          </a:xfrm>
          <a:prstGeom prst="line">
            <a:avLst/>
          </a:prstGeom>
          <a:ln w="9525">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85" name="Gerader Verbinder 84">
            <a:extLst>
              <a:ext uri="{FF2B5EF4-FFF2-40B4-BE49-F238E27FC236}">
                <a16:creationId xmlns:a16="http://schemas.microsoft.com/office/drawing/2014/main" id="{8F400F02-68C2-215A-46E4-5B58E731CB41}"/>
              </a:ext>
            </a:extLst>
          </p:cNvPr>
          <p:cNvCxnSpPr>
            <a:cxnSpLocks/>
          </p:cNvCxnSpPr>
          <p:nvPr/>
        </p:nvCxnSpPr>
        <p:spPr>
          <a:xfrm>
            <a:off x="3361293" y="2183539"/>
            <a:ext cx="420139" cy="81335"/>
          </a:xfrm>
          <a:prstGeom prst="line">
            <a:avLst/>
          </a:prstGeom>
          <a:ln w="9525">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87" name="Gerader Verbinder 86">
            <a:extLst>
              <a:ext uri="{FF2B5EF4-FFF2-40B4-BE49-F238E27FC236}">
                <a16:creationId xmlns:a16="http://schemas.microsoft.com/office/drawing/2014/main" id="{3A629F0B-D3EE-37CD-05AC-306B469C1032}"/>
              </a:ext>
            </a:extLst>
          </p:cNvPr>
          <p:cNvCxnSpPr>
            <a:cxnSpLocks/>
          </p:cNvCxnSpPr>
          <p:nvPr/>
        </p:nvCxnSpPr>
        <p:spPr>
          <a:xfrm>
            <a:off x="3402528" y="2034171"/>
            <a:ext cx="378904" cy="0"/>
          </a:xfrm>
          <a:prstGeom prst="line">
            <a:avLst/>
          </a:prstGeom>
          <a:ln w="9525">
            <a:solidFill>
              <a:srgbClr val="002060"/>
            </a:solidFill>
          </a:ln>
        </p:spPr>
        <p:style>
          <a:lnRef idx="2">
            <a:schemeClr val="accent1"/>
          </a:lnRef>
          <a:fillRef idx="0">
            <a:schemeClr val="accent1"/>
          </a:fillRef>
          <a:effectRef idx="1">
            <a:schemeClr val="accent1"/>
          </a:effectRef>
          <a:fontRef idx="minor">
            <a:schemeClr val="tx1"/>
          </a:fontRef>
        </p:style>
      </p:cxnSp>
      <p:sp>
        <p:nvSpPr>
          <p:cNvPr id="89" name="Textfeld 88">
            <a:extLst>
              <a:ext uri="{FF2B5EF4-FFF2-40B4-BE49-F238E27FC236}">
                <a16:creationId xmlns:a16="http://schemas.microsoft.com/office/drawing/2014/main" id="{985325DF-E099-65B5-765E-73223A1F91A9}"/>
              </a:ext>
            </a:extLst>
          </p:cNvPr>
          <p:cNvSpPr txBox="1"/>
          <p:nvPr/>
        </p:nvSpPr>
        <p:spPr>
          <a:xfrm>
            <a:off x="482451" y="1346031"/>
            <a:ext cx="1544695" cy="523220"/>
          </a:xfrm>
          <a:prstGeom prst="rect">
            <a:avLst/>
          </a:prstGeom>
          <a:noFill/>
        </p:spPr>
        <p:txBody>
          <a:bodyPr wrap="square" rtlCol="0">
            <a:spAutoFit/>
          </a:bodyPr>
          <a:lstStyle/>
          <a:p>
            <a:r>
              <a:rPr lang="de-AT" sz="1400" dirty="0">
                <a:latin typeface="HelveticaNeueLT Com 45 Lt" panose="020B0403020202020204" pitchFamily="34" charset="0"/>
              </a:rPr>
              <a:t>KHI carbon steel DN500 - 800</a:t>
            </a:r>
          </a:p>
        </p:txBody>
      </p:sp>
      <p:sp>
        <p:nvSpPr>
          <p:cNvPr id="90" name="Textfeld 89">
            <a:extLst>
              <a:ext uri="{FF2B5EF4-FFF2-40B4-BE49-F238E27FC236}">
                <a16:creationId xmlns:a16="http://schemas.microsoft.com/office/drawing/2014/main" id="{193DE150-ED34-891B-72DB-6A47D34629A5}"/>
              </a:ext>
            </a:extLst>
          </p:cNvPr>
          <p:cNvSpPr txBox="1"/>
          <p:nvPr/>
        </p:nvSpPr>
        <p:spPr>
          <a:xfrm>
            <a:off x="8295822" y="1271795"/>
            <a:ext cx="1702852" cy="523220"/>
          </a:xfrm>
          <a:prstGeom prst="rect">
            <a:avLst/>
          </a:prstGeom>
          <a:noFill/>
        </p:spPr>
        <p:txBody>
          <a:bodyPr wrap="square" rtlCol="0">
            <a:spAutoFit/>
          </a:bodyPr>
          <a:lstStyle/>
          <a:p>
            <a:r>
              <a:rPr lang="de-AT" sz="1400" dirty="0">
                <a:latin typeface="HelveticaNeueLT Com 45 Lt" panose="020B0403020202020204" pitchFamily="34" charset="0"/>
              </a:rPr>
              <a:t>KHSVI carbon steel DN500 - 1000</a:t>
            </a:r>
          </a:p>
        </p:txBody>
      </p:sp>
      <p:sp>
        <p:nvSpPr>
          <p:cNvPr id="91" name="Textfeld 90">
            <a:extLst>
              <a:ext uri="{FF2B5EF4-FFF2-40B4-BE49-F238E27FC236}">
                <a16:creationId xmlns:a16="http://schemas.microsoft.com/office/drawing/2014/main" id="{35BEC292-B5D0-20AC-535F-969DB73F845C}"/>
              </a:ext>
            </a:extLst>
          </p:cNvPr>
          <p:cNvSpPr txBox="1"/>
          <p:nvPr/>
        </p:nvSpPr>
        <p:spPr>
          <a:xfrm>
            <a:off x="8295822" y="3124872"/>
            <a:ext cx="2205296" cy="523220"/>
          </a:xfrm>
          <a:prstGeom prst="rect">
            <a:avLst/>
          </a:prstGeom>
          <a:noFill/>
        </p:spPr>
        <p:txBody>
          <a:bodyPr wrap="square" rtlCol="0">
            <a:spAutoFit/>
          </a:bodyPr>
          <a:lstStyle/>
          <a:p>
            <a:r>
              <a:rPr lang="de-AT" sz="1400" dirty="0">
                <a:latin typeface="HelveticaNeueLT Com 45 Lt" panose="020B0403020202020204" pitchFamily="34" charset="0"/>
              </a:rPr>
              <a:t>KHSVI-VVS carbon steel DN150 - 800</a:t>
            </a:r>
          </a:p>
        </p:txBody>
      </p:sp>
      <p:graphicFrame>
        <p:nvGraphicFramePr>
          <p:cNvPr id="3" name="Tabelle 2">
            <a:extLst>
              <a:ext uri="{FF2B5EF4-FFF2-40B4-BE49-F238E27FC236}">
                <a16:creationId xmlns:a16="http://schemas.microsoft.com/office/drawing/2014/main" id="{D208FBC2-0073-AA26-93D5-B26773A6DAD3}"/>
              </a:ext>
            </a:extLst>
          </p:cNvPr>
          <p:cNvGraphicFramePr>
            <a:graphicFrameLocks noGrp="1"/>
          </p:cNvGraphicFramePr>
          <p:nvPr>
            <p:extLst>
              <p:ext uri="{D42A27DB-BD31-4B8C-83A1-F6EECF244321}">
                <p14:modId xmlns:p14="http://schemas.microsoft.com/office/powerpoint/2010/main" val="1624612067"/>
              </p:ext>
            </p:extLst>
          </p:nvPr>
        </p:nvGraphicFramePr>
        <p:xfrm>
          <a:off x="6894905" y="4856887"/>
          <a:ext cx="5000920" cy="1828800"/>
        </p:xfrm>
        <a:graphic>
          <a:graphicData uri="http://schemas.openxmlformats.org/drawingml/2006/table">
            <a:tbl>
              <a:tblPr firstRow="1" bandRow="1">
                <a:tableStyleId>{2D5ABB26-0587-4C30-8999-92F81FD0307C}</a:tableStyleId>
              </a:tblPr>
              <a:tblGrid>
                <a:gridCol w="1200528">
                  <a:extLst>
                    <a:ext uri="{9D8B030D-6E8A-4147-A177-3AD203B41FA5}">
                      <a16:colId xmlns:a16="http://schemas.microsoft.com/office/drawing/2014/main" val="700436175"/>
                    </a:ext>
                  </a:extLst>
                </a:gridCol>
                <a:gridCol w="1500268">
                  <a:extLst>
                    <a:ext uri="{9D8B030D-6E8A-4147-A177-3AD203B41FA5}">
                      <a16:colId xmlns:a16="http://schemas.microsoft.com/office/drawing/2014/main" val="1520000134"/>
                    </a:ext>
                  </a:extLst>
                </a:gridCol>
                <a:gridCol w="1069675">
                  <a:extLst>
                    <a:ext uri="{9D8B030D-6E8A-4147-A177-3AD203B41FA5}">
                      <a16:colId xmlns:a16="http://schemas.microsoft.com/office/drawing/2014/main" val="3946107207"/>
                    </a:ext>
                  </a:extLst>
                </a:gridCol>
                <a:gridCol w="1230449">
                  <a:extLst>
                    <a:ext uri="{9D8B030D-6E8A-4147-A177-3AD203B41FA5}">
                      <a16:colId xmlns:a16="http://schemas.microsoft.com/office/drawing/2014/main" val="3247166903"/>
                    </a:ext>
                  </a:extLst>
                </a:gridCol>
              </a:tblGrid>
              <a:tr h="355612">
                <a:tc rowSpan="2">
                  <a:txBody>
                    <a:bodyPr/>
                    <a:lstStyle/>
                    <a:p>
                      <a:pPr algn="ctr"/>
                      <a:endParaRPr lang="de-AT" sz="1200" b="1" kern="1200" dirty="0">
                        <a:solidFill>
                          <a:srgbClr val="003A68"/>
                        </a:solidFill>
                        <a:latin typeface="HelveticaNeueLT Com 45 Lt" panose="020B0403020202020204" pitchFamily="34" charset="0"/>
                        <a:ea typeface="+mn-ea"/>
                        <a:cs typeface="HelveticaNeueLT Com 45 Lt" panose="020B0403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E4EF"/>
                    </a:solidFill>
                  </a:tcPr>
                </a:tc>
                <a:tc>
                  <a:txBody>
                    <a:bodyPr/>
                    <a:lstStyle/>
                    <a:p>
                      <a:pPr marL="0" indent="0" algn="ctr" defTabSz="457200" rtl="0" eaLnBrk="1" latinLnBrk="0" hangingPunct="1">
                        <a:spcBef>
                          <a:spcPct val="20000"/>
                        </a:spcBef>
                        <a:spcAft>
                          <a:spcPts val="4000"/>
                        </a:spcAft>
                        <a:buFont typeface="Arial"/>
                        <a:buNone/>
                      </a:pPr>
                      <a:r>
                        <a:rPr lang="de-AT" sz="1200" b="1" kern="1200" dirty="0">
                          <a:solidFill>
                            <a:srgbClr val="003A68"/>
                          </a:solidFill>
                          <a:latin typeface="HelveticaNeueLT Com 45 Lt" panose="020B0403020202020204" pitchFamily="34" charset="0"/>
                          <a:ea typeface="+mn-ea"/>
                          <a:cs typeface="HelveticaNeueLT Com 45 Lt" panose="020B0403020202020204" pitchFamily="34" charset="0"/>
                        </a:rPr>
                        <a:t>Execution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E4EF"/>
                    </a:solidFill>
                  </a:tcPr>
                </a:tc>
                <a:tc>
                  <a:txBody>
                    <a:bodyPr/>
                    <a:lstStyle/>
                    <a:p>
                      <a:pPr marL="0" indent="0" algn="ctr" defTabSz="457200" rtl="0" eaLnBrk="1" latinLnBrk="0" hangingPunct="1">
                        <a:spcBef>
                          <a:spcPct val="20000"/>
                        </a:spcBef>
                        <a:spcAft>
                          <a:spcPts val="4000"/>
                        </a:spcAft>
                        <a:buFont typeface="Arial"/>
                        <a:buNone/>
                      </a:pPr>
                      <a:r>
                        <a:rPr lang="de-AT" sz="1200" b="1" kern="1200" dirty="0">
                          <a:solidFill>
                            <a:srgbClr val="003A68"/>
                          </a:solidFill>
                          <a:latin typeface="HelveticaNeueLT Com 45 Lt" panose="020B0403020202020204" pitchFamily="34" charset="0"/>
                          <a:ea typeface="+mn-ea"/>
                          <a:cs typeface="HelveticaNeueLT Com 45 Lt" panose="020B0403020202020204" pitchFamily="34" charset="0"/>
                        </a:rPr>
                        <a:t>Hardness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E4EF"/>
                    </a:solidFill>
                  </a:tcPr>
                </a:tc>
                <a:tc>
                  <a:txBody>
                    <a:bodyPr/>
                    <a:lstStyle/>
                    <a:p>
                      <a:pPr algn="ctr"/>
                      <a:r>
                        <a:rPr lang="de-AT" sz="1200" b="1" kern="1200" dirty="0">
                          <a:solidFill>
                            <a:srgbClr val="003A68"/>
                          </a:solidFill>
                          <a:latin typeface="HelveticaNeueLT Com 45 Lt" panose="020B0403020202020204" pitchFamily="34" charset="0"/>
                          <a:ea typeface="+mn-ea"/>
                          <a:cs typeface="HelveticaNeueLT Com 45 Lt" panose="020B0403020202020204" pitchFamily="34" charset="0"/>
                        </a:rPr>
                        <a:t>Surface roughness (RZ)</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E4EF"/>
                    </a:solidFill>
                  </a:tcPr>
                </a:tc>
                <a:extLst>
                  <a:ext uri="{0D108BD9-81ED-4DB2-BD59-A6C34878D82A}">
                    <a16:rowId xmlns:a16="http://schemas.microsoft.com/office/drawing/2014/main" val="3576485557"/>
                  </a:ext>
                </a:extLst>
              </a:tr>
              <a:tr h="447648">
                <a:tc vMerge="1">
                  <a:txBody>
                    <a:bodyPr/>
                    <a:lstStyle/>
                    <a:p>
                      <a:pPr algn="ctr"/>
                      <a:endParaRPr lang="de-AT" sz="1000" kern="1200" dirty="0">
                        <a:solidFill>
                          <a:srgbClr val="003A68"/>
                        </a:solidFill>
                        <a:latin typeface="HelveticaNeueLT Com 45 Lt" panose="020B0403020202020204" pitchFamily="34" charset="0"/>
                        <a:ea typeface="+mn-ea"/>
                        <a:cs typeface="HelveticaNeueLT Com 45 Lt" panose="020B0403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E4EF"/>
                    </a:solidFill>
                  </a:tcPr>
                </a:tc>
                <a:tc>
                  <a:txBody>
                    <a:bodyPr/>
                    <a:lstStyle/>
                    <a:p>
                      <a:pPr algn="ctr"/>
                      <a:r>
                        <a:rPr lang="de-AT" sz="1200" b="0" kern="1200" dirty="0">
                          <a:solidFill>
                            <a:srgbClr val="003A68"/>
                          </a:solidFill>
                          <a:latin typeface="HelveticaNeueLT Com 45 Lt" panose="020B0403020202020204" pitchFamily="34" charset="0"/>
                        </a:rPr>
                        <a:t>Ductile graphite iron ball chrome plated</a:t>
                      </a:r>
                      <a:endParaRPr lang="de-AT" sz="1200" b="0" kern="1200" dirty="0">
                        <a:solidFill>
                          <a:srgbClr val="003A68"/>
                        </a:solidFill>
                        <a:latin typeface="HelveticaNeueLT Com 45 Lt" panose="020B0403020202020204" pitchFamily="34" charset="0"/>
                        <a:ea typeface="+mn-ea"/>
                        <a:cs typeface="HelveticaNeueLT Com 45 Lt" panose="020B0403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E4EF"/>
                    </a:solidFill>
                  </a:tcPr>
                </a:tc>
                <a:tc>
                  <a:txBody>
                    <a:bodyPr/>
                    <a:lstStyle/>
                    <a:p>
                      <a:pPr algn="ctr"/>
                      <a:r>
                        <a:rPr lang="de-AT" sz="1200" b="0" kern="1200" dirty="0">
                          <a:solidFill>
                            <a:srgbClr val="003A68"/>
                          </a:solidFill>
                          <a:latin typeface="HelveticaNeueLT Com 45 Lt" panose="020B0403020202020204" pitchFamily="34" charset="0"/>
                        </a:rPr>
                        <a:t>800 – 1000 HV</a:t>
                      </a:r>
                      <a:endParaRPr lang="de-AT" sz="1200" b="0" kern="1200" dirty="0">
                        <a:solidFill>
                          <a:srgbClr val="003A68"/>
                        </a:solidFill>
                        <a:latin typeface="HelveticaNeueLT Com 45 Lt" panose="020B0403020202020204" pitchFamily="34" charset="0"/>
                        <a:ea typeface="+mn-ea"/>
                        <a:cs typeface="HelveticaNeueLT Com 45 Lt" panose="020B0403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E4E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e-AT" sz="1200" b="0" kern="1200" dirty="0">
                          <a:solidFill>
                            <a:srgbClr val="003A68"/>
                          </a:solidFill>
                          <a:latin typeface="HelveticaNeueLT Com 45 Lt" panose="020B0403020202020204" pitchFamily="34" charset="0"/>
                        </a:rPr>
                        <a:t>0,6</a:t>
                      </a:r>
                      <a:r>
                        <a:rPr lang="de-DE" sz="1200" b="0" kern="1200" dirty="0">
                          <a:solidFill>
                            <a:srgbClr val="003A68"/>
                          </a:solidFill>
                          <a:latin typeface="HelveticaNeueLT Com 45 Lt" panose="020B0403020202020204" pitchFamily="34" charset="0"/>
                        </a:rPr>
                        <a:t> µm</a:t>
                      </a:r>
                      <a:endParaRPr lang="de-AT" sz="1200" b="0" kern="1200" dirty="0">
                        <a:solidFill>
                          <a:srgbClr val="003A68"/>
                        </a:solidFill>
                        <a:latin typeface="HelveticaNeueLT Com 45 Lt" panose="020B0403020202020204" pitchFamily="34" charset="0"/>
                        <a:ea typeface="+mn-ea"/>
                        <a:cs typeface="HelveticaNeueLT Com 45 Lt" panose="020B0403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E4EF"/>
                    </a:solidFill>
                  </a:tcPr>
                </a:tc>
                <a:extLst>
                  <a:ext uri="{0D108BD9-81ED-4DB2-BD59-A6C34878D82A}">
                    <a16:rowId xmlns:a16="http://schemas.microsoft.com/office/drawing/2014/main" val="1852839646"/>
                  </a:ext>
                </a:extLst>
              </a:tr>
              <a:tr h="382926">
                <a:tc rowSpan="2">
                  <a:txBody>
                    <a:bodyPr/>
                    <a:lstStyle/>
                    <a:p>
                      <a:pPr algn="ctr"/>
                      <a:r>
                        <a:rPr lang="de-AT" sz="1200" kern="1200" dirty="0">
                          <a:solidFill>
                            <a:srgbClr val="003A68"/>
                          </a:solidFill>
                          <a:latin typeface="HelveticaNeueLT Com 45 Lt" panose="020B0403020202020204" pitchFamily="34" charset="0"/>
                        </a:rPr>
                        <a:t>Competitor</a:t>
                      </a:r>
                      <a:endParaRPr lang="de-AT" sz="1200" kern="1200" dirty="0">
                        <a:solidFill>
                          <a:srgbClr val="003A68"/>
                        </a:solidFill>
                        <a:latin typeface="HelveticaNeueLT Com 45 Lt" panose="020B0403020202020204" pitchFamily="34" charset="0"/>
                        <a:ea typeface="+mn-ea"/>
                        <a:cs typeface="HelveticaNeueLT Com 45 Lt" panose="020B0403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E4EF"/>
                    </a:solidFill>
                  </a:tcPr>
                </a:tc>
                <a:tc>
                  <a:txBody>
                    <a:bodyPr/>
                    <a:lstStyle/>
                    <a:p>
                      <a:pPr marL="0" algn="ctr" defTabSz="457200" rtl="0" eaLnBrk="1" latinLnBrk="0" hangingPunct="1"/>
                      <a:r>
                        <a:rPr lang="de-AT" sz="1200" b="0" kern="1200" dirty="0">
                          <a:solidFill>
                            <a:srgbClr val="003A68"/>
                          </a:solidFill>
                          <a:latin typeface="HelveticaNeueLT Com 45 Lt" panose="020B0403020202020204" pitchFamily="34" charset="0"/>
                          <a:ea typeface="+mn-ea"/>
                          <a:cs typeface="HelveticaNeueLT Com 45 Lt" panose="020B0403020202020204" pitchFamily="34" charset="0"/>
                        </a:rPr>
                        <a:t>Nickel plated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E4EF"/>
                    </a:solidFill>
                  </a:tcPr>
                </a:tc>
                <a:tc>
                  <a:txBody>
                    <a:bodyPr/>
                    <a:lstStyle/>
                    <a:p>
                      <a:pPr marL="0" algn="ctr" defTabSz="457200" rtl="0" eaLnBrk="1" latinLnBrk="0" hangingPunct="1"/>
                      <a:r>
                        <a:rPr lang="de-AT" sz="1200" b="0" kern="1200" dirty="0">
                          <a:solidFill>
                            <a:srgbClr val="003A68"/>
                          </a:solidFill>
                          <a:latin typeface="HelveticaNeueLT Com 45 Lt" panose="020B0403020202020204" pitchFamily="34" charset="0"/>
                          <a:ea typeface="+mn-ea"/>
                          <a:cs typeface="HelveticaNeueLT Com 45 Lt" panose="020B0403020202020204" pitchFamily="34" charset="0"/>
                        </a:rPr>
                        <a:t>500 – 650 HV</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E4E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e-AT" sz="1200" b="0" kern="1200" dirty="0">
                          <a:solidFill>
                            <a:srgbClr val="003A68"/>
                          </a:solidFill>
                          <a:latin typeface="HelveticaNeueLT Com 45 Lt" panose="020B0403020202020204" pitchFamily="34" charset="0"/>
                          <a:ea typeface="+mn-ea"/>
                          <a:cs typeface="HelveticaNeueLT Com 45 Lt" panose="020B0403020202020204" pitchFamily="34" charset="0"/>
                        </a:rPr>
                        <a:t>5,6</a:t>
                      </a:r>
                      <a:r>
                        <a:rPr lang="de-DE" sz="1200" b="0" kern="1200" dirty="0">
                          <a:solidFill>
                            <a:srgbClr val="003A68"/>
                          </a:solidFill>
                          <a:latin typeface="HelveticaNeueLT Com 45 Lt" panose="020B0403020202020204" pitchFamily="34" charset="0"/>
                          <a:ea typeface="+mn-ea"/>
                          <a:cs typeface="HelveticaNeueLT Com 45 Lt" panose="020B0403020202020204" pitchFamily="34" charset="0"/>
                        </a:rPr>
                        <a:t> µm</a:t>
                      </a:r>
                      <a:endParaRPr lang="de-AT" sz="1200" b="0" kern="1200" dirty="0">
                        <a:solidFill>
                          <a:srgbClr val="003A68"/>
                        </a:solidFill>
                        <a:latin typeface="HelveticaNeueLT Com 45 Lt" panose="020B0403020202020204" pitchFamily="34" charset="0"/>
                        <a:ea typeface="+mn-ea"/>
                        <a:cs typeface="HelveticaNeueLT Com 45 Lt" panose="020B0403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E4EF"/>
                    </a:solidFill>
                  </a:tcPr>
                </a:tc>
                <a:extLst>
                  <a:ext uri="{0D108BD9-81ED-4DB2-BD59-A6C34878D82A}">
                    <a16:rowId xmlns:a16="http://schemas.microsoft.com/office/drawing/2014/main" val="2353998696"/>
                  </a:ext>
                </a:extLst>
              </a:tr>
              <a:tr h="382926">
                <a:tc vMerge="1">
                  <a:txBody>
                    <a:bodyPr/>
                    <a:lstStyle/>
                    <a:p>
                      <a:endParaRPr lang="de-AT" dirty="0"/>
                    </a:p>
                  </a:txBody>
                  <a:tcPr/>
                </a:tc>
                <a:tc>
                  <a:txBody>
                    <a:bodyPr/>
                    <a:lstStyle/>
                    <a:p>
                      <a:pPr algn="ctr"/>
                      <a:r>
                        <a:rPr lang="de-AT" sz="1200" b="0" kern="1200" dirty="0">
                          <a:solidFill>
                            <a:srgbClr val="003A68"/>
                          </a:solidFill>
                          <a:latin typeface="HelveticaNeueLT Com 45 Lt" panose="020B0403020202020204" pitchFamily="34" charset="0"/>
                        </a:rPr>
                        <a:t>Stainless steel</a:t>
                      </a:r>
                      <a:endParaRPr lang="de-AT" sz="1200" b="0" kern="1200" dirty="0">
                        <a:solidFill>
                          <a:srgbClr val="003A68"/>
                        </a:solidFill>
                        <a:latin typeface="HelveticaNeueLT Com 45 Lt" panose="020B0403020202020204" pitchFamily="34" charset="0"/>
                        <a:ea typeface="+mn-ea"/>
                        <a:cs typeface="HelveticaNeueLT Com 45 Lt" panose="020B0403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E4EF"/>
                    </a:solidFill>
                  </a:tcPr>
                </a:tc>
                <a:tc>
                  <a:txBody>
                    <a:bodyPr/>
                    <a:lstStyle/>
                    <a:p>
                      <a:pPr algn="ctr"/>
                      <a:r>
                        <a:rPr lang="de-AT" sz="1200" b="0" kern="1200" dirty="0">
                          <a:solidFill>
                            <a:srgbClr val="003A68"/>
                          </a:solidFill>
                          <a:latin typeface="HelveticaNeueLT Com 45 Lt" panose="020B0403020202020204" pitchFamily="34" charset="0"/>
                        </a:rPr>
                        <a:t>300 – 350 HV</a:t>
                      </a:r>
                      <a:endParaRPr lang="de-AT" sz="1200" b="0" kern="1200" dirty="0">
                        <a:solidFill>
                          <a:srgbClr val="003A68"/>
                        </a:solidFill>
                        <a:latin typeface="HelveticaNeueLT Com 45 Lt" panose="020B0403020202020204" pitchFamily="34" charset="0"/>
                        <a:ea typeface="+mn-ea"/>
                        <a:cs typeface="HelveticaNeueLT Com 45 Lt" panose="020B0403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E4E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e-DE" sz="1200" b="0" kern="1200" dirty="0">
                          <a:solidFill>
                            <a:srgbClr val="003A68"/>
                          </a:solidFill>
                          <a:latin typeface="HelveticaNeueLT Com 45 Lt" panose="020B0403020202020204" pitchFamily="34" charset="0"/>
                        </a:rPr>
                        <a:t>3,5 µm</a:t>
                      </a:r>
                      <a:endParaRPr lang="de-AT" sz="1200" b="0" kern="1200" dirty="0">
                        <a:solidFill>
                          <a:srgbClr val="003A68"/>
                        </a:solidFill>
                        <a:latin typeface="HelveticaNeueLT Com 45 Lt" panose="020B0403020202020204" pitchFamily="34" charset="0"/>
                        <a:ea typeface="+mn-ea"/>
                        <a:cs typeface="HelveticaNeueLT Com 45 Lt" panose="020B0403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FE4EF"/>
                    </a:solidFill>
                  </a:tcPr>
                </a:tc>
                <a:extLst>
                  <a:ext uri="{0D108BD9-81ED-4DB2-BD59-A6C34878D82A}">
                    <a16:rowId xmlns:a16="http://schemas.microsoft.com/office/drawing/2014/main" val="1843016414"/>
                  </a:ext>
                </a:extLst>
              </a:tr>
            </a:tbl>
          </a:graphicData>
        </a:graphic>
      </p:graphicFrame>
      <p:pic>
        <p:nvPicPr>
          <p:cNvPr id="92" name="Grafik 91">
            <a:extLst>
              <a:ext uri="{FF2B5EF4-FFF2-40B4-BE49-F238E27FC236}">
                <a16:creationId xmlns:a16="http://schemas.microsoft.com/office/drawing/2014/main" id="{24114A53-557C-4F04-1183-1356FF111C86}"/>
              </a:ext>
            </a:extLst>
          </p:cNvPr>
          <p:cNvPicPr>
            <a:picLocks noChangeAspect="1"/>
          </p:cNvPicPr>
          <p:nvPr/>
        </p:nvPicPr>
        <p:blipFill>
          <a:blip r:embed="rId5" cstate="screen">
            <a:clrChange>
              <a:clrFrom>
                <a:srgbClr val="FBFBFD"/>
              </a:clrFrom>
              <a:clrTo>
                <a:srgbClr val="FBFBFD">
                  <a:alpha val="0"/>
                </a:srgbClr>
              </a:clrTo>
            </a:clrChange>
            <a:extLst>
              <a:ext uri="{28A0092B-C50C-407E-A947-70E740481C1C}">
                <a14:useLocalDpi xmlns:a14="http://schemas.microsoft.com/office/drawing/2010/main" val="0"/>
              </a:ext>
            </a:extLst>
          </a:blip>
          <a:stretch>
            <a:fillRect/>
          </a:stretch>
        </p:blipFill>
        <p:spPr>
          <a:xfrm>
            <a:off x="7176211" y="4934705"/>
            <a:ext cx="609712" cy="797652"/>
          </a:xfrm>
          <a:prstGeom prst="rect">
            <a:avLst/>
          </a:prstGeom>
        </p:spPr>
      </p:pic>
    </p:spTree>
    <p:extLst>
      <p:ext uri="{BB962C8B-B14F-4D97-AF65-F5344CB8AC3E}">
        <p14:creationId xmlns:p14="http://schemas.microsoft.com/office/powerpoint/2010/main" val="3691988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28EB9-A686-7713-AF87-3CE82DE9DA55}"/>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4B0A57A2-C68A-EB94-5780-23A36F012A0E}"/>
              </a:ext>
            </a:extLst>
          </p:cNvPr>
          <p:cNvSpPr>
            <a:spLocks noGrp="1"/>
          </p:cNvSpPr>
          <p:nvPr>
            <p:ph type="title"/>
          </p:nvPr>
        </p:nvSpPr>
        <p:spPr>
          <a:xfrm>
            <a:off x="374053" y="364655"/>
            <a:ext cx="5621306" cy="621454"/>
          </a:xfrm>
        </p:spPr>
        <p:txBody>
          <a:bodyPr/>
          <a:lstStyle/>
          <a:p>
            <a:r>
              <a:rPr lang="de-DE" dirty="0"/>
              <a:t>dimensions</a:t>
            </a:r>
            <a:endParaRPr lang="de-AT" dirty="0"/>
          </a:p>
        </p:txBody>
      </p:sp>
      <p:sp>
        <p:nvSpPr>
          <p:cNvPr id="55" name="Textplatzhalter 3">
            <a:extLst>
              <a:ext uri="{FF2B5EF4-FFF2-40B4-BE49-F238E27FC236}">
                <a16:creationId xmlns:a16="http://schemas.microsoft.com/office/drawing/2014/main" id="{96B945B7-3006-83C6-F1FC-FEBFBFD99FDA}"/>
              </a:ext>
            </a:extLst>
          </p:cNvPr>
          <p:cNvSpPr txBox="1">
            <a:spLocks/>
          </p:cNvSpPr>
          <p:nvPr/>
        </p:nvSpPr>
        <p:spPr>
          <a:xfrm>
            <a:off x="376066" y="866079"/>
            <a:ext cx="3454061"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lvl="0">
              <a:spcAft>
                <a:spcPts val="0"/>
              </a:spcAft>
              <a:defRPr/>
            </a:pPr>
            <a:r>
              <a:rPr lang="en-US" dirty="0">
                <a:solidFill>
                  <a:srgbClr val="174FA9"/>
                </a:solidFill>
                <a:cs typeface="Gill Sans Light"/>
              </a:rPr>
              <a:t>KHI</a:t>
            </a:r>
          </a:p>
        </p:txBody>
      </p:sp>
      <p:pic>
        <p:nvPicPr>
          <p:cNvPr id="4" name="Grafik 3">
            <a:extLst>
              <a:ext uri="{FF2B5EF4-FFF2-40B4-BE49-F238E27FC236}">
                <a16:creationId xmlns:a16="http://schemas.microsoft.com/office/drawing/2014/main" id="{1C00203A-65C3-3CE5-D8A0-8CD51634AD9E}"/>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479767" y="34077"/>
            <a:ext cx="2791198" cy="2791198"/>
          </a:xfrm>
          <a:prstGeom prst="rect">
            <a:avLst/>
          </a:prstGeom>
        </p:spPr>
      </p:pic>
      <p:sp>
        <p:nvSpPr>
          <p:cNvPr id="12" name="Inhaltsplatzhalter 2">
            <a:extLst>
              <a:ext uri="{FF2B5EF4-FFF2-40B4-BE49-F238E27FC236}">
                <a16:creationId xmlns:a16="http://schemas.microsoft.com/office/drawing/2014/main" id="{56CE0E60-D1BC-C986-4645-8A5FB301BD30}"/>
              </a:ext>
            </a:extLst>
          </p:cNvPr>
          <p:cNvSpPr txBox="1">
            <a:spLocks/>
          </p:cNvSpPr>
          <p:nvPr/>
        </p:nvSpPr>
        <p:spPr>
          <a:xfrm>
            <a:off x="4950423" y="2192181"/>
            <a:ext cx="6215533" cy="234531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Calibri" panose="020F0502020204030204" pitchFamily="34" charset="0"/>
              <a:buChar char="»"/>
              <a:defRPr lang="de-DE" sz="2800" kern="1200" dirty="0" smtClean="0">
                <a:solidFill>
                  <a:srgbClr val="0C3A6E"/>
                </a:solidFill>
                <a:latin typeface="HelveticaNeueLT Com 45 Lt" panose="020B0403020202020204" pitchFamily="34" charset="0"/>
                <a:ea typeface="+mn-ea"/>
                <a:cs typeface="HelveticaNeueLT Com 45 Lt" panose="020B0403020202020204" pitchFamily="34" charset="0"/>
              </a:defRPr>
            </a:lvl1pPr>
            <a:lvl2pPr marL="742950" indent="-285750" algn="l" defTabSz="457200" rtl="0" eaLnBrk="1" latinLnBrk="0" hangingPunct="1">
              <a:spcBef>
                <a:spcPct val="20000"/>
              </a:spcBef>
              <a:buFont typeface="Arial"/>
              <a:buChar char="–"/>
              <a:defRPr sz="2800" kern="1200">
                <a:solidFill>
                  <a:srgbClr val="0C3A6E"/>
                </a:solidFill>
                <a:latin typeface="HelveticaNeueLT Com 45 Lt" panose="020B0403020202020204" pitchFamily="34" charset="0"/>
                <a:ea typeface="+mn-ea"/>
                <a:cs typeface="+mn-cs"/>
              </a:defRPr>
            </a:lvl2pPr>
            <a:lvl3pPr marL="1143000" indent="-228600" algn="l" defTabSz="457200" rtl="0" eaLnBrk="1" latinLnBrk="0" hangingPunct="1">
              <a:spcBef>
                <a:spcPct val="20000"/>
              </a:spcBef>
              <a:buFont typeface="Arial"/>
              <a:buChar char="•"/>
              <a:defRPr sz="2400" kern="1200">
                <a:solidFill>
                  <a:srgbClr val="0C3A6E"/>
                </a:solidFill>
                <a:latin typeface="HelveticaNeueLT Com 45 Lt" panose="020B0403020202020204" pitchFamily="34" charset="0"/>
                <a:ea typeface="+mn-ea"/>
                <a:cs typeface="+mn-cs"/>
              </a:defRPr>
            </a:lvl3pPr>
            <a:lvl4pPr marL="1600200" indent="-228600" algn="l" defTabSz="457200" rtl="0" eaLnBrk="1" latinLnBrk="0" hangingPunct="1">
              <a:spcBef>
                <a:spcPct val="20000"/>
              </a:spcBef>
              <a:buFont typeface="Arial"/>
              <a:buChar char="–"/>
              <a:defRPr sz="2000" kern="1200">
                <a:solidFill>
                  <a:srgbClr val="0C3A6E"/>
                </a:solidFill>
                <a:latin typeface="HelveticaNeueLT Com 45 Lt" panose="020B0403020202020204" pitchFamily="34" charset="0"/>
                <a:ea typeface="+mn-ea"/>
                <a:cs typeface="+mn-cs"/>
              </a:defRPr>
            </a:lvl4pPr>
            <a:lvl5pPr marL="2057400" indent="-228600" algn="l" defTabSz="457200" rtl="0" eaLnBrk="1" latinLnBrk="0" hangingPunct="1">
              <a:spcBef>
                <a:spcPct val="20000"/>
              </a:spcBef>
              <a:buFont typeface="Arial"/>
              <a:buChar char="»"/>
              <a:defRPr sz="2000" kern="1200">
                <a:solidFill>
                  <a:srgbClr val="0C3A6E"/>
                </a:solidFill>
                <a:latin typeface="HelveticaNeueLT Com 45 Lt" panose="020B0403020202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de-AT" sz="1400" b="1" dirty="0"/>
              <a:t>KHI full bore:</a:t>
            </a:r>
          </a:p>
          <a:p>
            <a:pPr marL="0" indent="0">
              <a:buNone/>
            </a:pPr>
            <a:r>
              <a:rPr lang="de-AT" sz="1400" dirty="0">
                <a:solidFill>
                  <a:srgbClr val="002060"/>
                </a:solidFill>
              </a:rPr>
              <a:t>DN500 to DN800, PN25/40</a:t>
            </a:r>
          </a:p>
          <a:p>
            <a:pPr marL="0" indent="0">
              <a:buNone/>
            </a:pPr>
            <a:r>
              <a:rPr lang="de-AT" sz="1400" dirty="0">
                <a:solidFill>
                  <a:srgbClr val="002060"/>
                </a:solidFill>
              </a:rPr>
              <a:t>Face to face length acc EN558-1, size 12, flanges acc. EN1092-1</a:t>
            </a:r>
          </a:p>
          <a:p>
            <a:pPr marL="0" indent="0">
              <a:buNone/>
            </a:pPr>
            <a:r>
              <a:rPr lang="de-AT" sz="1400" dirty="0">
                <a:solidFill>
                  <a:srgbClr val="002060"/>
                </a:solidFill>
              </a:rPr>
              <a:t>Body material 1.0619</a:t>
            </a:r>
          </a:p>
          <a:p>
            <a:pPr marL="0" indent="0">
              <a:buNone/>
            </a:pPr>
            <a:r>
              <a:rPr lang="de-AT" sz="1400" dirty="0">
                <a:solidFill>
                  <a:srgbClr val="002060"/>
                </a:solidFill>
              </a:rPr>
              <a:t>Standard temperature Version 0°C to +200°C</a:t>
            </a:r>
            <a:r>
              <a:rPr lang="de-AT" sz="1400" dirty="0">
                <a:solidFill>
                  <a:srgbClr val="093A5B"/>
                </a:solidFill>
              </a:rPr>
              <a:t>, Low Temperature Version -45°C to +200°C</a:t>
            </a:r>
          </a:p>
          <a:p>
            <a:pPr marL="0" indent="0">
              <a:buNone/>
            </a:pPr>
            <a:r>
              <a:rPr lang="de-AT" sz="1400" dirty="0">
                <a:solidFill>
                  <a:srgbClr val="093A5B"/>
                </a:solidFill>
              </a:rPr>
              <a:t>Ball EN-JS1030Fe/Cr30f,mt/ 1.4408 trunnion mounted, stem 1.4104</a:t>
            </a:r>
          </a:p>
          <a:p>
            <a:pPr marL="0" indent="0">
              <a:buNone/>
            </a:pPr>
            <a:r>
              <a:rPr lang="de-AT" sz="1400" dirty="0">
                <a:solidFill>
                  <a:srgbClr val="093A5B"/>
                </a:solidFill>
              </a:rPr>
              <a:t>Painting carbon steel body:</a:t>
            </a:r>
          </a:p>
          <a:p>
            <a:pPr marL="0" indent="0">
              <a:buNone/>
            </a:pPr>
            <a:r>
              <a:rPr lang="de-DE" sz="1400" dirty="0">
                <a:solidFill>
                  <a:srgbClr val="003A68"/>
                </a:solidFill>
              </a:rPr>
              <a:t>Material VIII Sky blue RAL 5015 </a:t>
            </a:r>
            <a:endParaRPr lang="de-AT" sz="1400" dirty="0">
              <a:solidFill>
                <a:srgbClr val="003A68"/>
              </a:solidFill>
            </a:endParaRPr>
          </a:p>
          <a:p>
            <a:pPr marL="0" indent="0">
              <a:buNone/>
            </a:pPr>
            <a:endParaRPr lang="de-AT" sz="1400" dirty="0">
              <a:solidFill>
                <a:srgbClr val="002060"/>
              </a:solidFill>
            </a:endParaRPr>
          </a:p>
          <a:p>
            <a:pPr marL="0" indent="0">
              <a:buFont typeface="Calibri" panose="020F0502020204030204" pitchFamily="34" charset="0"/>
              <a:buNone/>
            </a:pPr>
            <a:endParaRPr lang="en-US" sz="1400" b="1" dirty="0">
              <a:solidFill>
                <a:srgbClr val="002060"/>
              </a:solidFill>
            </a:endParaRPr>
          </a:p>
        </p:txBody>
      </p:sp>
      <p:pic>
        <p:nvPicPr>
          <p:cNvPr id="6" name="Grafik 5">
            <a:extLst>
              <a:ext uri="{FF2B5EF4-FFF2-40B4-BE49-F238E27FC236}">
                <a16:creationId xmlns:a16="http://schemas.microsoft.com/office/drawing/2014/main" id="{61F9FA0A-94D7-F35F-A71A-03DE5FDA90AB}"/>
              </a:ext>
            </a:extLst>
          </p:cNvPr>
          <p:cNvPicPr>
            <a:picLocks noChangeAspect="1"/>
          </p:cNvPicPr>
          <p:nvPr/>
        </p:nvPicPr>
        <p:blipFill>
          <a:blip r:embed="rId3"/>
          <a:stretch>
            <a:fillRect/>
          </a:stretch>
        </p:blipFill>
        <p:spPr>
          <a:xfrm>
            <a:off x="5050572" y="4695035"/>
            <a:ext cx="6107503" cy="567407"/>
          </a:xfrm>
          <a:prstGeom prst="rect">
            <a:avLst/>
          </a:prstGeom>
        </p:spPr>
      </p:pic>
      <p:pic>
        <p:nvPicPr>
          <p:cNvPr id="8" name="Grafik 7">
            <a:extLst>
              <a:ext uri="{FF2B5EF4-FFF2-40B4-BE49-F238E27FC236}">
                <a16:creationId xmlns:a16="http://schemas.microsoft.com/office/drawing/2014/main" id="{386CCAB6-D143-302A-10BF-5753EEAECA1B}"/>
              </a:ext>
            </a:extLst>
          </p:cNvPr>
          <p:cNvPicPr>
            <a:picLocks noChangeAspect="1"/>
          </p:cNvPicPr>
          <p:nvPr/>
        </p:nvPicPr>
        <p:blipFill>
          <a:blip r:embed="rId4"/>
          <a:stretch>
            <a:fillRect/>
          </a:stretch>
        </p:blipFill>
        <p:spPr>
          <a:xfrm>
            <a:off x="5050572" y="5299999"/>
            <a:ext cx="6115384" cy="1016603"/>
          </a:xfrm>
          <a:prstGeom prst="rect">
            <a:avLst/>
          </a:prstGeom>
        </p:spPr>
      </p:pic>
      <p:pic>
        <p:nvPicPr>
          <p:cNvPr id="7" name="Grafik 6">
            <a:extLst>
              <a:ext uri="{FF2B5EF4-FFF2-40B4-BE49-F238E27FC236}">
                <a16:creationId xmlns:a16="http://schemas.microsoft.com/office/drawing/2014/main" id="{6856DDB8-29D4-070B-B280-A1B2E5DC9BAF}"/>
              </a:ext>
            </a:extLst>
          </p:cNvPr>
          <p:cNvPicPr>
            <a:picLocks noChangeAspect="1"/>
          </p:cNvPicPr>
          <p:nvPr/>
        </p:nvPicPr>
        <p:blipFill>
          <a:blip r:embed="rId5"/>
          <a:stretch>
            <a:fillRect/>
          </a:stretch>
        </p:blipFill>
        <p:spPr>
          <a:xfrm>
            <a:off x="376066" y="2223183"/>
            <a:ext cx="3738734" cy="4093419"/>
          </a:xfrm>
          <a:prstGeom prst="rect">
            <a:avLst/>
          </a:prstGeom>
        </p:spPr>
      </p:pic>
    </p:spTree>
    <p:extLst>
      <p:ext uri="{BB962C8B-B14F-4D97-AF65-F5344CB8AC3E}">
        <p14:creationId xmlns:p14="http://schemas.microsoft.com/office/powerpoint/2010/main" val="1265735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CD891-833E-4CC9-3BB2-97855C38A145}"/>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D56A88E9-D227-C46F-A8C8-81D80BEFD3A0}"/>
              </a:ext>
            </a:extLst>
          </p:cNvPr>
          <p:cNvSpPr>
            <a:spLocks noGrp="1"/>
          </p:cNvSpPr>
          <p:nvPr>
            <p:ph type="title"/>
          </p:nvPr>
        </p:nvSpPr>
        <p:spPr>
          <a:xfrm>
            <a:off x="374053" y="364655"/>
            <a:ext cx="5621306" cy="621454"/>
          </a:xfrm>
        </p:spPr>
        <p:txBody>
          <a:bodyPr/>
          <a:lstStyle/>
          <a:p>
            <a:r>
              <a:rPr lang="de-DE" dirty="0"/>
              <a:t>dimensions</a:t>
            </a:r>
            <a:endParaRPr lang="de-AT" dirty="0"/>
          </a:p>
        </p:txBody>
      </p:sp>
      <p:sp>
        <p:nvSpPr>
          <p:cNvPr id="55" name="Textplatzhalter 3">
            <a:extLst>
              <a:ext uri="{FF2B5EF4-FFF2-40B4-BE49-F238E27FC236}">
                <a16:creationId xmlns:a16="http://schemas.microsoft.com/office/drawing/2014/main" id="{7CB28BDD-D8E7-BEDD-F630-01673574D974}"/>
              </a:ext>
            </a:extLst>
          </p:cNvPr>
          <p:cNvSpPr txBox="1">
            <a:spLocks/>
          </p:cNvSpPr>
          <p:nvPr/>
        </p:nvSpPr>
        <p:spPr>
          <a:xfrm>
            <a:off x="376066" y="866079"/>
            <a:ext cx="3454061"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lvl="0">
              <a:spcAft>
                <a:spcPts val="0"/>
              </a:spcAft>
              <a:defRPr/>
            </a:pPr>
            <a:r>
              <a:rPr lang="en-US" dirty="0">
                <a:solidFill>
                  <a:srgbClr val="174FA9"/>
                </a:solidFill>
                <a:cs typeface="Gill Sans Light"/>
              </a:rPr>
              <a:t>KHSVI</a:t>
            </a:r>
          </a:p>
        </p:txBody>
      </p:sp>
      <p:pic>
        <p:nvPicPr>
          <p:cNvPr id="9" name="Grafik 8">
            <a:extLst>
              <a:ext uri="{FF2B5EF4-FFF2-40B4-BE49-F238E27FC236}">
                <a16:creationId xmlns:a16="http://schemas.microsoft.com/office/drawing/2014/main" id="{F374108F-FEA0-B995-AA43-54DB2C1804C9}"/>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471140" y="53039"/>
            <a:ext cx="2804342" cy="2804342"/>
          </a:xfrm>
          <a:prstGeom prst="rect">
            <a:avLst/>
          </a:prstGeom>
        </p:spPr>
      </p:pic>
      <p:sp>
        <p:nvSpPr>
          <p:cNvPr id="7" name="Inhaltsplatzhalter 2">
            <a:extLst>
              <a:ext uri="{FF2B5EF4-FFF2-40B4-BE49-F238E27FC236}">
                <a16:creationId xmlns:a16="http://schemas.microsoft.com/office/drawing/2014/main" id="{BC0481F9-AE1A-DF2D-3413-642D80FE6A49}"/>
              </a:ext>
            </a:extLst>
          </p:cNvPr>
          <p:cNvSpPr txBox="1">
            <a:spLocks/>
          </p:cNvSpPr>
          <p:nvPr/>
        </p:nvSpPr>
        <p:spPr>
          <a:xfrm>
            <a:off x="5100701" y="2034807"/>
            <a:ext cx="6053017" cy="221429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Calibri" panose="020F0502020204030204" pitchFamily="34" charset="0"/>
              <a:buChar char="»"/>
              <a:defRPr lang="de-DE" sz="2800" kern="1200" dirty="0" smtClean="0">
                <a:solidFill>
                  <a:srgbClr val="0C3A6E"/>
                </a:solidFill>
                <a:latin typeface="HelveticaNeueLT Com 45 Lt" panose="020B0403020202020204" pitchFamily="34" charset="0"/>
                <a:ea typeface="+mn-ea"/>
                <a:cs typeface="HelveticaNeueLT Com 45 Lt" panose="020B0403020202020204" pitchFamily="34" charset="0"/>
              </a:defRPr>
            </a:lvl1pPr>
            <a:lvl2pPr marL="742950" indent="-285750" algn="l" defTabSz="457200" rtl="0" eaLnBrk="1" latinLnBrk="0" hangingPunct="1">
              <a:spcBef>
                <a:spcPct val="20000"/>
              </a:spcBef>
              <a:buFont typeface="Arial"/>
              <a:buChar char="–"/>
              <a:defRPr sz="2800" kern="1200">
                <a:solidFill>
                  <a:srgbClr val="0C3A6E"/>
                </a:solidFill>
                <a:latin typeface="HelveticaNeueLT Com 45 Lt" panose="020B0403020202020204" pitchFamily="34" charset="0"/>
                <a:ea typeface="+mn-ea"/>
                <a:cs typeface="+mn-cs"/>
              </a:defRPr>
            </a:lvl2pPr>
            <a:lvl3pPr marL="1143000" indent="-228600" algn="l" defTabSz="457200" rtl="0" eaLnBrk="1" latinLnBrk="0" hangingPunct="1">
              <a:spcBef>
                <a:spcPct val="20000"/>
              </a:spcBef>
              <a:buFont typeface="Arial"/>
              <a:buChar char="•"/>
              <a:defRPr sz="2400" kern="1200">
                <a:solidFill>
                  <a:srgbClr val="0C3A6E"/>
                </a:solidFill>
                <a:latin typeface="HelveticaNeueLT Com 45 Lt" panose="020B0403020202020204" pitchFamily="34" charset="0"/>
                <a:ea typeface="+mn-ea"/>
                <a:cs typeface="+mn-cs"/>
              </a:defRPr>
            </a:lvl3pPr>
            <a:lvl4pPr marL="1600200" indent="-228600" algn="l" defTabSz="457200" rtl="0" eaLnBrk="1" latinLnBrk="0" hangingPunct="1">
              <a:spcBef>
                <a:spcPct val="20000"/>
              </a:spcBef>
              <a:buFont typeface="Arial"/>
              <a:buChar char="–"/>
              <a:defRPr sz="2000" kern="1200">
                <a:solidFill>
                  <a:srgbClr val="0C3A6E"/>
                </a:solidFill>
                <a:latin typeface="HelveticaNeueLT Com 45 Lt" panose="020B0403020202020204" pitchFamily="34" charset="0"/>
                <a:ea typeface="+mn-ea"/>
                <a:cs typeface="+mn-cs"/>
              </a:defRPr>
            </a:lvl4pPr>
            <a:lvl5pPr marL="2057400" indent="-228600" algn="l" defTabSz="457200" rtl="0" eaLnBrk="1" latinLnBrk="0" hangingPunct="1">
              <a:spcBef>
                <a:spcPct val="20000"/>
              </a:spcBef>
              <a:buFont typeface="Arial"/>
              <a:buChar char="»"/>
              <a:defRPr sz="2000" kern="1200">
                <a:solidFill>
                  <a:srgbClr val="0C3A6E"/>
                </a:solidFill>
                <a:latin typeface="HelveticaNeueLT Com 45 Lt" panose="020B0403020202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de-AT" sz="1400" b="1" dirty="0"/>
              <a:t>KHSVI full bore:</a:t>
            </a:r>
          </a:p>
          <a:p>
            <a:pPr marL="0" indent="0">
              <a:buNone/>
            </a:pPr>
            <a:r>
              <a:rPr lang="de-AT" sz="1400" dirty="0">
                <a:solidFill>
                  <a:srgbClr val="002060"/>
                </a:solidFill>
              </a:rPr>
              <a:t>DN500 to DN1000, PN25/40</a:t>
            </a:r>
          </a:p>
          <a:p>
            <a:pPr marL="0" indent="0">
              <a:buNone/>
            </a:pPr>
            <a:r>
              <a:rPr lang="de-AT" sz="1400" dirty="0">
                <a:solidFill>
                  <a:srgbClr val="002060"/>
                </a:solidFill>
              </a:rPr>
              <a:t>Face to face length acc EN12982 size 63 / ANSI B16.10 Cl300, Body material 1.0619</a:t>
            </a:r>
          </a:p>
          <a:p>
            <a:pPr marL="0" indent="0">
              <a:buNone/>
            </a:pPr>
            <a:r>
              <a:rPr lang="de-AT" sz="1400" dirty="0">
                <a:solidFill>
                  <a:srgbClr val="002060"/>
                </a:solidFill>
              </a:rPr>
              <a:t>Weld end dimensions on demand</a:t>
            </a:r>
          </a:p>
          <a:p>
            <a:pPr marL="0" indent="0">
              <a:buNone/>
            </a:pPr>
            <a:r>
              <a:rPr lang="de-AT" sz="1400" dirty="0">
                <a:solidFill>
                  <a:srgbClr val="002060"/>
                </a:solidFill>
              </a:rPr>
              <a:t>Standard temperature Version 0°C to +200°C</a:t>
            </a:r>
            <a:r>
              <a:rPr lang="de-AT" sz="1400" dirty="0">
                <a:solidFill>
                  <a:srgbClr val="093A5B"/>
                </a:solidFill>
              </a:rPr>
              <a:t>, Low Temperature Version -45°C to +200°C</a:t>
            </a:r>
          </a:p>
          <a:p>
            <a:pPr marL="0" indent="0">
              <a:buNone/>
            </a:pPr>
            <a:r>
              <a:rPr lang="de-AT" sz="1400" dirty="0">
                <a:solidFill>
                  <a:srgbClr val="093A5B"/>
                </a:solidFill>
              </a:rPr>
              <a:t>Ball EN-JS1030Fe/Cr30f,mt/ 1.4408 trunnion mounted, stem 1.4104</a:t>
            </a:r>
          </a:p>
          <a:p>
            <a:pPr marL="0" indent="0">
              <a:buNone/>
            </a:pPr>
            <a:r>
              <a:rPr lang="de-AT" sz="1400" dirty="0">
                <a:solidFill>
                  <a:srgbClr val="093A5B"/>
                </a:solidFill>
              </a:rPr>
              <a:t>Painting carbon steel body:</a:t>
            </a:r>
          </a:p>
          <a:p>
            <a:pPr marL="0" indent="0">
              <a:buNone/>
            </a:pPr>
            <a:r>
              <a:rPr lang="de-DE" sz="1400" dirty="0">
                <a:solidFill>
                  <a:srgbClr val="003A68"/>
                </a:solidFill>
              </a:rPr>
              <a:t>Material VIII Sky blue RAL 5015 </a:t>
            </a:r>
            <a:endParaRPr lang="de-AT" sz="1400" dirty="0">
              <a:solidFill>
                <a:srgbClr val="003A68"/>
              </a:solidFill>
            </a:endParaRPr>
          </a:p>
          <a:p>
            <a:pPr marL="0" indent="0">
              <a:buNone/>
            </a:pPr>
            <a:endParaRPr lang="de-AT" sz="1400" dirty="0">
              <a:solidFill>
                <a:srgbClr val="002060"/>
              </a:solidFill>
            </a:endParaRPr>
          </a:p>
          <a:p>
            <a:pPr marL="0" indent="0">
              <a:buFont typeface="Calibri" panose="020F0502020204030204" pitchFamily="34" charset="0"/>
              <a:buNone/>
            </a:pPr>
            <a:endParaRPr lang="en-US" sz="1400" b="1" dirty="0">
              <a:solidFill>
                <a:srgbClr val="002060"/>
              </a:solidFill>
            </a:endParaRPr>
          </a:p>
        </p:txBody>
      </p:sp>
      <p:pic>
        <p:nvPicPr>
          <p:cNvPr id="4" name="Grafik 3">
            <a:extLst>
              <a:ext uri="{FF2B5EF4-FFF2-40B4-BE49-F238E27FC236}">
                <a16:creationId xmlns:a16="http://schemas.microsoft.com/office/drawing/2014/main" id="{68C1B535-403D-6DB1-7D87-C8FDA5594E73}"/>
              </a:ext>
            </a:extLst>
          </p:cNvPr>
          <p:cNvPicPr>
            <a:picLocks noChangeAspect="1"/>
          </p:cNvPicPr>
          <p:nvPr/>
        </p:nvPicPr>
        <p:blipFill>
          <a:blip r:embed="rId3"/>
          <a:stretch>
            <a:fillRect/>
          </a:stretch>
        </p:blipFill>
        <p:spPr>
          <a:xfrm>
            <a:off x="5152223" y="4609788"/>
            <a:ext cx="5949972" cy="573584"/>
          </a:xfrm>
          <a:prstGeom prst="rect">
            <a:avLst/>
          </a:prstGeom>
        </p:spPr>
      </p:pic>
      <p:pic>
        <p:nvPicPr>
          <p:cNvPr id="10" name="Grafik 9">
            <a:extLst>
              <a:ext uri="{FF2B5EF4-FFF2-40B4-BE49-F238E27FC236}">
                <a16:creationId xmlns:a16="http://schemas.microsoft.com/office/drawing/2014/main" id="{F8F08206-1184-84C1-898F-BEEFDFA2AFA4}"/>
              </a:ext>
            </a:extLst>
          </p:cNvPr>
          <p:cNvPicPr>
            <a:picLocks noChangeAspect="1"/>
          </p:cNvPicPr>
          <p:nvPr/>
        </p:nvPicPr>
        <p:blipFill>
          <a:blip r:embed="rId4"/>
          <a:stretch>
            <a:fillRect/>
          </a:stretch>
        </p:blipFill>
        <p:spPr>
          <a:xfrm>
            <a:off x="5152224" y="5262053"/>
            <a:ext cx="5949972" cy="1231292"/>
          </a:xfrm>
          <a:prstGeom prst="rect">
            <a:avLst/>
          </a:prstGeom>
        </p:spPr>
      </p:pic>
      <p:pic>
        <p:nvPicPr>
          <p:cNvPr id="3" name="Grafik 2">
            <a:extLst>
              <a:ext uri="{FF2B5EF4-FFF2-40B4-BE49-F238E27FC236}">
                <a16:creationId xmlns:a16="http://schemas.microsoft.com/office/drawing/2014/main" id="{3CE7C10F-BCAE-A2F7-D37C-EABDD04234E7}"/>
              </a:ext>
            </a:extLst>
          </p:cNvPr>
          <p:cNvPicPr>
            <a:picLocks noChangeAspect="1"/>
          </p:cNvPicPr>
          <p:nvPr/>
        </p:nvPicPr>
        <p:blipFill>
          <a:blip r:embed="rId5"/>
          <a:stretch>
            <a:fillRect/>
          </a:stretch>
        </p:blipFill>
        <p:spPr>
          <a:xfrm>
            <a:off x="376066" y="2098531"/>
            <a:ext cx="4551997" cy="4394814"/>
          </a:xfrm>
          <a:prstGeom prst="rect">
            <a:avLst/>
          </a:prstGeom>
        </p:spPr>
      </p:pic>
    </p:spTree>
    <p:extLst>
      <p:ext uri="{BB962C8B-B14F-4D97-AF65-F5344CB8AC3E}">
        <p14:creationId xmlns:p14="http://schemas.microsoft.com/office/powerpoint/2010/main" val="341891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67E29-4984-914A-3D48-A368066DC6A5}"/>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D70FB96E-20BF-ECDE-D267-C4A89F60521F}"/>
              </a:ext>
            </a:extLst>
          </p:cNvPr>
          <p:cNvSpPr>
            <a:spLocks noGrp="1"/>
          </p:cNvSpPr>
          <p:nvPr>
            <p:ph type="title"/>
          </p:nvPr>
        </p:nvSpPr>
        <p:spPr>
          <a:xfrm>
            <a:off x="374053" y="364655"/>
            <a:ext cx="5621306" cy="621454"/>
          </a:xfrm>
        </p:spPr>
        <p:txBody>
          <a:bodyPr/>
          <a:lstStyle/>
          <a:p>
            <a:r>
              <a:rPr lang="de-DE" dirty="0"/>
              <a:t>dimensions</a:t>
            </a:r>
            <a:endParaRPr lang="de-AT" dirty="0"/>
          </a:p>
        </p:txBody>
      </p:sp>
      <p:sp>
        <p:nvSpPr>
          <p:cNvPr id="55" name="Textplatzhalter 3">
            <a:extLst>
              <a:ext uri="{FF2B5EF4-FFF2-40B4-BE49-F238E27FC236}">
                <a16:creationId xmlns:a16="http://schemas.microsoft.com/office/drawing/2014/main" id="{F72D5CA9-4350-0DF8-B697-544B46ED8D5B}"/>
              </a:ext>
            </a:extLst>
          </p:cNvPr>
          <p:cNvSpPr txBox="1">
            <a:spLocks/>
          </p:cNvSpPr>
          <p:nvPr/>
        </p:nvSpPr>
        <p:spPr>
          <a:xfrm>
            <a:off x="376066" y="866079"/>
            <a:ext cx="3454061"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lvl="0">
              <a:spcAft>
                <a:spcPts val="0"/>
              </a:spcAft>
              <a:defRPr/>
            </a:pPr>
            <a:r>
              <a:rPr lang="en-US" dirty="0">
                <a:solidFill>
                  <a:srgbClr val="174FA9"/>
                </a:solidFill>
                <a:cs typeface="Gill Sans Light"/>
              </a:rPr>
              <a:t>KHSVI-VVS</a:t>
            </a:r>
          </a:p>
        </p:txBody>
      </p:sp>
      <p:pic>
        <p:nvPicPr>
          <p:cNvPr id="10" name="Grafik 9">
            <a:extLst>
              <a:ext uri="{FF2B5EF4-FFF2-40B4-BE49-F238E27FC236}">
                <a16:creationId xmlns:a16="http://schemas.microsoft.com/office/drawing/2014/main" id="{B0791FF4-1648-8428-C0C8-AF1377D71411}"/>
              </a:ext>
            </a:extLst>
          </p:cNvPr>
          <p:cNvPicPr>
            <a:picLocks noChangeAspect="1"/>
          </p:cNvPicPr>
          <p:nvPr/>
        </p:nvPicPr>
        <p:blipFill>
          <a:blip r:embed="rId2"/>
          <a:stretch>
            <a:fillRect/>
          </a:stretch>
        </p:blipFill>
        <p:spPr>
          <a:xfrm>
            <a:off x="498984" y="1411817"/>
            <a:ext cx="2574141" cy="2739066"/>
          </a:xfrm>
          <a:prstGeom prst="rect">
            <a:avLst/>
          </a:prstGeom>
        </p:spPr>
      </p:pic>
      <p:pic>
        <p:nvPicPr>
          <p:cNvPr id="2" name="Grafik 1">
            <a:extLst>
              <a:ext uri="{FF2B5EF4-FFF2-40B4-BE49-F238E27FC236}">
                <a16:creationId xmlns:a16="http://schemas.microsoft.com/office/drawing/2014/main" id="{B8DE891F-9CBC-07DF-C8BC-394263740044}"/>
              </a:ext>
            </a:extLst>
          </p:cNvPr>
          <p:cNvPicPr>
            <a:picLocks noChangeAspect="1"/>
          </p:cNvPicPr>
          <p:nvPr/>
        </p:nvPicPr>
        <p:blipFill>
          <a:blip r:embed="rId3"/>
          <a:stretch>
            <a:fillRect/>
          </a:stretch>
        </p:blipFill>
        <p:spPr>
          <a:xfrm>
            <a:off x="498984" y="4125570"/>
            <a:ext cx="2574141" cy="2593348"/>
          </a:xfrm>
          <a:prstGeom prst="rect">
            <a:avLst/>
          </a:prstGeom>
        </p:spPr>
      </p:pic>
      <p:pic>
        <p:nvPicPr>
          <p:cNvPr id="11" name="Grafik 10">
            <a:extLst>
              <a:ext uri="{FF2B5EF4-FFF2-40B4-BE49-F238E27FC236}">
                <a16:creationId xmlns:a16="http://schemas.microsoft.com/office/drawing/2014/main" id="{A043DC0F-96AF-EDD8-2324-FF9E5AA668A2}"/>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772400" y="214558"/>
            <a:ext cx="3526732" cy="3526732"/>
          </a:xfrm>
          <a:prstGeom prst="rect">
            <a:avLst/>
          </a:prstGeom>
        </p:spPr>
      </p:pic>
      <p:sp>
        <p:nvSpPr>
          <p:cNvPr id="12" name="Inhaltsplatzhalter 2">
            <a:extLst>
              <a:ext uri="{FF2B5EF4-FFF2-40B4-BE49-F238E27FC236}">
                <a16:creationId xmlns:a16="http://schemas.microsoft.com/office/drawing/2014/main" id="{E9393C1F-E0E4-0172-F9BB-5117F2D354BF}"/>
              </a:ext>
            </a:extLst>
          </p:cNvPr>
          <p:cNvSpPr txBox="1">
            <a:spLocks/>
          </p:cNvSpPr>
          <p:nvPr/>
        </p:nvSpPr>
        <p:spPr>
          <a:xfrm>
            <a:off x="3184706" y="2425723"/>
            <a:ext cx="8583762" cy="245437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Calibri" panose="020F0502020204030204" pitchFamily="34" charset="0"/>
              <a:buChar char="»"/>
              <a:defRPr lang="de-DE" sz="2800" kern="1200" dirty="0" smtClean="0">
                <a:solidFill>
                  <a:srgbClr val="0C3A6E"/>
                </a:solidFill>
                <a:latin typeface="HelveticaNeueLT Com 45 Lt" panose="020B0403020202020204" pitchFamily="34" charset="0"/>
                <a:ea typeface="+mn-ea"/>
                <a:cs typeface="HelveticaNeueLT Com 45 Lt" panose="020B0403020202020204" pitchFamily="34" charset="0"/>
              </a:defRPr>
            </a:lvl1pPr>
            <a:lvl2pPr marL="742950" indent="-285750" algn="l" defTabSz="457200" rtl="0" eaLnBrk="1" latinLnBrk="0" hangingPunct="1">
              <a:spcBef>
                <a:spcPct val="20000"/>
              </a:spcBef>
              <a:buFont typeface="Arial"/>
              <a:buChar char="–"/>
              <a:defRPr sz="2800" kern="1200">
                <a:solidFill>
                  <a:srgbClr val="0C3A6E"/>
                </a:solidFill>
                <a:latin typeface="HelveticaNeueLT Com 45 Lt" panose="020B0403020202020204" pitchFamily="34" charset="0"/>
                <a:ea typeface="+mn-ea"/>
                <a:cs typeface="+mn-cs"/>
              </a:defRPr>
            </a:lvl2pPr>
            <a:lvl3pPr marL="1143000" indent="-228600" algn="l" defTabSz="457200" rtl="0" eaLnBrk="1" latinLnBrk="0" hangingPunct="1">
              <a:spcBef>
                <a:spcPct val="20000"/>
              </a:spcBef>
              <a:buFont typeface="Arial"/>
              <a:buChar char="•"/>
              <a:defRPr sz="2400" kern="1200">
                <a:solidFill>
                  <a:srgbClr val="0C3A6E"/>
                </a:solidFill>
                <a:latin typeface="HelveticaNeueLT Com 45 Lt" panose="020B0403020202020204" pitchFamily="34" charset="0"/>
                <a:ea typeface="+mn-ea"/>
                <a:cs typeface="+mn-cs"/>
              </a:defRPr>
            </a:lvl3pPr>
            <a:lvl4pPr marL="1600200" indent="-228600" algn="l" defTabSz="457200" rtl="0" eaLnBrk="1" latinLnBrk="0" hangingPunct="1">
              <a:spcBef>
                <a:spcPct val="20000"/>
              </a:spcBef>
              <a:buFont typeface="Arial"/>
              <a:buChar char="–"/>
              <a:defRPr sz="2000" kern="1200">
                <a:solidFill>
                  <a:srgbClr val="0C3A6E"/>
                </a:solidFill>
                <a:latin typeface="HelveticaNeueLT Com 45 Lt" panose="020B0403020202020204" pitchFamily="34" charset="0"/>
                <a:ea typeface="+mn-ea"/>
                <a:cs typeface="+mn-cs"/>
              </a:defRPr>
            </a:lvl4pPr>
            <a:lvl5pPr marL="2057400" indent="-228600" algn="l" defTabSz="457200" rtl="0" eaLnBrk="1" latinLnBrk="0" hangingPunct="1">
              <a:spcBef>
                <a:spcPct val="20000"/>
              </a:spcBef>
              <a:buFont typeface="Arial"/>
              <a:buChar char="»"/>
              <a:defRPr sz="2000" kern="1200">
                <a:solidFill>
                  <a:srgbClr val="0C3A6E"/>
                </a:solidFill>
                <a:latin typeface="HelveticaNeueLT Com 45 Lt" panose="020B0403020202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de-AT" sz="1400" b="1" dirty="0"/>
              <a:t>KHSVI – VVS fully welded full bore</a:t>
            </a:r>
          </a:p>
          <a:p>
            <a:pPr marL="0" indent="0">
              <a:buNone/>
            </a:pPr>
            <a:r>
              <a:rPr lang="de-AT" sz="1400" dirty="0">
                <a:solidFill>
                  <a:srgbClr val="002060"/>
                </a:solidFill>
              </a:rPr>
              <a:t>DN150 to DN800, PN25/40, Body material 1.0619</a:t>
            </a:r>
          </a:p>
          <a:p>
            <a:pPr marL="0" indent="0">
              <a:buNone/>
            </a:pPr>
            <a:r>
              <a:rPr lang="de-AT" sz="1400" dirty="0">
                <a:solidFill>
                  <a:srgbClr val="002060"/>
                </a:solidFill>
              </a:rPr>
              <a:t>DN150 – 250 F/F length acc EN12982 size 61 </a:t>
            </a:r>
          </a:p>
          <a:p>
            <a:pPr marL="0" indent="0">
              <a:buNone/>
            </a:pPr>
            <a:r>
              <a:rPr lang="de-AT" sz="1400" dirty="0">
                <a:solidFill>
                  <a:srgbClr val="002060"/>
                </a:solidFill>
              </a:rPr>
              <a:t>DN300 – 800 F/F length acc EN12982 size 63 / ANSI B16.10 Cl300</a:t>
            </a:r>
          </a:p>
          <a:p>
            <a:pPr marL="0" indent="0">
              <a:buNone/>
            </a:pPr>
            <a:r>
              <a:rPr lang="de-AT" sz="1400" dirty="0">
                <a:solidFill>
                  <a:srgbClr val="002060"/>
                </a:solidFill>
              </a:rPr>
              <a:t>Certified acc. EN488:2019, EHP003</a:t>
            </a:r>
          </a:p>
          <a:p>
            <a:pPr marL="0" indent="0">
              <a:buNone/>
            </a:pPr>
            <a:r>
              <a:rPr lang="de-AT" sz="1400" dirty="0">
                <a:solidFill>
                  <a:srgbClr val="002060"/>
                </a:solidFill>
              </a:rPr>
              <a:t>Standard temperature Version 0°C to +250°C</a:t>
            </a:r>
            <a:r>
              <a:rPr lang="de-AT" sz="1400" dirty="0">
                <a:solidFill>
                  <a:srgbClr val="093A5B"/>
                </a:solidFill>
              </a:rPr>
              <a:t>, Low Temperature Version -45°C to +200°C</a:t>
            </a:r>
          </a:p>
          <a:p>
            <a:pPr marL="0" indent="0">
              <a:buNone/>
            </a:pPr>
            <a:r>
              <a:rPr lang="de-AT" sz="1400" dirty="0">
                <a:solidFill>
                  <a:srgbClr val="093A5B"/>
                </a:solidFill>
              </a:rPr>
              <a:t>Ball EN-JS1030Fe/Cr30f,mt/ 1.4408, trunnion mounted, stem 1.4104</a:t>
            </a:r>
          </a:p>
          <a:p>
            <a:pPr marL="0" indent="0">
              <a:buNone/>
            </a:pPr>
            <a:r>
              <a:rPr lang="de-AT" sz="1400" dirty="0">
                <a:solidFill>
                  <a:srgbClr val="093A5B"/>
                </a:solidFill>
              </a:rPr>
              <a:t>Painting carbon steel body:</a:t>
            </a:r>
          </a:p>
          <a:p>
            <a:pPr marL="0" indent="0">
              <a:buNone/>
            </a:pPr>
            <a:r>
              <a:rPr lang="de-DE" sz="1400" dirty="0">
                <a:solidFill>
                  <a:srgbClr val="003A68"/>
                </a:solidFill>
              </a:rPr>
              <a:t>Material VIII Sky blue RAL 5015 </a:t>
            </a:r>
            <a:endParaRPr lang="de-AT" sz="1400" dirty="0">
              <a:solidFill>
                <a:srgbClr val="003A68"/>
              </a:solidFill>
            </a:endParaRPr>
          </a:p>
          <a:p>
            <a:pPr marL="0" indent="0">
              <a:buNone/>
            </a:pPr>
            <a:endParaRPr lang="de-AT" sz="1400" dirty="0">
              <a:solidFill>
                <a:srgbClr val="002060"/>
              </a:solidFill>
            </a:endParaRPr>
          </a:p>
          <a:p>
            <a:pPr marL="0" indent="0">
              <a:buFont typeface="Calibri" panose="020F0502020204030204" pitchFamily="34" charset="0"/>
              <a:buNone/>
            </a:pPr>
            <a:endParaRPr lang="en-US" sz="1400" b="1" dirty="0">
              <a:solidFill>
                <a:srgbClr val="002060"/>
              </a:solidFill>
            </a:endParaRPr>
          </a:p>
        </p:txBody>
      </p:sp>
      <p:sp>
        <p:nvSpPr>
          <p:cNvPr id="17" name="Textfeld 16">
            <a:extLst>
              <a:ext uri="{FF2B5EF4-FFF2-40B4-BE49-F238E27FC236}">
                <a16:creationId xmlns:a16="http://schemas.microsoft.com/office/drawing/2014/main" id="{74F5B946-035B-C374-7E7F-D43FEC0C9C2B}"/>
              </a:ext>
            </a:extLst>
          </p:cNvPr>
          <p:cNvSpPr txBox="1"/>
          <p:nvPr/>
        </p:nvSpPr>
        <p:spPr>
          <a:xfrm>
            <a:off x="1974484" y="1404292"/>
            <a:ext cx="1371600" cy="307777"/>
          </a:xfrm>
          <a:prstGeom prst="rect">
            <a:avLst/>
          </a:prstGeom>
          <a:noFill/>
        </p:spPr>
        <p:txBody>
          <a:bodyPr wrap="square" rtlCol="0">
            <a:spAutoFit/>
          </a:bodyPr>
          <a:lstStyle/>
          <a:p>
            <a:r>
              <a:rPr lang="de-AT" sz="1400" dirty="0">
                <a:latin typeface="HelveticaNeueLT Com 45 Lt" panose="020B0403020202020204" pitchFamily="34" charset="0"/>
              </a:rPr>
              <a:t>DN150-250</a:t>
            </a:r>
          </a:p>
        </p:txBody>
      </p:sp>
      <p:sp>
        <p:nvSpPr>
          <p:cNvPr id="18" name="Textfeld 17">
            <a:extLst>
              <a:ext uri="{FF2B5EF4-FFF2-40B4-BE49-F238E27FC236}">
                <a16:creationId xmlns:a16="http://schemas.microsoft.com/office/drawing/2014/main" id="{86E9563B-A0A5-4F73-26E5-077D90B2E116}"/>
              </a:ext>
            </a:extLst>
          </p:cNvPr>
          <p:cNvSpPr txBox="1"/>
          <p:nvPr/>
        </p:nvSpPr>
        <p:spPr>
          <a:xfrm>
            <a:off x="1974484" y="4118045"/>
            <a:ext cx="1252221" cy="307777"/>
          </a:xfrm>
          <a:prstGeom prst="rect">
            <a:avLst/>
          </a:prstGeom>
          <a:noFill/>
        </p:spPr>
        <p:txBody>
          <a:bodyPr wrap="square" rtlCol="0">
            <a:spAutoFit/>
          </a:bodyPr>
          <a:lstStyle/>
          <a:p>
            <a:r>
              <a:rPr lang="de-AT" sz="1400" dirty="0">
                <a:latin typeface="HelveticaNeueLT Com 45 Lt" panose="020B0403020202020204" pitchFamily="34" charset="0"/>
              </a:rPr>
              <a:t>DN300-800</a:t>
            </a:r>
          </a:p>
        </p:txBody>
      </p:sp>
      <p:pic>
        <p:nvPicPr>
          <p:cNvPr id="6" name="Grafik 5">
            <a:extLst>
              <a:ext uri="{FF2B5EF4-FFF2-40B4-BE49-F238E27FC236}">
                <a16:creationId xmlns:a16="http://schemas.microsoft.com/office/drawing/2014/main" id="{21114F93-CEB8-BDF9-AA8F-325FE3EB3859}"/>
              </a:ext>
            </a:extLst>
          </p:cNvPr>
          <p:cNvPicPr>
            <a:picLocks noChangeAspect="1"/>
          </p:cNvPicPr>
          <p:nvPr/>
        </p:nvPicPr>
        <p:blipFill>
          <a:blip r:embed="rId5"/>
          <a:stretch>
            <a:fillRect/>
          </a:stretch>
        </p:blipFill>
        <p:spPr>
          <a:xfrm>
            <a:off x="3237119" y="4862262"/>
            <a:ext cx="4239469" cy="1119963"/>
          </a:xfrm>
          <a:prstGeom prst="rect">
            <a:avLst/>
          </a:prstGeom>
        </p:spPr>
      </p:pic>
      <p:pic>
        <p:nvPicPr>
          <p:cNvPr id="9" name="Grafik 8">
            <a:extLst>
              <a:ext uri="{FF2B5EF4-FFF2-40B4-BE49-F238E27FC236}">
                <a16:creationId xmlns:a16="http://schemas.microsoft.com/office/drawing/2014/main" id="{9773F4A7-4A39-852B-A86E-9F6474A9DF25}"/>
              </a:ext>
            </a:extLst>
          </p:cNvPr>
          <p:cNvPicPr>
            <a:picLocks noChangeAspect="1"/>
          </p:cNvPicPr>
          <p:nvPr/>
        </p:nvPicPr>
        <p:blipFill>
          <a:blip r:embed="rId6"/>
          <a:stretch>
            <a:fillRect/>
          </a:stretch>
        </p:blipFill>
        <p:spPr>
          <a:xfrm>
            <a:off x="7609326" y="4838440"/>
            <a:ext cx="4234255" cy="1845701"/>
          </a:xfrm>
          <a:prstGeom prst="rect">
            <a:avLst/>
          </a:prstGeom>
        </p:spPr>
      </p:pic>
    </p:spTree>
    <p:extLst>
      <p:ext uri="{BB962C8B-B14F-4D97-AF65-F5344CB8AC3E}">
        <p14:creationId xmlns:p14="http://schemas.microsoft.com/office/powerpoint/2010/main" val="3748530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290BA-CCE5-41ED-E4BF-A42E825A5E4E}"/>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BB572313-5D49-C6DA-3504-92DF37243ED3}"/>
              </a:ext>
            </a:extLst>
          </p:cNvPr>
          <p:cNvSpPr>
            <a:spLocks noGrp="1"/>
          </p:cNvSpPr>
          <p:nvPr>
            <p:ph type="title"/>
          </p:nvPr>
        </p:nvSpPr>
        <p:spPr>
          <a:xfrm>
            <a:off x="414917" y="298955"/>
            <a:ext cx="3760268" cy="621454"/>
          </a:xfrm>
        </p:spPr>
        <p:txBody>
          <a:bodyPr/>
          <a:lstStyle/>
          <a:p>
            <a:r>
              <a:rPr lang="de-DE" dirty="0"/>
              <a:t>P/T diagrams</a:t>
            </a:r>
            <a:endParaRPr lang="de-AT" dirty="0"/>
          </a:p>
        </p:txBody>
      </p:sp>
      <p:sp>
        <p:nvSpPr>
          <p:cNvPr id="2" name="Textfeld 1">
            <a:extLst>
              <a:ext uri="{FF2B5EF4-FFF2-40B4-BE49-F238E27FC236}">
                <a16:creationId xmlns:a16="http://schemas.microsoft.com/office/drawing/2014/main" id="{1F883AB8-E830-5220-D94B-BA146BB1C129}"/>
              </a:ext>
            </a:extLst>
          </p:cNvPr>
          <p:cNvSpPr txBox="1"/>
          <p:nvPr/>
        </p:nvSpPr>
        <p:spPr>
          <a:xfrm>
            <a:off x="3850664" y="2049756"/>
            <a:ext cx="2545341" cy="307777"/>
          </a:xfrm>
          <a:prstGeom prst="rect">
            <a:avLst/>
          </a:prstGeom>
          <a:noFill/>
        </p:spPr>
        <p:txBody>
          <a:bodyPr wrap="square" rtlCol="0">
            <a:spAutoFit/>
          </a:bodyPr>
          <a:lstStyle/>
          <a:p>
            <a:r>
              <a:rPr lang="de-AT" sz="1400" b="1" dirty="0">
                <a:latin typeface="+mj-lt"/>
              </a:rPr>
              <a:t>KHSVI-VVS:</a:t>
            </a:r>
          </a:p>
        </p:txBody>
      </p:sp>
      <p:sp>
        <p:nvSpPr>
          <p:cNvPr id="20" name="Textfeld 19">
            <a:extLst>
              <a:ext uri="{FF2B5EF4-FFF2-40B4-BE49-F238E27FC236}">
                <a16:creationId xmlns:a16="http://schemas.microsoft.com/office/drawing/2014/main" id="{C359766B-B7DF-0BC9-BD2D-8FCD0DDDC88B}"/>
              </a:ext>
            </a:extLst>
          </p:cNvPr>
          <p:cNvSpPr txBox="1"/>
          <p:nvPr/>
        </p:nvSpPr>
        <p:spPr>
          <a:xfrm>
            <a:off x="414917" y="1361413"/>
            <a:ext cx="1983227" cy="307777"/>
          </a:xfrm>
          <a:prstGeom prst="rect">
            <a:avLst/>
          </a:prstGeom>
          <a:noFill/>
        </p:spPr>
        <p:txBody>
          <a:bodyPr wrap="square" rtlCol="0">
            <a:spAutoFit/>
          </a:bodyPr>
          <a:lstStyle/>
          <a:p>
            <a:r>
              <a:rPr lang="de-AT" sz="1400" b="1" dirty="0">
                <a:latin typeface="+mj-lt"/>
              </a:rPr>
              <a:t>KHI, KHSVI:</a:t>
            </a:r>
          </a:p>
        </p:txBody>
      </p:sp>
      <p:pic>
        <p:nvPicPr>
          <p:cNvPr id="4" name="Grafik 3">
            <a:extLst>
              <a:ext uri="{FF2B5EF4-FFF2-40B4-BE49-F238E27FC236}">
                <a16:creationId xmlns:a16="http://schemas.microsoft.com/office/drawing/2014/main" id="{0C8081C1-067D-D511-D8C2-B4189851D244}"/>
              </a:ext>
            </a:extLst>
          </p:cNvPr>
          <p:cNvPicPr>
            <a:picLocks noChangeAspect="1"/>
          </p:cNvPicPr>
          <p:nvPr/>
        </p:nvPicPr>
        <p:blipFill>
          <a:blip r:embed="rId2"/>
          <a:stretch>
            <a:fillRect/>
          </a:stretch>
        </p:blipFill>
        <p:spPr>
          <a:xfrm>
            <a:off x="308061" y="1829405"/>
            <a:ext cx="2971507" cy="4744528"/>
          </a:xfrm>
          <a:prstGeom prst="rect">
            <a:avLst/>
          </a:prstGeom>
        </p:spPr>
      </p:pic>
      <p:pic>
        <p:nvPicPr>
          <p:cNvPr id="8" name="Grafik 7">
            <a:extLst>
              <a:ext uri="{FF2B5EF4-FFF2-40B4-BE49-F238E27FC236}">
                <a16:creationId xmlns:a16="http://schemas.microsoft.com/office/drawing/2014/main" id="{3903FC27-4FAF-6DE1-19E6-150BACB62218}"/>
              </a:ext>
            </a:extLst>
          </p:cNvPr>
          <p:cNvPicPr>
            <a:picLocks noChangeAspect="1"/>
          </p:cNvPicPr>
          <p:nvPr/>
        </p:nvPicPr>
        <p:blipFill>
          <a:blip r:embed="rId3"/>
          <a:stretch>
            <a:fillRect/>
          </a:stretch>
        </p:blipFill>
        <p:spPr>
          <a:xfrm>
            <a:off x="3850664" y="2504461"/>
            <a:ext cx="8120468" cy="3929541"/>
          </a:xfrm>
          <a:prstGeom prst="rect">
            <a:avLst/>
          </a:prstGeom>
        </p:spPr>
      </p:pic>
      <p:sp>
        <p:nvSpPr>
          <p:cNvPr id="9" name="Textplatzhalter 3">
            <a:extLst>
              <a:ext uri="{FF2B5EF4-FFF2-40B4-BE49-F238E27FC236}">
                <a16:creationId xmlns:a16="http://schemas.microsoft.com/office/drawing/2014/main" id="{50256B1E-16B0-8C3D-8CC9-127D27E832FE}"/>
              </a:ext>
            </a:extLst>
          </p:cNvPr>
          <p:cNvSpPr txBox="1">
            <a:spLocks/>
          </p:cNvSpPr>
          <p:nvPr/>
        </p:nvSpPr>
        <p:spPr>
          <a:xfrm>
            <a:off x="414917" y="809348"/>
            <a:ext cx="4415875"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lvl="0">
              <a:spcAft>
                <a:spcPts val="0"/>
              </a:spcAft>
              <a:defRPr/>
            </a:pPr>
            <a:r>
              <a:rPr lang="en-US" dirty="0">
                <a:solidFill>
                  <a:srgbClr val="174FA9"/>
                </a:solidFill>
                <a:cs typeface="Gill Sans Light"/>
              </a:rPr>
              <a:t>KHI, KHSVI, KHSVI-VVS, carbon steel</a:t>
            </a:r>
          </a:p>
        </p:txBody>
      </p:sp>
    </p:spTree>
    <p:extLst>
      <p:ext uri="{BB962C8B-B14F-4D97-AF65-F5344CB8AC3E}">
        <p14:creationId xmlns:p14="http://schemas.microsoft.com/office/powerpoint/2010/main" val="3348088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451690" y="411479"/>
            <a:ext cx="10693240" cy="621454"/>
          </a:xfrm>
        </p:spPr>
        <p:txBody>
          <a:bodyPr/>
          <a:lstStyle/>
          <a:p>
            <a:r>
              <a:rPr lang="de-DE" dirty="0"/>
              <a:t>Stem o-rings</a:t>
            </a:r>
            <a:endParaRPr lang="de-AT" dirty="0"/>
          </a:p>
        </p:txBody>
      </p:sp>
      <p:pic>
        <p:nvPicPr>
          <p:cNvPr id="47" name="Grafik 46">
            <a:extLst>
              <a:ext uri="{FF2B5EF4-FFF2-40B4-BE49-F238E27FC236}">
                <a16:creationId xmlns:a16="http://schemas.microsoft.com/office/drawing/2014/main" id="{DC78A549-1C60-4442-9819-BE9B875AFFF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94891" y="1674739"/>
            <a:ext cx="5629223" cy="4866673"/>
          </a:xfrm>
          <a:prstGeom prst="rect">
            <a:avLst/>
          </a:prstGeom>
        </p:spPr>
      </p:pic>
      <p:pic>
        <p:nvPicPr>
          <p:cNvPr id="48" name="Grafik 47">
            <a:extLst>
              <a:ext uri="{FF2B5EF4-FFF2-40B4-BE49-F238E27FC236}">
                <a16:creationId xmlns:a16="http://schemas.microsoft.com/office/drawing/2014/main" id="{C725ADF2-9BE6-4EE7-BC0E-3DC9EC8E9C9B}"/>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651558" y="2145407"/>
            <a:ext cx="3594167" cy="4137822"/>
          </a:xfrm>
          <a:prstGeom prst="rect">
            <a:avLst/>
          </a:prstGeom>
        </p:spPr>
      </p:pic>
      <p:sp>
        <p:nvSpPr>
          <p:cNvPr id="49" name="Inhaltsplatzhalter 2">
            <a:extLst>
              <a:ext uri="{FF2B5EF4-FFF2-40B4-BE49-F238E27FC236}">
                <a16:creationId xmlns:a16="http://schemas.microsoft.com/office/drawing/2014/main" id="{7AB07555-1142-41AC-B0B1-8940419E5B58}"/>
              </a:ext>
            </a:extLst>
          </p:cNvPr>
          <p:cNvSpPr txBox="1">
            <a:spLocks/>
          </p:cNvSpPr>
          <p:nvPr/>
        </p:nvSpPr>
        <p:spPr>
          <a:xfrm>
            <a:off x="9331989" y="2145407"/>
            <a:ext cx="2269389" cy="2873338"/>
          </a:xfrm>
          <a:prstGeom prst="rect">
            <a:avLst/>
          </a:prstGeom>
        </p:spPr>
        <p:txBody>
          <a:bodyPr vert="horz" lIns="91440" tIns="45720" rIns="91440" bIns="45720" rtlCol="0">
            <a:noAutofit/>
          </a:bodyPr>
          <a:lstStyle>
            <a:lvl1pPr marL="342900" indent="-342900" algn="l" defTabSz="914400" rtl="0" eaLnBrk="1" latinLnBrk="0" hangingPunct="1">
              <a:spcBef>
                <a:spcPts val="300"/>
              </a:spcBef>
              <a:buClr>
                <a:srgbClr val="0C3A6E"/>
              </a:buClr>
              <a:buFont typeface="Wingdings" charset="2"/>
              <a:buChar char="§"/>
              <a:defRPr sz="2200" b="0" kern="1200">
                <a:solidFill>
                  <a:srgbClr val="093A5B"/>
                </a:solidFill>
                <a:effectLst/>
                <a:latin typeface="Gill Sans MT" panose="020B0502020104020203" pitchFamily="34" charset="0"/>
                <a:ea typeface="+mn-ea"/>
                <a:cs typeface="+mn-cs"/>
              </a:defRPr>
            </a:lvl1pPr>
            <a:lvl2pPr marL="742950" indent="-285750" algn="l" defTabSz="457200" rtl="0" eaLnBrk="1" latinLnBrk="0" hangingPunct="1">
              <a:spcBef>
                <a:spcPct val="20000"/>
              </a:spcBef>
              <a:buClr>
                <a:srgbClr val="0C3A6E"/>
              </a:buClr>
              <a:buFontTx/>
              <a:buBlip>
                <a:blip r:embed="rId4"/>
              </a:buBlip>
              <a:defRPr sz="1800" kern="1200">
                <a:solidFill>
                  <a:srgbClr val="093A5B"/>
                </a:solidFill>
                <a:latin typeface="Gill Sans MT" panose="020B0502020104020203" pitchFamily="34" charset="0"/>
                <a:ea typeface="+mn-ea"/>
                <a:cs typeface="+mn-cs"/>
              </a:defRPr>
            </a:lvl2pPr>
            <a:lvl3pPr marL="914400" indent="0" algn="l" defTabSz="457200" rtl="0" eaLnBrk="1" latinLnBrk="0" hangingPunct="1">
              <a:spcBef>
                <a:spcPct val="20000"/>
              </a:spcBef>
              <a:buFont typeface="Arial"/>
              <a:buNone/>
              <a:defRPr sz="1600" kern="1200">
                <a:solidFill>
                  <a:schemeClr val="tx1">
                    <a:tint val="75000"/>
                  </a:schemeClr>
                </a:solidFill>
                <a:latin typeface="+mn-lt"/>
                <a:ea typeface="+mn-ea"/>
                <a:cs typeface="+mn-cs"/>
              </a:defRPr>
            </a:lvl3pPr>
            <a:lvl4pPr marL="13716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4pPr>
            <a:lvl5pPr marL="18288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5pPr>
            <a:lvl6pPr marL="22860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6pPr>
            <a:lvl7pPr marL="27432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7pPr>
            <a:lvl8pPr marL="32004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8pPr>
            <a:lvl9pPr marL="36576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9pPr>
          </a:lstStyle>
          <a:p>
            <a:pPr marL="0" indent="0">
              <a:buNone/>
            </a:pPr>
            <a:r>
              <a:rPr lang="en-US" sz="1400" b="1" dirty="0">
                <a:solidFill>
                  <a:srgbClr val="003A68"/>
                </a:solidFill>
                <a:latin typeface="HelveticaNeueLT Com 45 Lt" panose="020B0403020202020204" pitchFamily="34" charset="0"/>
              </a:rPr>
              <a:t>Standard O-Rings AFLAS </a:t>
            </a:r>
          </a:p>
          <a:p>
            <a:pPr marL="0" indent="0">
              <a:buNone/>
            </a:pPr>
            <a:r>
              <a:rPr lang="en-US" sz="1400" dirty="0">
                <a:solidFill>
                  <a:srgbClr val="002060"/>
                </a:solidFill>
                <a:latin typeface="HelveticaNeueLT Com 45 Lt" panose="020B0403020202020204" pitchFamily="34" charset="0"/>
              </a:rPr>
              <a:t>Temperature Range 0°C to 200°C</a:t>
            </a:r>
          </a:p>
          <a:p>
            <a:pPr marL="0" indent="0">
              <a:buNone/>
            </a:pPr>
            <a:endParaRPr lang="de-AT" sz="1400" dirty="0">
              <a:solidFill>
                <a:srgbClr val="002060"/>
              </a:solidFill>
              <a:latin typeface="HelveticaNeueLT Com 45 Lt" panose="020B0403020202020204" pitchFamily="34" charset="0"/>
            </a:endParaRPr>
          </a:p>
          <a:p>
            <a:pPr marL="0" indent="0">
              <a:buNone/>
            </a:pPr>
            <a:r>
              <a:rPr lang="en-US" sz="1400" b="1" dirty="0">
                <a:solidFill>
                  <a:srgbClr val="003A68"/>
                </a:solidFill>
                <a:latin typeface="HelveticaNeueLT Com 45 Lt" panose="020B0403020202020204" pitchFamily="34" charset="0"/>
              </a:rPr>
              <a:t>Low Temperature O-Rings V71C</a:t>
            </a:r>
            <a:r>
              <a:rPr lang="en-US" sz="1400" dirty="0">
                <a:solidFill>
                  <a:srgbClr val="003A68"/>
                </a:solidFill>
                <a:latin typeface="HelveticaNeueLT Com 45 Lt" panose="020B0403020202020204" pitchFamily="34" charset="0"/>
              </a:rPr>
              <a:t> : </a:t>
            </a:r>
          </a:p>
          <a:p>
            <a:pPr marL="0" indent="0">
              <a:buNone/>
            </a:pPr>
            <a:r>
              <a:rPr lang="en-US" sz="1400" dirty="0">
                <a:solidFill>
                  <a:srgbClr val="002060"/>
                </a:solidFill>
                <a:latin typeface="HelveticaNeueLT Com 45 Lt" panose="020B0403020202020204" pitchFamily="34" charset="0"/>
              </a:rPr>
              <a:t>Temperature Range -45°C to 200°C,</a:t>
            </a:r>
          </a:p>
          <a:p>
            <a:pPr marL="0" indent="0">
              <a:buNone/>
            </a:pPr>
            <a:endParaRPr lang="en-US" sz="1400" b="1" dirty="0">
              <a:solidFill>
                <a:srgbClr val="002060"/>
              </a:solidFill>
              <a:latin typeface="HelveticaNeueLT Com 45 Lt" panose="020B0403020202020204" pitchFamily="34" charset="0"/>
            </a:endParaRPr>
          </a:p>
          <a:p>
            <a:pPr marL="0" indent="0">
              <a:buNone/>
            </a:pPr>
            <a:r>
              <a:rPr lang="en-US" sz="1400" b="1" dirty="0">
                <a:solidFill>
                  <a:srgbClr val="002060"/>
                </a:solidFill>
                <a:latin typeface="HelveticaNeueLT Com 45 Lt" panose="020B0403020202020204" pitchFamily="34" charset="0"/>
              </a:rPr>
              <a:t>Gas O-Rings FPM </a:t>
            </a:r>
          </a:p>
          <a:p>
            <a:pPr marL="0" indent="0">
              <a:buNone/>
            </a:pPr>
            <a:r>
              <a:rPr lang="en-US" sz="1400" dirty="0">
                <a:solidFill>
                  <a:srgbClr val="002060"/>
                </a:solidFill>
                <a:latin typeface="HelveticaNeueLT Com 45 Lt" panose="020B0403020202020204" pitchFamily="34" charset="0"/>
              </a:rPr>
              <a:t>Temperature Range 0°C to 150°C</a:t>
            </a:r>
          </a:p>
        </p:txBody>
      </p:sp>
      <p:sp>
        <p:nvSpPr>
          <p:cNvPr id="51" name="Ellipse 50">
            <a:extLst>
              <a:ext uri="{FF2B5EF4-FFF2-40B4-BE49-F238E27FC236}">
                <a16:creationId xmlns:a16="http://schemas.microsoft.com/office/drawing/2014/main" id="{3A08A8F7-26ED-4B5B-BD5C-8FB710904188}"/>
              </a:ext>
            </a:extLst>
          </p:cNvPr>
          <p:cNvSpPr/>
          <p:nvPr/>
        </p:nvSpPr>
        <p:spPr>
          <a:xfrm>
            <a:off x="2786971" y="2691442"/>
            <a:ext cx="689474" cy="671157"/>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AT" dirty="0"/>
          </a:p>
        </p:txBody>
      </p:sp>
      <p:sp>
        <p:nvSpPr>
          <p:cNvPr id="2" name="Textplatzhalter 3">
            <a:extLst>
              <a:ext uri="{FF2B5EF4-FFF2-40B4-BE49-F238E27FC236}">
                <a16:creationId xmlns:a16="http://schemas.microsoft.com/office/drawing/2014/main" id="{5CB2C8BA-76DE-6457-8537-137426C9A384}"/>
              </a:ext>
            </a:extLst>
          </p:cNvPr>
          <p:cNvSpPr txBox="1">
            <a:spLocks/>
          </p:cNvSpPr>
          <p:nvPr/>
        </p:nvSpPr>
        <p:spPr>
          <a:xfrm>
            <a:off x="451690" y="931956"/>
            <a:ext cx="3454061"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lvl="0">
              <a:spcAft>
                <a:spcPts val="0"/>
              </a:spcAft>
              <a:defRPr/>
            </a:pPr>
            <a:r>
              <a:rPr lang="en-US" dirty="0">
                <a:solidFill>
                  <a:srgbClr val="174FA9"/>
                </a:solidFill>
                <a:cs typeface="Gill Sans Light"/>
              </a:rPr>
              <a:t>KHI, KHSVI, KHSVI-VVS</a:t>
            </a:r>
          </a:p>
        </p:txBody>
      </p:sp>
    </p:spTree>
    <p:extLst>
      <p:ext uri="{BB962C8B-B14F-4D97-AF65-F5344CB8AC3E}">
        <p14:creationId xmlns:p14="http://schemas.microsoft.com/office/powerpoint/2010/main" val="3933049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AB55D-BB44-8C7D-4C70-287BA2B47232}"/>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E291F8C8-9465-98CF-6E35-EFBA96C8AABE}"/>
              </a:ext>
            </a:extLst>
          </p:cNvPr>
          <p:cNvSpPr>
            <a:spLocks noGrp="1"/>
          </p:cNvSpPr>
          <p:nvPr>
            <p:ph type="title"/>
          </p:nvPr>
        </p:nvSpPr>
        <p:spPr>
          <a:xfrm>
            <a:off x="451690" y="411479"/>
            <a:ext cx="10693240" cy="621454"/>
          </a:xfrm>
        </p:spPr>
        <p:txBody>
          <a:bodyPr/>
          <a:lstStyle/>
          <a:p>
            <a:r>
              <a:rPr lang="de-DE" dirty="0"/>
              <a:t>Sealing elements</a:t>
            </a:r>
            <a:endParaRPr lang="de-AT" dirty="0"/>
          </a:p>
        </p:txBody>
      </p:sp>
      <p:pic>
        <p:nvPicPr>
          <p:cNvPr id="8" name="Grafik 7">
            <a:extLst>
              <a:ext uri="{FF2B5EF4-FFF2-40B4-BE49-F238E27FC236}">
                <a16:creationId xmlns:a16="http://schemas.microsoft.com/office/drawing/2014/main" id="{525991D9-3C06-F73C-7B04-FE752C231870}"/>
              </a:ext>
            </a:extLst>
          </p:cNvPr>
          <p:cNvPicPr>
            <a:picLocks noChangeAspect="1"/>
          </p:cNvPicPr>
          <p:nvPr/>
        </p:nvPicPr>
        <p:blipFill>
          <a:blip r:embed="rId2"/>
          <a:stretch>
            <a:fillRect/>
          </a:stretch>
        </p:blipFill>
        <p:spPr>
          <a:xfrm>
            <a:off x="500173" y="2087754"/>
            <a:ext cx="3000582" cy="4246438"/>
          </a:xfrm>
          <a:prstGeom prst="rect">
            <a:avLst/>
          </a:prstGeom>
        </p:spPr>
      </p:pic>
      <p:sp>
        <p:nvSpPr>
          <p:cNvPr id="9" name="Textfeld 8">
            <a:extLst>
              <a:ext uri="{FF2B5EF4-FFF2-40B4-BE49-F238E27FC236}">
                <a16:creationId xmlns:a16="http://schemas.microsoft.com/office/drawing/2014/main" id="{AB42008F-0A85-1F8C-355C-04466E18D3D1}"/>
              </a:ext>
            </a:extLst>
          </p:cNvPr>
          <p:cNvSpPr txBox="1"/>
          <p:nvPr/>
        </p:nvSpPr>
        <p:spPr>
          <a:xfrm>
            <a:off x="3924431" y="2170107"/>
            <a:ext cx="1450731" cy="307777"/>
          </a:xfrm>
          <a:prstGeom prst="rect">
            <a:avLst/>
          </a:prstGeom>
          <a:noFill/>
          <a:ln>
            <a:noFill/>
          </a:ln>
        </p:spPr>
        <p:txBody>
          <a:bodyPr wrap="square" rtlCol="0">
            <a:spAutoFit/>
          </a:bodyPr>
          <a:lstStyle/>
          <a:p>
            <a:r>
              <a:rPr lang="de-AT" sz="1400" dirty="0">
                <a:solidFill>
                  <a:srgbClr val="093A5B"/>
                </a:solidFill>
                <a:latin typeface="HelveticaNeueLT Com 45 Lt" panose="020B0403020202020204" pitchFamily="34" charset="0"/>
              </a:rPr>
              <a:t>Wire Ring</a:t>
            </a:r>
          </a:p>
        </p:txBody>
      </p:sp>
      <p:sp>
        <p:nvSpPr>
          <p:cNvPr id="12" name="Textfeld 11">
            <a:extLst>
              <a:ext uri="{FF2B5EF4-FFF2-40B4-BE49-F238E27FC236}">
                <a16:creationId xmlns:a16="http://schemas.microsoft.com/office/drawing/2014/main" id="{7CADFCC3-95DB-1E09-AA26-EBBB4E55448D}"/>
              </a:ext>
            </a:extLst>
          </p:cNvPr>
          <p:cNvSpPr txBox="1"/>
          <p:nvPr/>
        </p:nvSpPr>
        <p:spPr>
          <a:xfrm>
            <a:off x="3932900" y="2930612"/>
            <a:ext cx="1450731" cy="307777"/>
          </a:xfrm>
          <a:prstGeom prst="rect">
            <a:avLst/>
          </a:prstGeom>
          <a:noFill/>
          <a:ln>
            <a:noFill/>
          </a:ln>
        </p:spPr>
        <p:txBody>
          <a:bodyPr wrap="square" rtlCol="0">
            <a:spAutoFit/>
          </a:bodyPr>
          <a:lstStyle/>
          <a:p>
            <a:r>
              <a:rPr lang="de-AT" sz="1400" dirty="0">
                <a:solidFill>
                  <a:srgbClr val="093A5B"/>
                </a:solidFill>
                <a:latin typeface="HelveticaNeueLT Com 45 Lt" panose="020B0403020202020204" pitchFamily="34" charset="0"/>
              </a:rPr>
              <a:t>Screw</a:t>
            </a:r>
          </a:p>
        </p:txBody>
      </p:sp>
      <p:sp>
        <p:nvSpPr>
          <p:cNvPr id="13" name="Textfeld 12">
            <a:extLst>
              <a:ext uri="{FF2B5EF4-FFF2-40B4-BE49-F238E27FC236}">
                <a16:creationId xmlns:a16="http://schemas.microsoft.com/office/drawing/2014/main" id="{31A44FEB-5648-D91F-70A9-AA3504CFA487}"/>
              </a:ext>
            </a:extLst>
          </p:cNvPr>
          <p:cNvSpPr txBox="1"/>
          <p:nvPr/>
        </p:nvSpPr>
        <p:spPr>
          <a:xfrm>
            <a:off x="3924432" y="4087862"/>
            <a:ext cx="1450731" cy="307777"/>
          </a:xfrm>
          <a:prstGeom prst="rect">
            <a:avLst/>
          </a:prstGeom>
          <a:noFill/>
          <a:ln>
            <a:noFill/>
          </a:ln>
        </p:spPr>
        <p:txBody>
          <a:bodyPr wrap="square" rtlCol="0">
            <a:spAutoFit/>
          </a:bodyPr>
          <a:lstStyle/>
          <a:p>
            <a:r>
              <a:rPr lang="de-AT" sz="1400" dirty="0">
                <a:solidFill>
                  <a:srgbClr val="093A5B"/>
                </a:solidFill>
                <a:latin typeface="HelveticaNeueLT Com 45 Lt" panose="020B0403020202020204" pitchFamily="34" charset="0"/>
              </a:rPr>
              <a:t>Support Ring</a:t>
            </a:r>
          </a:p>
        </p:txBody>
      </p:sp>
      <p:sp>
        <p:nvSpPr>
          <p:cNvPr id="14" name="Textfeld 13">
            <a:extLst>
              <a:ext uri="{FF2B5EF4-FFF2-40B4-BE49-F238E27FC236}">
                <a16:creationId xmlns:a16="http://schemas.microsoft.com/office/drawing/2014/main" id="{C7F25D1F-8EE8-BA96-5A61-CA035B17E47C}"/>
              </a:ext>
            </a:extLst>
          </p:cNvPr>
          <p:cNvSpPr txBox="1"/>
          <p:nvPr/>
        </p:nvSpPr>
        <p:spPr>
          <a:xfrm>
            <a:off x="3924431" y="5315779"/>
            <a:ext cx="1450731" cy="954107"/>
          </a:xfrm>
          <a:prstGeom prst="rect">
            <a:avLst/>
          </a:prstGeom>
          <a:noFill/>
          <a:ln>
            <a:noFill/>
          </a:ln>
        </p:spPr>
        <p:txBody>
          <a:bodyPr wrap="square" rtlCol="0">
            <a:spAutoFit/>
          </a:bodyPr>
          <a:lstStyle/>
          <a:p>
            <a:r>
              <a:rPr lang="de-AT" sz="1400" dirty="0">
                <a:solidFill>
                  <a:srgbClr val="093A5B"/>
                </a:solidFill>
                <a:latin typeface="HelveticaNeueLT Com 45 Lt" panose="020B0403020202020204" pitchFamily="34" charset="0"/>
              </a:rPr>
              <a:t>Sealing Ring</a:t>
            </a:r>
          </a:p>
          <a:p>
            <a:r>
              <a:rPr lang="de-AT" sz="1400" dirty="0">
                <a:solidFill>
                  <a:srgbClr val="093A5B"/>
                </a:solidFill>
                <a:latin typeface="HelveticaNeueLT Com 45 Lt" panose="020B0403020202020204" pitchFamily="34" charset="0"/>
              </a:rPr>
              <a:t>Standard KFC</a:t>
            </a:r>
          </a:p>
          <a:p>
            <a:r>
              <a:rPr lang="de-AT" sz="1400" dirty="0">
                <a:solidFill>
                  <a:srgbClr val="093A5B"/>
                </a:solidFill>
                <a:latin typeface="HelveticaNeueLT Com 45 Lt" panose="020B0403020202020204" pitchFamily="34" charset="0"/>
              </a:rPr>
              <a:t>On Demand METAL</a:t>
            </a:r>
          </a:p>
        </p:txBody>
      </p:sp>
      <p:sp>
        <p:nvSpPr>
          <p:cNvPr id="15" name="Textfeld 14">
            <a:extLst>
              <a:ext uri="{FF2B5EF4-FFF2-40B4-BE49-F238E27FC236}">
                <a16:creationId xmlns:a16="http://schemas.microsoft.com/office/drawing/2014/main" id="{E0F8D899-283D-8DBB-C3C0-DC92217DBFAA}"/>
              </a:ext>
            </a:extLst>
          </p:cNvPr>
          <p:cNvSpPr txBox="1"/>
          <p:nvPr/>
        </p:nvSpPr>
        <p:spPr>
          <a:xfrm>
            <a:off x="500172" y="1745539"/>
            <a:ext cx="3657755" cy="307777"/>
          </a:xfrm>
          <a:prstGeom prst="rect">
            <a:avLst/>
          </a:prstGeom>
          <a:noFill/>
          <a:ln>
            <a:noFill/>
          </a:ln>
        </p:spPr>
        <p:txBody>
          <a:bodyPr wrap="square" rtlCol="0">
            <a:spAutoFit/>
          </a:bodyPr>
          <a:lstStyle/>
          <a:p>
            <a:r>
              <a:rPr lang="de-AT" sz="1400" dirty="0">
                <a:solidFill>
                  <a:srgbClr val="093A5B"/>
                </a:solidFill>
                <a:latin typeface="HelveticaNeueLT Com 45 Lt" panose="020B0403020202020204" pitchFamily="34" charset="0"/>
              </a:rPr>
              <a:t>U – Sleeve and O-Ring (Back-up Sealing)</a:t>
            </a:r>
          </a:p>
        </p:txBody>
      </p:sp>
      <p:cxnSp>
        <p:nvCxnSpPr>
          <p:cNvPr id="16" name="Gerader Verbinder 15">
            <a:extLst>
              <a:ext uri="{FF2B5EF4-FFF2-40B4-BE49-F238E27FC236}">
                <a16:creationId xmlns:a16="http://schemas.microsoft.com/office/drawing/2014/main" id="{3F9A75B6-48FF-E7F9-87AC-8E7562E77D61}"/>
              </a:ext>
            </a:extLst>
          </p:cNvPr>
          <p:cNvCxnSpPr/>
          <p:nvPr/>
        </p:nvCxnSpPr>
        <p:spPr>
          <a:xfrm>
            <a:off x="1396676" y="2018082"/>
            <a:ext cx="0" cy="422849"/>
          </a:xfrm>
          <a:prstGeom prst="line">
            <a:avLst/>
          </a:prstGeom>
          <a:ln>
            <a:solidFill>
              <a:srgbClr val="093A5B"/>
            </a:solidFill>
          </a:ln>
        </p:spPr>
        <p:style>
          <a:lnRef idx="2">
            <a:schemeClr val="accent1"/>
          </a:lnRef>
          <a:fillRef idx="0">
            <a:schemeClr val="accent1"/>
          </a:fillRef>
          <a:effectRef idx="1">
            <a:schemeClr val="accent1"/>
          </a:effectRef>
          <a:fontRef idx="minor">
            <a:schemeClr val="tx1"/>
          </a:fontRef>
        </p:style>
      </p:cxnSp>
      <p:cxnSp>
        <p:nvCxnSpPr>
          <p:cNvPr id="17" name="Gerader Verbinder 16">
            <a:extLst>
              <a:ext uri="{FF2B5EF4-FFF2-40B4-BE49-F238E27FC236}">
                <a16:creationId xmlns:a16="http://schemas.microsoft.com/office/drawing/2014/main" id="{86A2C7A0-6767-41B5-9B71-52803C023F6A}"/>
              </a:ext>
            </a:extLst>
          </p:cNvPr>
          <p:cNvCxnSpPr>
            <a:cxnSpLocks/>
            <a:stCxn id="9" idx="1"/>
          </p:cNvCxnSpPr>
          <p:nvPr/>
        </p:nvCxnSpPr>
        <p:spPr>
          <a:xfrm flipH="1">
            <a:off x="3141133" y="2323996"/>
            <a:ext cx="783298" cy="5414"/>
          </a:xfrm>
          <a:prstGeom prst="line">
            <a:avLst/>
          </a:prstGeom>
          <a:ln>
            <a:solidFill>
              <a:srgbClr val="093A5B"/>
            </a:solidFill>
          </a:ln>
        </p:spPr>
        <p:style>
          <a:lnRef idx="2">
            <a:schemeClr val="accent1"/>
          </a:lnRef>
          <a:fillRef idx="0">
            <a:schemeClr val="accent1"/>
          </a:fillRef>
          <a:effectRef idx="1">
            <a:schemeClr val="accent1"/>
          </a:effectRef>
          <a:fontRef idx="minor">
            <a:schemeClr val="tx1"/>
          </a:fontRef>
        </p:style>
      </p:cxnSp>
      <p:cxnSp>
        <p:nvCxnSpPr>
          <p:cNvPr id="18" name="Gerader Verbinder 17">
            <a:extLst>
              <a:ext uri="{FF2B5EF4-FFF2-40B4-BE49-F238E27FC236}">
                <a16:creationId xmlns:a16="http://schemas.microsoft.com/office/drawing/2014/main" id="{7DB413E5-2B74-0687-3FCD-FAB4DEED8F26}"/>
              </a:ext>
            </a:extLst>
          </p:cNvPr>
          <p:cNvCxnSpPr>
            <a:cxnSpLocks/>
            <a:stCxn id="12" idx="1"/>
          </p:cNvCxnSpPr>
          <p:nvPr/>
        </p:nvCxnSpPr>
        <p:spPr>
          <a:xfrm flipH="1">
            <a:off x="3141133" y="3084501"/>
            <a:ext cx="791767" cy="9621"/>
          </a:xfrm>
          <a:prstGeom prst="line">
            <a:avLst/>
          </a:prstGeom>
          <a:ln>
            <a:solidFill>
              <a:srgbClr val="093A5B"/>
            </a:solidFill>
          </a:ln>
        </p:spPr>
        <p:style>
          <a:lnRef idx="2">
            <a:schemeClr val="accent1"/>
          </a:lnRef>
          <a:fillRef idx="0">
            <a:schemeClr val="accent1"/>
          </a:fillRef>
          <a:effectRef idx="1">
            <a:schemeClr val="accent1"/>
          </a:effectRef>
          <a:fontRef idx="minor">
            <a:schemeClr val="tx1"/>
          </a:fontRef>
        </p:style>
      </p:cxnSp>
      <p:cxnSp>
        <p:nvCxnSpPr>
          <p:cNvPr id="19" name="Gerader Verbinder 18">
            <a:extLst>
              <a:ext uri="{FF2B5EF4-FFF2-40B4-BE49-F238E27FC236}">
                <a16:creationId xmlns:a16="http://schemas.microsoft.com/office/drawing/2014/main" id="{2B99413B-3B61-4F32-F497-F408F049E0E0}"/>
              </a:ext>
            </a:extLst>
          </p:cNvPr>
          <p:cNvCxnSpPr>
            <a:cxnSpLocks/>
            <a:stCxn id="13" idx="1"/>
          </p:cNvCxnSpPr>
          <p:nvPr/>
        </p:nvCxnSpPr>
        <p:spPr>
          <a:xfrm flipH="1">
            <a:off x="2053087" y="4241751"/>
            <a:ext cx="1871345" cy="33222"/>
          </a:xfrm>
          <a:prstGeom prst="line">
            <a:avLst/>
          </a:prstGeom>
          <a:ln>
            <a:solidFill>
              <a:srgbClr val="093A5B"/>
            </a:solidFill>
          </a:ln>
        </p:spPr>
        <p:style>
          <a:lnRef idx="2">
            <a:schemeClr val="accent1"/>
          </a:lnRef>
          <a:fillRef idx="0">
            <a:schemeClr val="accent1"/>
          </a:fillRef>
          <a:effectRef idx="1">
            <a:schemeClr val="accent1"/>
          </a:effectRef>
          <a:fontRef idx="minor">
            <a:schemeClr val="tx1"/>
          </a:fontRef>
        </p:style>
      </p:cxnSp>
      <p:cxnSp>
        <p:nvCxnSpPr>
          <p:cNvPr id="20" name="Gerader Verbinder 19">
            <a:extLst>
              <a:ext uri="{FF2B5EF4-FFF2-40B4-BE49-F238E27FC236}">
                <a16:creationId xmlns:a16="http://schemas.microsoft.com/office/drawing/2014/main" id="{F1094600-EA5E-6432-3435-47A92628FA6A}"/>
              </a:ext>
            </a:extLst>
          </p:cNvPr>
          <p:cNvCxnSpPr>
            <a:cxnSpLocks/>
            <a:stCxn id="14" idx="1"/>
          </p:cNvCxnSpPr>
          <p:nvPr/>
        </p:nvCxnSpPr>
        <p:spPr>
          <a:xfrm flipH="1" flipV="1">
            <a:off x="1741075" y="5605719"/>
            <a:ext cx="2183356" cy="187114"/>
          </a:xfrm>
          <a:prstGeom prst="line">
            <a:avLst/>
          </a:prstGeom>
          <a:ln>
            <a:solidFill>
              <a:srgbClr val="093A5B"/>
            </a:solidFill>
          </a:ln>
        </p:spPr>
        <p:style>
          <a:lnRef idx="2">
            <a:schemeClr val="accent1"/>
          </a:lnRef>
          <a:fillRef idx="0">
            <a:schemeClr val="accent1"/>
          </a:fillRef>
          <a:effectRef idx="1">
            <a:schemeClr val="accent1"/>
          </a:effectRef>
          <a:fontRef idx="minor">
            <a:schemeClr val="tx1"/>
          </a:fontRef>
        </p:style>
      </p:cxnSp>
      <p:sp>
        <p:nvSpPr>
          <p:cNvPr id="22" name="Inhaltsplatzhalter 2">
            <a:extLst>
              <a:ext uri="{FF2B5EF4-FFF2-40B4-BE49-F238E27FC236}">
                <a16:creationId xmlns:a16="http://schemas.microsoft.com/office/drawing/2014/main" id="{8C0A17D6-E8C9-0BDF-B479-4E2B76D06B2E}"/>
              </a:ext>
            </a:extLst>
          </p:cNvPr>
          <p:cNvSpPr txBox="1">
            <a:spLocks/>
          </p:cNvSpPr>
          <p:nvPr/>
        </p:nvSpPr>
        <p:spPr>
          <a:xfrm>
            <a:off x="5668887" y="1856090"/>
            <a:ext cx="5380037" cy="2539549"/>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Calibri" panose="020F0502020204030204" pitchFamily="34" charset="0"/>
              <a:buChar char="»"/>
              <a:defRPr lang="de-DE" sz="2800" kern="1200" dirty="0" smtClean="0">
                <a:solidFill>
                  <a:srgbClr val="0C3A6E"/>
                </a:solidFill>
                <a:latin typeface="HelveticaNeueLT Com 45 Lt" panose="020B0403020202020204" pitchFamily="34" charset="0"/>
                <a:ea typeface="+mn-ea"/>
                <a:cs typeface="HelveticaNeueLT Com 45 Lt" panose="020B0403020202020204" pitchFamily="34" charset="0"/>
              </a:defRPr>
            </a:lvl1pPr>
            <a:lvl2pPr marL="742950" indent="-285750" algn="l" defTabSz="457200" rtl="0" eaLnBrk="1" latinLnBrk="0" hangingPunct="1">
              <a:spcBef>
                <a:spcPct val="20000"/>
              </a:spcBef>
              <a:buFont typeface="Arial"/>
              <a:buChar char="–"/>
              <a:defRPr sz="2800" kern="1200">
                <a:solidFill>
                  <a:srgbClr val="0C3A6E"/>
                </a:solidFill>
                <a:latin typeface="HelveticaNeueLT Com 45 Lt" panose="020B0403020202020204" pitchFamily="34" charset="0"/>
                <a:ea typeface="+mn-ea"/>
                <a:cs typeface="+mn-cs"/>
              </a:defRPr>
            </a:lvl2pPr>
            <a:lvl3pPr marL="1143000" indent="-228600" algn="l" defTabSz="457200" rtl="0" eaLnBrk="1" latinLnBrk="0" hangingPunct="1">
              <a:spcBef>
                <a:spcPct val="20000"/>
              </a:spcBef>
              <a:buFont typeface="Arial"/>
              <a:buChar char="•"/>
              <a:defRPr sz="2400" kern="1200">
                <a:solidFill>
                  <a:srgbClr val="0C3A6E"/>
                </a:solidFill>
                <a:latin typeface="HelveticaNeueLT Com 45 Lt" panose="020B0403020202020204" pitchFamily="34" charset="0"/>
                <a:ea typeface="+mn-ea"/>
                <a:cs typeface="+mn-cs"/>
              </a:defRPr>
            </a:lvl3pPr>
            <a:lvl4pPr marL="1600200" indent="-228600" algn="l" defTabSz="457200" rtl="0" eaLnBrk="1" latinLnBrk="0" hangingPunct="1">
              <a:spcBef>
                <a:spcPct val="20000"/>
              </a:spcBef>
              <a:buFont typeface="Arial"/>
              <a:buChar char="–"/>
              <a:defRPr sz="2000" kern="1200">
                <a:solidFill>
                  <a:srgbClr val="0C3A6E"/>
                </a:solidFill>
                <a:latin typeface="HelveticaNeueLT Com 45 Lt" panose="020B0403020202020204" pitchFamily="34" charset="0"/>
                <a:ea typeface="+mn-ea"/>
                <a:cs typeface="+mn-cs"/>
              </a:defRPr>
            </a:lvl4pPr>
            <a:lvl5pPr marL="2057400" indent="-228600" algn="l" defTabSz="457200" rtl="0" eaLnBrk="1" latinLnBrk="0" hangingPunct="1">
              <a:spcBef>
                <a:spcPct val="20000"/>
              </a:spcBef>
              <a:buFont typeface="Arial"/>
              <a:buChar char="»"/>
              <a:defRPr sz="2000" kern="1200">
                <a:solidFill>
                  <a:srgbClr val="0C3A6E"/>
                </a:solidFill>
                <a:latin typeface="HelveticaNeueLT Com 45 Lt" panose="020B0403020202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dirty="0"/>
              <a:t>The sealing system at the ball is pre-stressed during assembly. The two pre-stressed elastic sealing elements made of stainless steel and featuring sealing rings and a back seal (consisting of a U-sleeve and an O-ring) form a system upstream and downstream of the valve together with the ball. Furthermore, a support ring protects the elastic sealing element against overloads, for example caused by water hammers. A wire ring safeguards the sealing unit.</a:t>
            </a:r>
          </a:p>
          <a:p>
            <a:pPr marL="0" indent="0">
              <a:buNone/>
            </a:pPr>
            <a:r>
              <a:rPr lang="en-US" sz="1400" dirty="0"/>
              <a:t>The ball valve can be pressurized in both flow directions. The elasticity of the sealing elements allows for a compensation of thermal expansion. Thanks to this function, two primary sealed areas are constantly present in the bore.</a:t>
            </a:r>
            <a:endParaRPr lang="de-AT" sz="1400" dirty="0">
              <a:solidFill>
                <a:srgbClr val="002060"/>
              </a:solidFill>
            </a:endParaRPr>
          </a:p>
          <a:p>
            <a:pPr marL="0" indent="0">
              <a:buFont typeface="Calibri" panose="020F0502020204030204" pitchFamily="34" charset="0"/>
              <a:buNone/>
            </a:pPr>
            <a:endParaRPr lang="en-US" sz="1400" b="1" dirty="0">
              <a:solidFill>
                <a:srgbClr val="002060"/>
              </a:solidFill>
            </a:endParaRPr>
          </a:p>
        </p:txBody>
      </p:sp>
      <p:sp>
        <p:nvSpPr>
          <p:cNvPr id="21" name="Textplatzhalter 3">
            <a:extLst>
              <a:ext uri="{FF2B5EF4-FFF2-40B4-BE49-F238E27FC236}">
                <a16:creationId xmlns:a16="http://schemas.microsoft.com/office/drawing/2014/main" id="{DE9A90FC-93DF-228F-CF0B-F9391968B3E9}"/>
              </a:ext>
            </a:extLst>
          </p:cNvPr>
          <p:cNvSpPr txBox="1">
            <a:spLocks/>
          </p:cNvSpPr>
          <p:nvPr/>
        </p:nvSpPr>
        <p:spPr>
          <a:xfrm>
            <a:off x="451692" y="1029412"/>
            <a:ext cx="3536108"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lvl="0">
              <a:spcAft>
                <a:spcPts val="0"/>
              </a:spcAft>
              <a:defRPr/>
            </a:pPr>
            <a:r>
              <a:rPr lang="en-US" dirty="0">
                <a:solidFill>
                  <a:srgbClr val="174FA9"/>
                </a:solidFill>
                <a:cs typeface="Gill Sans Light"/>
              </a:rPr>
              <a:t>KHI, KHSVI, KHSVI-VVS</a:t>
            </a:r>
          </a:p>
        </p:txBody>
      </p:sp>
    </p:spTree>
    <p:extLst>
      <p:ext uri="{BB962C8B-B14F-4D97-AF65-F5344CB8AC3E}">
        <p14:creationId xmlns:p14="http://schemas.microsoft.com/office/powerpoint/2010/main" val="3681882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451690" y="411479"/>
            <a:ext cx="10693240" cy="621454"/>
          </a:xfrm>
        </p:spPr>
        <p:txBody>
          <a:bodyPr/>
          <a:lstStyle/>
          <a:p>
            <a:r>
              <a:rPr lang="de-DE" dirty="0"/>
              <a:t>Detail sealing element</a:t>
            </a:r>
            <a:endParaRPr lang="de-AT" dirty="0"/>
          </a:p>
        </p:txBody>
      </p:sp>
      <p:pic>
        <p:nvPicPr>
          <p:cNvPr id="21" name="Visualisierung_KHI">
            <a:hlinkClick r:id="" action="ppaction://media"/>
            <a:extLst>
              <a:ext uri="{FF2B5EF4-FFF2-40B4-BE49-F238E27FC236}">
                <a16:creationId xmlns:a16="http://schemas.microsoft.com/office/drawing/2014/main" id="{B5DFEF20-FB00-4801-A8B6-2B2F40693EAC}"/>
              </a:ext>
            </a:extLst>
          </p:cNvPr>
          <p:cNvPicPr>
            <a:picLocks noGrp="1" noChangeAspect="1"/>
          </p:cNvPicPr>
          <p:nvPr>
            <p:ph idx="1"/>
            <a:videoFile r:link="rId1"/>
            <p:extLst>
              <p:ext uri="{DAA4B4D4-6D71-4841-9C94-3DE7FCFB9230}">
                <p14:media xmlns:p14="http://schemas.microsoft.com/office/powerpoint/2010/main" r:embed="rId2">
                  <p14:trim st="53000" end="47880"/>
                </p14:media>
              </p:ext>
            </p:extLst>
          </p:nvPr>
        </p:nvPicPr>
        <p:blipFill>
          <a:blip r:embed="rId4"/>
          <a:stretch>
            <a:fillRect/>
          </a:stretch>
        </p:blipFill>
        <p:spPr>
          <a:xfrm>
            <a:off x="451690" y="1330525"/>
            <a:ext cx="8572927" cy="4822747"/>
          </a:xfrm>
        </p:spPr>
      </p:pic>
    </p:spTree>
    <p:extLst>
      <p:ext uri="{BB962C8B-B14F-4D97-AF65-F5344CB8AC3E}">
        <p14:creationId xmlns:p14="http://schemas.microsoft.com/office/powerpoint/2010/main" val="1535533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withEffect">
                                  <p:stCondLst>
                                    <p:cond delay="0"/>
                                  </p:stCondLst>
                                  <p:childTnLst>
                                    <p:cmd type="call" cmd="togglePause">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1"/>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451690" y="411479"/>
            <a:ext cx="10693240" cy="621454"/>
          </a:xfrm>
        </p:spPr>
        <p:txBody>
          <a:bodyPr/>
          <a:lstStyle/>
          <a:p>
            <a:r>
              <a:rPr lang="de-DE" dirty="0"/>
              <a:t>DBB function</a:t>
            </a:r>
            <a:endParaRPr lang="de-AT" dirty="0"/>
          </a:p>
        </p:txBody>
      </p:sp>
      <p:pic>
        <p:nvPicPr>
          <p:cNvPr id="11" name="Visualisierung_KHI">
            <a:hlinkClick r:id="" action="ppaction://media"/>
            <a:extLst>
              <a:ext uri="{FF2B5EF4-FFF2-40B4-BE49-F238E27FC236}">
                <a16:creationId xmlns:a16="http://schemas.microsoft.com/office/drawing/2014/main" id="{71A112D0-BC64-4A33-9F85-92D159BDB2E0}"/>
              </a:ext>
            </a:extLst>
          </p:cNvPr>
          <p:cNvPicPr>
            <a:picLocks noGrp="1" noChangeAspect="1"/>
          </p:cNvPicPr>
          <p:nvPr>
            <p:ph idx="1"/>
            <a:videoFile r:link="rId1"/>
            <p:extLst>
              <p:ext uri="{DAA4B4D4-6D71-4841-9C94-3DE7FCFB9230}">
                <p14:media xmlns:p14="http://schemas.microsoft.com/office/powerpoint/2010/main" r:embed="rId2">
                  <p14:trim st="72000" end="18880"/>
                </p14:media>
              </p:ext>
            </p:extLst>
          </p:nvPr>
        </p:nvPicPr>
        <p:blipFill>
          <a:blip r:embed="rId4"/>
          <a:stretch>
            <a:fillRect/>
          </a:stretch>
        </p:blipFill>
        <p:spPr>
          <a:xfrm>
            <a:off x="451690" y="1253084"/>
            <a:ext cx="8774217" cy="5193437"/>
          </a:xfrm>
        </p:spPr>
      </p:pic>
    </p:spTree>
    <p:extLst>
      <p:ext uri="{BB962C8B-B14F-4D97-AF65-F5344CB8AC3E}">
        <p14:creationId xmlns:p14="http://schemas.microsoft.com/office/powerpoint/2010/main" val="3497195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withEffect">
                                  <p:stCondLst>
                                    <p:cond delay="0"/>
                                  </p:stCondLst>
                                  <p:childTnLst>
                                    <p:cmd type="call" cmd="togglePause">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5FDD4-3E9F-5127-64FA-260B1E5231B3}"/>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EAD8AC6E-371A-6AA9-9678-19E12A6E2A5A}"/>
              </a:ext>
            </a:extLst>
          </p:cNvPr>
          <p:cNvSpPr>
            <a:spLocks noGrp="1"/>
          </p:cNvSpPr>
          <p:nvPr>
            <p:ph type="title"/>
          </p:nvPr>
        </p:nvSpPr>
        <p:spPr>
          <a:xfrm>
            <a:off x="451690" y="227124"/>
            <a:ext cx="3973660" cy="621454"/>
          </a:xfrm>
        </p:spPr>
        <p:txBody>
          <a:bodyPr/>
          <a:lstStyle/>
          <a:p>
            <a:r>
              <a:rPr lang="de-DE" dirty="0"/>
              <a:t>certifiction</a:t>
            </a:r>
            <a:endParaRPr lang="de-AT" dirty="0"/>
          </a:p>
        </p:txBody>
      </p:sp>
      <p:sp>
        <p:nvSpPr>
          <p:cNvPr id="41" name="Textplatzhalter 3">
            <a:extLst>
              <a:ext uri="{FF2B5EF4-FFF2-40B4-BE49-F238E27FC236}">
                <a16:creationId xmlns:a16="http://schemas.microsoft.com/office/drawing/2014/main" id="{2BFB35DE-B0F6-D130-BA28-CBE7492F8159}"/>
              </a:ext>
            </a:extLst>
          </p:cNvPr>
          <p:cNvSpPr txBox="1">
            <a:spLocks/>
          </p:cNvSpPr>
          <p:nvPr/>
        </p:nvSpPr>
        <p:spPr>
          <a:xfrm>
            <a:off x="451689" y="764541"/>
            <a:ext cx="5164107"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lvl="0">
              <a:spcAft>
                <a:spcPts val="0"/>
              </a:spcAft>
              <a:defRPr/>
            </a:pPr>
            <a:r>
              <a:rPr lang="en-US" dirty="0">
                <a:solidFill>
                  <a:srgbClr val="174FA9"/>
                </a:solidFill>
                <a:cs typeface="Gill Sans Light"/>
              </a:rPr>
              <a:t>KHI, KHSVI, KHSVI-VVS, Kv values &amp; torques</a:t>
            </a:r>
          </a:p>
        </p:txBody>
      </p:sp>
      <p:sp>
        <p:nvSpPr>
          <p:cNvPr id="2" name="Inhaltsplatzhalter 2">
            <a:extLst>
              <a:ext uri="{FF2B5EF4-FFF2-40B4-BE49-F238E27FC236}">
                <a16:creationId xmlns:a16="http://schemas.microsoft.com/office/drawing/2014/main" id="{C78A0352-ACFA-CCC5-E901-EE41332124D8}"/>
              </a:ext>
            </a:extLst>
          </p:cNvPr>
          <p:cNvSpPr txBox="1">
            <a:spLocks/>
          </p:cNvSpPr>
          <p:nvPr/>
        </p:nvSpPr>
        <p:spPr>
          <a:xfrm>
            <a:off x="413933" y="1575358"/>
            <a:ext cx="4049171" cy="471120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chemeClr val="tx1"/>
              </a:buClr>
              <a:buFont typeface="Arial" panose="020B0604020202020204" pitchFamily="34" charset="0"/>
              <a:buChar char="»"/>
              <a:defRPr lang="de-DE" sz="2800" kern="1200" dirty="0" smtClean="0">
                <a:solidFill>
                  <a:schemeClr val="tx1"/>
                </a:solidFill>
                <a:latin typeface="HelveticaNeueLT Pro 45 Lt" panose="020B0403020202020204" pitchFamily="34" charset="0"/>
                <a:ea typeface="+mn-ea"/>
                <a:cs typeface="Arial" panose="020B0604020202020204" pitchFamily="34" charset="0"/>
              </a:defRPr>
            </a:lvl1pPr>
            <a:lvl2pPr marL="742950" indent="-285750" algn="l" defTabSz="457200" rtl="0" eaLnBrk="1" latinLnBrk="0" hangingPunct="1">
              <a:spcBef>
                <a:spcPct val="20000"/>
              </a:spcBef>
              <a:buClr>
                <a:schemeClr val="tx1"/>
              </a:buClr>
              <a:buFont typeface="Arial" panose="020B0604020202020204" pitchFamily="34" charset="0"/>
              <a:buChar char="»"/>
              <a:defRPr sz="2400" kern="1200">
                <a:solidFill>
                  <a:schemeClr val="tx1"/>
                </a:solidFill>
                <a:latin typeface="HelveticaNeueLT Pro 45 Lt" panose="020B0403020202020204" pitchFamily="34" charset="0"/>
                <a:ea typeface="+mn-ea"/>
                <a:cs typeface="Arial" panose="020B0604020202020204" pitchFamily="34" charset="0"/>
              </a:defRPr>
            </a:lvl2pPr>
            <a:lvl3pPr marL="1143000" indent="-228600" algn="l" defTabSz="457200" rtl="0" eaLnBrk="1" latinLnBrk="0" hangingPunct="1">
              <a:spcBef>
                <a:spcPct val="20000"/>
              </a:spcBef>
              <a:buClr>
                <a:schemeClr val="tx1"/>
              </a:buClr>
              <a:buFont typeface="Arial" panose="020B0604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3pPr>
            <a:lvl4pPr marL="1600200" indent="-228600" algn="l" defTabSz="457200" rtl="0" eaLnBrk="1" latinLnBrk="0" hangingPunct="1">
              <a:spcBef>
                <a:spcPct val="20000"/>
              </a:spcBef>
              <a:buClr>
                <a:schemeClr val="tx1"/>
              </a:buClr>
              <a:buFont typeface="Arial" panose="020B0604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4pPr>
            <a:lvl5pPr marL="2057400" indent="-228600" algn="l" defTabSz="457200" rtl="0" eaLnBrk="1" latinLnBrk="0" hangingPunct="1">
              <a:spcBef>
                <a:spcPct val="20000"/>
              </a:spcBef>
              <a:buClr>
                <a:schemeClr val="tx1"/>
              </a:buClr>
              <a:buFont typeface="Arial" panose="020B0604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pPr>
            <a:r>
              <a:rPr lang="en-US" sz="1400" b="1" dirty="0">
                <a:latin typeface="Aleo" panose="020F0302020204030203" pitchFamily="34" charset="0"/>
              </a:rPr>
              <a:t>FIRE SAFE : </a:t>
            </a:r>
            <a:r>
              <a:rPr lang="en-US" sz="1400" dirty="0">
                <a:latin typeface="HelveticaNeueLT Com 45 Lt" panose="020B0403020202020204" pitchFamily="34" charset="0"/>
              </a:rPr>
              <a:t>The Fire Safe tests in accordance with API Standard 607, 4th Edition and EN ISO 10497:2004 have been certified by Lloyd's Register and TÜV Austria respectively.</a:t>
            </a:r>
          </a:p>
          <a:p>
            <a:pPr>
              <a:spcBef>
                <a:spcPts val="600"/>
              </a:spcBef>
            </a:pPr>
            <a:r>
              <a:rPr lang="en-US" sz="1400" b="1" dirty="0">
                <a:latin typeface="Aleo" panose="020F0302020204030203" pitchFamily="34" charset="0"/>
              </a:rPr>
              <a:t>DBB : </a:t>
            </a:r>
            <a:r>
              <a:rPr lang="en-US" sz="1400" dirty="0">
                <a:latin typeface="HelveticaNeueLT Com 45 Lt" panose="020B0403020202020204" pitchFamily="34" charset="0"/>
              </a:rPr>
              <a:t>The KLINGER Ballostar® KHI represents a safe shut-off for the operation of steam boilers in the sense of item 6231 TRD 601 B12.</a:t>
            </a:r>
          </a:p>
          <a:p>
            <a:pPr>
              <a:spcBef>
                <a:spcPts val="600"/>
              </a:spcBef>
            </a:pPr>
            <a:r>
              <a:rPr lang="de-AT" sz="1400" b="1" dirty="0">
                <a:latin typeface="Aleo" panose="020F0302020204030203" pitchFamily="34" charset="0"/>
              </a:rPr>
              <a:t>GAS APPROVAL : </a:t>
            </a:r>
            <a:r>
              <a:rPr lang="en-US" sz="1400" dirty="0">
                <a:latin typeface="HelveticaNeueLT Com 45 Lt" panose="020B0403020202020204" pitchFamily="34" charset="0"/>
              </a:rPr>
              <a:t>ÖVGW Certificate for authorization to display the ÖVGW quality label "Gas" for the ball valves GKHI, GKHSVI and GKHSVI VVS, DN 150 - 800.</a:t>
            </a:r>
          </a:p>
          <a:p>
            <a:pPr>
              <a:spcBef>
                <a:spcPts val="600"/>
              </a:spcBef>
            </a:pPr>
            <a:r>
              <a:rPr lang="en-US" sz="1400" b="1" dirty="0">
                <a:latin typeface="Aleo" panose="020F0302020204030203" pitchFamily="34" charset="0"/>
              </a:rPr>
              <a:t>O2 : </a:t>
            </a:r>
            <a:r>
              <a:rPr lang="en-US" sz="1400" dirty="0">
                <a:latin typeface="HelveticaNeueLT Com 45 Lt" panose="020B0403020202020204" pitchFamily="34" charset="0"/>
              </a:rPr>
              <a:t>The BAM Berlin has granted its approval for the ball valve series Ballostar® KHI in utilization scenarios with gaseous oxygen at operating pressures of up to 16 bar and operating temperatures of up to 60 °C.</a:t>
            </a:r>
          </a:p>
          <a:p>
            <a:pPr>
              <a:spcBef>
                <a:spcPts val="600"/>
              </a:spcBef>
            </a:pPr>
            <a:r>
              <a:rPr lang="en-US" sz="1400" b="1" dirty="0">
                <a:latin typeface="Aleo" panose="020F0302020204030203" pitchFamily="34" charset="0"/>
              </a:rPr>
              <a:t>VDI 2440 : </a:t>
            </a:r>
            <a:r>
              <a:rPr lang="en-US" sz="1400" dirty="0">
                <a:latin typeface="HelveticaNeueLT Com 45 Lt" panose="020B0403020202020204" pitchFamily="34" charset="0"/>
              </a:rPr>
              <a:t>Certified emission testing pursuant to VDI 2440 for Ballostar® KHI / KHSVI ball valves at temperatures &lt; 250 °C.  </a:t>
            </a:r>
            <a:endParaRPr lang="de-AT" sz="1400" dirty="0">
              <a:latin typeface="HelveticaNeueLT Com 45 Lt" panose="020B0403020202020204" pitchFamily="34" charset="0"/>
            </a:endParaRPr>
          </a:p>
          <a:p>
            <a:pPr>
              <a:spcBef>
                <a:spcPts val="600"/>
              </a:spcBef>
            </a:pPr>
            <a:endParaRPr lang="en-US" sz="1400" dirty="0">
              <a:solidFill>
                <a:srgbClr val="FF0000"/>
              </a:solidFill>
              <a:latin typeface="HelveticaNeueLT Com 45 Lt" panose="020B0403020202020204" pitchFamily="34" charset="0"/>
            </a:endParaRPr>
          </a:p>
        </p:txBody>
      </p:sp>
      <p:pic>
        <p:nvPicPr>
          <p:cNvPr id="4" name="Grafik 3">
            <a:extLst>
              <a:ext uri="{FF2B5EF4-FFF2-40B4-BE49-F238E27FC236}">
                <a16:creationId xmlns:a16="http://schemas.microsoft.com/office/drawing/2014/main" id="{75F3F63B-256B-6E7C-A9E2-AF6A209A692B}"/>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479423" y="72090"/>
            <a:ext cx="1488979" cy="1488979"/>
          </a:xfrm>
          <a:prstGeom prst="rect">
            <a:avLst/>
          </a:prstGeom>
        </p:spPr>
      </p:pic>
      <p:pic>
        <p:nvPicPr>
          <p:cNvPr id="9" name="Grafik 8">
            <a:extLst>
              <a:ext uri="{FF2B5EF4-FFF2-40B4-BE49-F238E27FC236}">
                <a16:creationId xmlns:a16="http://schemas.microsoft.com/office/drawing/2014/main" id="{DC912BAD-F094-6279-4A65-F802363B8AE8}"/>
              </a:ext>
            </a:extLst>
          </p:cNvPr>
          <p:cNvPicPr>
            <a:picLocks noChangeAspect="1"/>
          </p:cNvPicPr>
          <p:nvPr/>
        </p:nvPicPr>
        <p:blipFill>
          <a:blip r:embed="rId3"/>
          <a:stretch>
            <a:fillRect/>
          </a:stretch>
        </p:blipFill>
        <p:spPr>
          <a:xfrm>
            <a:off x="8178127" y="4445201"/>
            <a:ext cx="3738530" cy="2253631"/>
          </a:xfrm>
          <a:prstGeom prst="rect">
            <a:avLst/>
          </a:prstGeom>
        </p:spPr>
      </p:pic>
      <p:sp>
        <p:nvSpPr>
          <p:cNvPr id="10" name="Inhaltsplatzhalter 2">
            <a:extLst>
              <a:ext uri="{FF2B5EF4-FFF2-40B4-BE49-F238E27FC236}">
                <a16:creationId xmlns:a16="http://schemas.microsoft.com/office/drawing/2014/main" id="{F4ADB59F-0239-9382-4F57-E220C7DDFE72}"/>
              </a:ext>
            </a:extLst>
          </p:cNvPr>
          <p:cNvSpPr txBox="1">
            <a:spLocks/>
          </p:cNvSpPr>
          <p:nvPr/>
        </p:nvSpPr>
        <p:spPr>
          <a:xfrm>
            <a:off x="5431507" y="4360656"/>
            <a:ext cx="2746620" cy="225363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chemeClr val="tx1"/>
              </a:buClr>
              <a:buFont typeface="Arial" panose="020B0604020202020204" pitchFamily="34" charset="0"/>
              <a:buChar char="»"/>
              <a:defRPr lang="de-DE" sz="2800" kern="1200" dirty="0" smtClean="0">
                <a:solidFill>
                  <a:schemeClr val="tx1"/>
                </a:solidFill>
                <a:latin typeface="HelveticaNeueLT Pro 45 Lt" panose="020B0403020202020204" pitchFamily="34" charset="0"/>
                <a:ea typeface="+mn-ea"/>
                <a:cs typeface="Arial" panose="020B0604020202020204" pitchFamily="34" charset="0"/>
              </a:defRPr>
            </a:lvl1pPr>
            <a:lvl2pPr marL="742950" indent="-285750" algn="l" defTabSz="457200" rtl="0" eaLnBrk="1" latinLnBrk="0" hangingPunct="1">
              <a:spcBef>
                <a:spcPct val="20000"/>
              </a:spcBef>
              <a:buClr>
                <a:schemeClr val="tx1"/>
              </a:buClr>
              <a:buFont typeface="Arial" panose="020B0604020202020204" pitchFamily="34" charset="0"/>
              <a:buChar char="»"/>
              <a:defRPr sz="2400" kern="1200">
                <a:solidFill>
                  <a:schemeClr val="tx1"/>
                </a:solidFill>
                <a:latin typeface="HelveticaNeueLT Pro 45 Lt" panose="020B0403020202020204" pitchFamily="34" charset="0"/>
                <a:ea typeface="+mn-ea"/>
                <a:cs typeface="Arial" panose="020B0604020202020204" pitchFamily="34" charset="0"/>
              </a:defRPr>
            </a:lvl2pPr>
            <a:lvl3pPr marL="1143000" indent="-228600" algn="l" defTabSz="457200" rtl="0" eaLnBrk="1" latinLnBrk="0" hangingPunct="1">
              <a:spcBef>
                <a:spcPct val="20000"/>
              </a:spcBef>
              <a:buClr>
                <a:schemeClr val="tx1"/>
              </a:buClr>
              <a:buFont typeface="Arial" panose="020B0604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3pPr>
            <a:lvl4pPr marL="1600200" indent="-228600" algn="l" defTabSz="457200" rtl="0" eaLnBrk="1" latinLnBrk="0" hangingPunct="1">
              <a:spcBef>
                <a:spcPct val="20000"/>
              </a:spcBef>
              <a:buClr>
                <a:schemeClr val="tx1"/>
              </a:buClr>
              <a:buFont typeface="Arial" panose="020B0604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4pPr>
            <a:lvl5pPr marL="2057400" indent="-228600" algn="l" defTabSz="457200" rtl="0" eaLnBrk="1" latinLnBrk="0" hangingPunct="1">
              <a:spcBef>
                <a:spcPct val="20000"/>
              </a:spcBef>
              <a:buClr>
                <a:schemeClr val="tx1"/>
              </a:buClr>
              <a:buFont typeface="Arial" panose="020B0604020202020204" pitchFamily="34" charset="0"/>
              <a:buChar char="»"/>
              <a:defRPr sz="1800" kern="1200">
                <a:solidFill>
                  <a:schemeClr val="tx1"/>
                </a:solidFill>
                <a:latin typeface="HelveticaNeueLT Pro 45 Lt" panose="020B0403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pPr>
            <a:r>
              <a:rPr lang="en-US" sz="1400" b="1" dirty="0">
                <a:latin typeface="Aleo" panose="020F0302020204030203" pitchFamily="34" charset="0"/>
              </a:rPr>
              <a:t>EN488:2019 KHSVI VVS : </a:t>
            </a:r>
            <a:r>
              <a:rPr lang="en-US" sz="1400" dirty="0">
                <a:latin typeface="HelveticaNeueLT Com 45 Lt" panose="020B0403020202020204" pitchFamily="34" charset="0"/>
              </a:rPr>
              <a:t>KLINGER Ballostar® KHSVI VVS ball valves, DN 150 to 800, have been successfully tested and certified by the TÜV Austria under inclusion of the extended requirements of the EN 488:2019.</a:t>
            </a:r>
          </a:p>
          <a:p>
            <a:pPr marL="0" indent="0">
              <a:spcBef>
                <a:spcPts val="600"/>
              </a:spcBef>
              <a:buNone/>
            </a:pPr>
            <a:endParaRPr lang="en-US" sz="1400" dirty="0">
              <a:latin typeface="HelveticaNeueLT Com 45 Lt" panose="020B0403020202020204" pitchFamily="34" charset="0"/>
            </a:endParaRPr>
          </a:p>
          <a:p>
            <a:pPr>
              <a:spcBef>
                <a:spcPts val="600"/>
              </a:spcBef>
            </a:pPr>
            <a:endParaRPr lang="de-AT" sz="1400" dirty="0">
              <a:latin typeface="HelveticaNeueLT Com 45 Lt" panose="020B0403020202020204" pitchFamily="34" charset="0"/>
            </a:endParaRPr>
          </a:p>
          <a:p>
            <a:pPr>
              <a:spcBef>
                <a:spcPts val="600"/>
              </a:spcBef>
            </a:pPr>
            <a:endParaRPr lang="en-US" sz="1400" dirty="0">
              <a:solidFill>
                <a:srgbClr val="FF0000"/>
              </a:solidFill>
              <a:latin typeface="HelveticaNeueLT Com 45 Lt" panose="020B0403020202020204" pitchFamily="34" charset="0"/>
            </a:endParaRPr>
          </a:p>
        </p:txBody>
      </p:sp>
      <p:pic>
        <p:nvPicPr>
          <p:cNvPr id="6" name="Grafik 5">
            <a:extLst>
              <a:ext uri="{FF2B5EF4-FFF2-40B4-BE49-F238E27FC236}">
                <a16:creationId xmlns:a16="http://schemas.microsoft.com/office/drawing/2014/main" id="{43E0CD75-0725-A7A0-95E8-D4BD8AECB3B7}"/>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223912" y="72090"/>
            <a:ext cx="1488980" cy="1488980"/>
          </a:xfrm>
          <a:prstGeom prst="rect">
            <a:avLst/>
          </a:prstGeom>
        </p:spPr>
      </p:pic>
      <p:pic>
        <p:nvPicPr>
          <p:cNvPr id="7" name="Grafik 6">
            <a:extLst>
              <a:ext uri="{FF2B5EF4-FFF2-40B4-BE49-F238E27FC236}">
                <a16:creationId xmlns:a16="http://schemas.microsoft.com/office/drawing/2014/main" id="{05FC2F46-C16C-AA24-B78B-03696937913E}"/>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9926350" y="30037"/>
            <a:ext cx="1573084" cy="1573084"/>
          </a:xfrm>
          <a:prstGeom prst="rect">
            <a:avLst/>
          </a:prstGeom>
        </p:spPr>
      </p:pic>
      <p:pic>
        <p:nvPicPr>
          <p:cNvPr id="12" name="Grafik 11">
            <a:extLst>
              <a:ext uri="{FF2B5EF4-FFF2-40B4-BE49-F238E27FC236}">
                <a16:creationId xmlns:a16="http://schemas.microsoft.com/office/drawing/2014/main" id="{2598559B-4966-3290-3CB6-E39EE1AA5A4F}"/>
              </a:ext>
            </a:extLst>
          </p:cNvPr>
          <p:cNvPicPr>
            <a:picLocks noChangeAspect="1"/>
          </p:cNvPicPr>
          <p:nvPr/>
        </p:nvPicPr>
        <p:blipFill>
          <a:blip r:embed="rId6"/>
          <a:stretch>
            <a:fillRect/>
          </a:stretch>
        </p:blipFill>
        <p:spPr>
          <a:xfrm>
            <a:off x="5806559" y="1857030"/>
            <a:ext cx="2282132" cy="2334262"/>
          </a:xfrm>
          <a:prstGeom prst="rect">
            <a:avLst/>
          </a:prstGeom>
        </p:spPr>
      </p:pic>
      <p:pic>
        <p:nvPicPr>
          <p:cNvPr id="14" name="Grafik 13">
            <a:extLst>
              <a:ext uri="{FF2B5EF4-FFF2-40B4-BE49-F238E27FC236}">
                <a16:creationId xmlns:a16="http://schemas.microsoft.com/office/drawing/2014/main" id="{273008A9-A233-B33E-4274-80C76B1A0811}"/>
              </a:ext>
            </a:extLst>
          </p:cNvPr>
          <p:cNvPicPr>
            <a:picLocks noChangeAspect="1"/>
          </p:cNvPicPr>
          <p:nvPr/>
        </p:nvPicPr>
        <p:blipFill>
          <a:blip r:embed="rId7"/>
          <a:stretch>
            <a:fillRect/>
          </a:stretch>
        </p:blipFill>
        <p:spPr>
          <a:xfrm>
            <a:off x="9146823" y="1870063"/>
            <a:ext cx="2769834" cy="2308196"/>
          </a:xfrm>
          <a:prstGeom prst="rect">
            <a:avLst/>
          </a:prstGeom>
        </p:spPr>
      </p:pic>
      <p:sp>
        <p:nvSpPr>
          <p:cNvPr id="17" name="Textfeld 16">
            <a:extLst>
              <a:ext uri="{FF2B5EF4-FFF2-40B4-BE49-F238E27FC236}">
                <a16:creationId xmlns:a16="http://schemas.microsoft.com/office/drawing/2014/main" id="{B7BFF9C9-CDD9-4113-F1E7-F05E2A0879F5}"/>
              </a:ext>
            </a:extLst>
          </p:cNvPr>
          <p:cNvSpPr txBox="1"/>
          <p:nvPr/>
        </p:nvSpPr>
        <p:spPr>
          <a:xfrm>
            <a:off x="9080704" y="1513803"/>
            <a:ext cx="1961107" cy="369332"/>
          </a:xfrm>
          <a:prstGeom prst="rect">
            <a:avLst/>
          </a:prstGeom>
          <a:noFill/>
        </p:spPr>
        <p:txBody>
          <a:bodyPr wrap="square" rtlCol="0">
            <a:spAutoFit/>
          </a:bodyPr>
          <a:lstStyle/>
          <a:p>
            <a:r>
              <a:rPr lang="de-AT" sz="1400" b="1" dirty="0">
                <a:latin typeface="Aleo" panose="020F0302020204030203" pitchFamily="34" charset="0"/>
              </a:rPr>
              <a:t>TORQUES</a:t>
            </a:r>
            <a:r>
              <a:rPr lang="de-AT" b="1" dirty="0">
                <a:latin typeface="Aleo" panose="020F0302020204030203" pitchFamily="34" charset="0"/>
              </a:rPr>
              <a:t> </a:t>
            </a:r>
            <a:r>
              <a:rPr lang="de-AT" sz="1000" b="1" dirty="0">
                <a:latin typeface="Aleo" panose="020F0302020204030203" pitchFamily="34" charset="0"/>
              </a:rPr>
              <a:t>KFC SEATS</a:t>
            </a:r>
          </a:p>
        </p:txBody>
      </p:sp>
      <p:sp>
        <p:nvSpPr>
          <p:cNvPr id="18" name="Textfeld 17">
            <a:extLst>
              <a:ext uri="{FF2B5EF4-FFF2-40B4-BE49-F238E27FC236}">
                <a16:creationId xmlns:a16="http://schemas.microsoft.com/office/drawing/2014/main" id="{42C0785B-A173-A14C-F77C-51DABEA9E13D}"/>
              </a:ext>
            </a:extLst>
          </p:cNvPr>
          <p:cNvSpPr txBox="1"/>
          <p:nvPr/>
        </p:nvSpPr>
        <p:spPr>
          <a:xfrm>
            <a:off x="5740441" y="1575358"/>
            <a:ext cx="1961107" cy="307777"/>
          </a:xfrm>
          <a:prstGeom prst="rect">
            <a:avLst/>
          </a:prstGeom>
          <a:noFill/>
        </p:spPr>
        <p:txBody>
          <a:bodyPr wrap="square" rtlCol="0">
            <a:spAutoFit/>
          </a:bodyPr>
          <a:lstStyle/>
          <a:p>
            <a:r>
              <a:rPr lang="de-AT" sz="1400" b="1" dirty="0">
                <a:latin typeface="Aleo" panose="020F0302020204030203" pitchFamily="34" charset="0"/>
              </a:rPr>
              <a:t>KV VALUES</a:t>
            </a:r>
            <a:endParaRPr lang="de-AT" sz="1000" b="1" dirty="0">
              <a:latin typeface="Aleo" panose="020F0302020204030203" pitchFamily="34" charset="0"/>
            </a:endParaRPr>
          </a:p>
        </p:txBody>
      </p:sp>
    </p:spTree>
    <p:extLst>
      <p:ext uri="{BB962C8B-B14F-4D97-AF65-F5344CB8AC3E}">
        <p14:creationId xmlns:p14="http://schemas.microsoft.com/office/powerpoint/2010/main" val="2219984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451690" y="411479"/>
            <a:ext cx="3491663" cy="621454"/>
          </a:xfrm>
        </p:spPr>
        <p:txBody>
          <a:bodyPr/>
          <a:lstStyle/>
          <a:p>
            <a:r>
              <a:rPr lang="de-DE" dirty="0"/>
              <a:t>Top flange</a:t>
            </a:r>
            <a:endParaRPr lang="de-AT" dirty="0"/>
          </a:p>
        </p:txBody>
      </p:sp>
      <p:pic>
        <p:nvPicPr>
          <p:cNvPr id="9" name="Grafik 8">
            <a:extLst>
              <a:ext uri="{FF2B5EF4-FFF2-40B4-BE49-F238E27FC236}">
                <a16:creationId xmlns:a16="http://schemas.microsoft.com/office/drawing/2014/main" id="{78C2AFE3-2EE4-4850-A148-7E013705999B}"/>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76322" y="3077813"/>
            <a:ext cx="2896979" cy="3277952"/>
          </a:xfrm>
          <a:prstGeom prst="rect">
            <a:avLst/>
          </a:prstGeom>
        </p:spPr>
      </p:pic>
      <p:pic>
        <p:nvPicPr>
          <p:cNvPr id="10" name="Grafik 9">
            <a:extLst>
              <a:ext uri="{FF2B5EF4-FFF2-40B4-BE49-F238E27FC236}">
                <a16:creationId xmlns:a16="http://schemas.microsoft.com/office/drawing/2014/main" id="{54C0B117-57A8-4B68-B253-5E73E142CCF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7689" y="1785958"/>
            <a:ext cx="4088786" cy="899251"/>
          </a:xfrm>
          <a:prstGeom prst="rect">
            <a:avLst/>
          </a:prstGeom>
        </p:spPr>
      </p:pic>
      <p:pic>
        <p:nvPicPr>
          <p:cNvPr id="11" name="Grafik 10">
            <a:extLst>
              <a:ext uri="{FF2B5EF4-FFF2-40B4-BE49-F238E27FC236}">
                <a16:creationId xmlns:a16="http://schemas.microsoft.com/office/drawing/2014/main" id="{BF27669C-C613-43B0-B1EE-5647DFFDF7C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840993" y="2880858"/>
            <a:ext cx="2914523" cy="3801822"/>
          </a:xfrm>
          <a:prstGeom prst="rect">
            <a:avLst/>
          </a:prstGeom>
        </p:spPr>
      </p:pic>
      <p:pic>
        <p:nvPicPr>
          <p:cNvPr id="12" name="Grafik 11">
            <a:extLst>
              <a:ext uri="{FF2B5EF4-FFF2-40B4-BE49-F238E27FC236}">
                <a16:creationId xmlns:a16="http://schemas.microsoft.com/office/drawing/2014/main" id="{2C9E8D7E-11C3-48F2-A60A-621E16189718}"/>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634786" y="2620277"/>
            <a:ext cx="1354312" cy="219956"/>
          </a:xfrm>
          <a:prstGeom prst="rect">
            <a:avLst/>
          </a:prstGeom>
        </p:spPr>
      </p:pic>
      <p:pic>
        <p:nvPicPr>
          <p:cNvPr id="13" name="Grafik 12">
            <a:extLst>
              <a:ext uri="{FF2B5EF4-FFF2-40B4-BE49-F238E27FC236}">
                <a16:creationId xmlns:a16="http://schemas.microsoft.com/office/drawing/2014/main" id="{C34305C2-38A2-4EFE-BBAE-2304FDBB20C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965416" y="1417094"/>
            <a:ext cx="580559" cy="617616"/>
          </a:xfrm>
          <a:prstGeom prst="rect">
            <a:avLst/>
          </a:prstGeom>
        </p:spPr>
      </p:pic>
      <p:sp>
        <p:nvSpPr>
          <p:cNvPr id="14" name="Textfeld 13">
            <a:extLst>
              <a:ext uri="{FF2B5EF4-FFF2-40B4-BE49-F238E27FC236}">
                <a16:creationId xmlns:a16="http://schemas.microsoft.com/office/drawing/2014/main" id="{72EE7934-0236-4A93-A3A6-892183910ED6}"/>
              </a:ext>
            </a:extLst>
          </p:cNvPr>
          <p:cNvSpPr txBox="1"/>
          <p:nvPr/>
        </p:nvSpPr>
        <p:spPr>
          <a:xfrm>
            <a:off x="3968214" y="4926967"/>
            <a:ext cx="1285358" cy="307777"/>
          </a:xfrm>
          <a:prstGeom prst="rect">
            <a:avLst/>
          </a:prstGeom>
          <a:noFill/>
          <a:ln>
            <a:noFill/>
          </a:ln>
        </p:spPr>
        <p:txBody>
          <a:bodyPr wrap="square" rtlCol="0">
            <a:spAutoFit/>
          </a:bodyPr>
          <a:lstStyle/>
          <a:p>
            <a:r>
              <a:rPr lang="de-AT" sz="1400" dirty="0">
                <a:solidFill>
                  <a:srgbClr val="093A5B"/>
                </a:solidFill>
                <a:latin typeface="HelveticaNeueLT Com 45 Lt" panose="020B0403020202020204" pitchFamily="34" charset="0"/>
              </a:rPr>
              <a:t>DN150 &amp; 200</a:t>
            </a:r>
          </a:p>
        </p:txBody>
      </p:sp>
      <p:sp>
        <p:nvSpPr>
          <p:cNvPr id="15" name="Textfeld 14">
            <a:extLst>
              <a:ext uri="{FF2B5EF4-FFF2-40B4-BE49-F238E27FC236}">
                <a16:creationId xmlns:a16="http://schemas.microsoft.com/office/drawing/2014/main" id="{FCAA4FFD-CA89-499C-A772-190A6362CFCF}"/>
              </a:ext>
            </a:extLst>
          </p:cNvPr>
          <p:cNvSpPr txBox="1"/>
          <p:nvPr/>
        </p:nvSpPr>
        <p:spPr>
          <a:xfrm>
            <a:off x="9722416" y="4785211"/>
            <a:ext cx="1427808" cy="307777"/>
          </a:xfrm>
          <a:prstGeom prst="rect">
            <a:avLst/>
          </a:prstGeom>
          <a:noFill/>
          <a:ln>
            <a:noFill/>
          </a:ln>
        </p:spPr>
        <p:txBody>
          <a:bodyPr wrap="square" rtlCol="0">
            <a:spAutoFit/>
          </a:bodyPr>
          <a:lstStyle/>
          <a:p>
            <a:r>
              <a:rPr lang="de-AT" sz="1400" dirty="0">
                <a:solidFill>
                  <a:srgbClr val="093A5B"/>
                </a:solidFill>
                <a:latin typeface="HelveticaNeueLT Com 45 Lt" panose="020B0403020202020204" pitchFamily="34" charset="0"/>
              </a:rPr>
              <a:t>DN250 - 1000</a:t>
            </a:r>
          </a:p>
        </p:txBody>
      </p:sp>
      <p:sp>
        <p:nvSpPr>
          <p:cNvPr id="16" name="Textfeld 15">
            <a:extLst>
              <a:ext uri="{FF2B5EF4-FFF2-40B4-BE49-F238E27FC236}">
                <a16:creationId xmlns:a16="http://schemas.microsoft.com/office/drawing/2014/main" id="{A6017640-730A-45C4-89E5-8C5C0EEA8695}"/>
              </a:ext>
            </a:extLst>
          </p:cNvPr>
          <p:cNvSpPr txBox="1"/>
          <p:nvPr/>
        </p:nvSpPr>
        <p:spPr>
          <a:xfrm>
            <a:off x="3066944" y="3039698"/>
            <a:ext cx="3136457" cy="307777"/>
          </a:xfrm>
          <a:prstGeom prst="rect">
            <a:avLst/>
          </a:prstGeom>
          <a:noFill/>
          <a:ln>
            <a:noFill/>
          </a:ln>
        </p:spPr>
        <p:txBody>
          <a:bodyPr wrap="square" rtlCol="0">
            <a:spAutoFit/>
          </a:bodyPr>
          <a:lstStyle/>
          <a:p>
            <a:r>
              <a:rPr lang="de-AT" sz="1400" dirty="0">
                <a:solidFill>
                  <a:srgbClr val="093A5B"/>
                </a:solidFill>
                <a:latin typeface="HelveticaNeueLT Com 45 Lt" panose="020B0403020202020204" pitchFamily="34" charset="0"/>
              </a:rPr>
              <a:t>Connection Flange F10, F12, F14, F16</a:t>
            </a:r>
          </a:p>
        </p:txBody>
      </p:sp>
      <p:sp>
        <p:nvSpPr>
          <p:cNvPr id="17" name="Textfeld 16">
            <a:extLst>
              <a:ext uri="{FF2B5EF4-FFF2-40B4-BE49-F238E27FC236}">
                <a16:creationId xmlns:a16="http://schemas.microsoft.com/office/drawing/2014/main" id="{AE29DAA2-37CA-4442-B59F-F6333712CD61}"/>
              </a:ext>
            </a:extLst>
          </p:cNvPr>
          <p:cNvSpPr txBox="1"/>
          <p:nvPr/>
        </p:nvSpPr>
        <p:spPr>
          <a:xfrm>
            <a:off x="651824" y="3230845"/>
            <a:ext cx="1691714" cy="307777"/>
          </a:xfrm>
          <a:prstGeom prst="rect">
            <a:avLst/>
          </a:prstGeom>
          <a:noFill/>
          <a:ln>
            <a:noFill/>
          </a:ln>
        </p:spPr>
        <p:txBody>
          <a:bodyPr wrap="square" rtlCol="0">
            <a:spAutoFit/>
          </a:bodyPr>
          <a:lstStyle/>
          <a:p>
            <a:r>
              <a:rPr lang="de-AT" sz="1400" dirty="0">
                <a:solidFill>
                  <a:srgbClr val="093A5B"/>
                </a:solidFill>
                <a:latin typeface="HelveticaNeueLT Com 45 Lt" panose="020B0403020202020204" pitchFamily="34" charset="0"/>
              </a:rPr>
              <a:t>Square end SW32</a:t>
            </a:r>
          </a:p>
        </p:txBody>
      </p:sp>
      <p:sp>
        <p:nvSpPr>
          <p:cNvPr id="18" name="Textfeld 17">
            <a:extLst>
              <a:ext uri="{FF2B5EF4-FFF2-40B4-BE49-F238E27FC236}">
                <a16:creationId xmlns:a16="http://schemas.microsoft.com/office/drawing/2014/main" id="{54A6AA2C-FA37-45F7-95F9-3A3296F73E66}"/>
              </a:ext>
            </a:extLst>
          </p:cNvPr>
          <p:cNvSpPr txBox="1"/>
          <p:nvPr/>
        </p:nvSpPr>
        <p:spPr>
          <a:xfrm>
            <a:off x="7095799" y="3022054"/>
            <a:ext cx="1476891" cy="307777"/>
          </a:xfrm>
          <a:prstGeom prst="rect">
            <a:avLst/>
          </a:prstGeom>
          <a:noFill/>
          <a:ln>
            <a:noFill/>
          </a:ln>
        </p:spPr>
        <p:txBody>
          <a:bodyPr wrap="square" rtlCol="0">
            <a:spAutoFit/>
          </a:bodyPr>
          <a:lstStyle/>
          <a:p>
            <a:r>
              <a:rPr lang="de-AT" sz="1400" dirty="0">
                <a:solidFill>
                  <a:srgbClr val="093A5B"/>
                </a:solidFill>
                <a:latin typeface="HelveticaNeueLT Com 45 Lt" panose="020B0403020202020204" pitchFamily="34" charset="0"/>
              </a:rPr>
              <a:t>Feather Key</a:t>
            </a:r>
          </a:p>
        </p:txBody>
      </p:sp>
      <p:sp>
        <p:nvSpPr>
          <p:cNvPr id="19" name="Textfeld 18">
            <a:extLst>
              <a:ext uri="{FF2B5EF4-FFF2-40B4-BE49-F238E27FC236}">
                <a16:creationId xmlns:a16="http://schemas.microsoft.com/office/drawing/2014/main" id="{4C9B3BF5-BE34-4424-A1C0-E0FD15FF6628}"/>
              </a:ext>
            </a:extLst>
          </p:cNvPr>
          <p:cNvSpPr txBox="1"/>
          <p:nvPr/>
        </p:nvSpPr>
        <p:spPr>
          <a:xfrm>
            <a:off x="9029893" y="2031733"/>
            <a:ext cx="1921271" cy="1384995"/>
          </a:xfrm>
          <a:prstGeom prst="rect">
            <a:avLst/>
          </a:prstGeom>
          <a:noFill/>
          <a:ln>
            <a:noFill/>
          </a:ln>
        </p:spPr>
        <p:txBody>
          <a:bodyPr wrap="square" rtlCol="0">
            <a:spAutoFit/>
          </a:bodyPr>
          <a:lstStyle/>
          <a:p>
            <a:r>
              <a:rPr lang="de-AT" sz="1400" dirty="0">
                <a:solidFill>
                  <a:srgbClr val="093A5B"/>
                </a:solidFill>
                <a:latin typeface="HelveticaNeueLT Com 45 Lt" panose="020B0403020202020204" pitchFamily="34" charset="0"/>
              </a:rPr>
              <a:t>Connection Plate</a:t>
            </a:r>
          </a:p>
          <a:p>
            <a:r>
              <a:rPr lang="de-AT" sz="1400" dirty="0">
                <a:solidFill>
                  <a:srgbClr val="003A68"/>
                </a:solidFill>
                <a:latin typeface="HelveticaNeueLT Com 45 Lt" panose="020B0403020202020204" pitchFamily="34" charset="0"/>
              </a:rPr>
              <a:t>DN250, 300: F16/F25</a:t>
            </a:r>
          </a:p>
          <a:p>
            <a:r>
              <a:rPr lang="de-AT" sz="1400" dirty="0">
                <a:solidFill>
                  <a:srgbClr val="003A68"/>
                </a:solidFill>
                <a:latin typeface="HelveticaNeueLT Com 45 Lt" panose="020B0403020202020204" pitchFamily="34" charset="0"/>
              </a:rPr>
              <a:t>DN350, 400: F25</a:t>
            </a:r>
          </a:p>
          <a:p>
            <a:r>
              <a:rPr lang="de-AT" sz="1400" dirty="0">
                <a:solidFill>
                  <a:srgbClr val="003A68"/>
                </a:solidFill>
                <a:latin typeface="HelveticaNeueLT Com 45 Lt" panose="020B0403020202020204" pitchFamily="34" charset="0"/>
              </a:rPr>
              <a:t>DN500, 600: F25/F30</a:t>
            </a:r>
          </a:p>
          <a:p>
            <a:r>
              <a:rPr lang="de-AT" sz="1400" dirty="0">
                <a:solidFill>
                  <a:srgbClr val="003A68"/>
                </a:solidFill>
                <a:latin typeface="HelveticaNeueLT Com 45 Lt" panose="020B0403020202020204" pitchFamily="34" charset="0"/>
              </a:rPr>
              <a:t>DN700, 800: F35</a:t>
            </a:r>
          </a:p>
          <a:p>
            <a:r>
              <a:rPr lang="de-AT" sz="1400" dirty="0">
                <a:solidFill>
                  <a:srgbClr val="003A68"/>
                </a:solidFill>
                <a:latin typeface="HelveticaNeueLT Com 45 Lt" panose="020B0403020202020204" pitchFamily="34" charset="0"/>
              </a:rPr>
              <a:t>DN1000: F40/F48</a:t>
            </a:r>
          </a:p>
        </p:txBody>
      </p:sp>
      <p:sp>
        <p:nvSpPr>
          <p:cNvPr id="20" name="Textfeld 19">
            <a:extLst>
              <a:ext uri="{FF2B5EF4-FFF2-40B4-BE49-F238E27FC236}">
                <a16:creationId xmlns:a16="http://schemas.microsoft.com/office/drawing/2014/main" id="{F7B5C12E-CB43-4CD7-9D5E-6F952ABEC806}"/>
              </a:ext>
            </a:extLst>
          </p:cNvPr>
          <p:cNvSpPr txBox="1"/>
          <p:nvPr/>
        </p:nvSpPr>
        <p:spPr>
          <a:xfrm>
            <a:off x="9016000" y="1233933"/>
            <a:ext cx="2134224" cy="738664"/>
          </a:xfrm>
          <a:prstGeom prst="rect">
            <a:avLst/>
          </a:prstGeom>
          <a:noFill/>
          <a:ln>
            <a:noFill/>
          </a:ln>
        </p:spPr>
        <p:txBody>
          <a:bodyPr wrap="square" rtlCol="0">
            <a:spAutoFit/>
          </a:bodyPr>
          <a:lstStyle/>
          <a:p>
            <a:r>
              <a:rPr lang="de-AT" sz="1400" dirty="0">
                <a:solidFill>
                  <a:srgbClr val="003A68"/>
                </a:solidFill>
                <a:latin typeface="HelveticaNeueLT Com 45 Lt" panose="020B0403020202020204" pitchFamily="34" charset="0"/>
              </a:rPr>
              <a:t>Plug-in coupling with serration and feather key for AUMA gears</a:t>
            </a:r>
          </a:p>
        </p:txBody>
      </p:sp>
      <p:sp>
        <p:nvSpPr>
          <p:cNvPr id="26" name="Textfeld 25">
            <a:extLst>
              <a:ext uri="{FF2B5EF4-FFF2-40B4-BE49-F238E27FC236}">
                <a16:creationId xmlns:a16="http://schemas.microsoft.com/office/drawing/2014/main" id="{66E1386B-A492-4ACB-9615-0A74F4685698}"/>
              </a:ext>
            </a:extLst>
          </p:cNvPr>
          <p:cNvSpPr txBox="1"/>
          <p:nvPr/>
        </p:nvSpPr>
        <p:spPr>
          <a:xfrm>
            <a:off x="598906" y="1539654"/>
            <a:ext cx="855523" cy="276999"/>
          </a:xfrm>
          <a:prstGeom prst="rect">
            <a:avLst/>
          </a:prstGeom>
          <a:noFill/>
          <a:ln>
            <a:noFill/>
          </a:ln>
        </p:spPr>
        <p:txBody>
          <a:bodyPr wrap="square" rtlCol="0">
            <a:spAutoFit/>
          </a:bodyPr>
          <a:lstStyle/>
          <a:p>
            <a:r>
              <a:rPr lang="de-AT" sz="1200" dirty="0">
                <a:solidFill>
                  <a:srgbClr val="093A5B"/>
                </a:solidFill>
                <a:latin typeface="HelveticaNeueLT Com 45 Lt" panose="020B0403020202020204" pitchFamily="34" charset="0"/>
              </a:rPr>
              <a:t>GS60.3</a:t>
            </a:r>
          </a:p>
        </p:txBody>
      </p:sp>
      <p:sp>
        <p:nvSpPr>
          <p:cNvPr id="27" name="Textfeld 26">
            <a:extLst>
              <a:ext uri="{FF2B5EF4-FFF2-40B4-BE49-F238E27FC236}">
                <a16:creationId xmlns:a16="http://schemas.microsoft.com/office/drawing/2014/main" id="{3D0750FF-CFF9-491B-A5DC-2DF5E8081818}"/>
              </a:ext>
            </a:extLst>
          </p:cNvPr>
          <p:cNvSpPr txBox="1"/>
          <p:nvPr/>
        </p:nvSpPr>
        <p:spPr>
          <a:xfrm>
            <a:off x="1223347" y="1539654"/>
            <a:ext cx="838790" cy="276999"/>
          </a:xfrm>
          <a:prstGeom prst="rect">
            <a:avLst/>
          </a:prstGeom>
          <a:noFill/>
          <a:ln>
            <a:noFill/>
          </a:ln>
        </p:spPr>
        <p:txBody>
          <a:bodyPr wrap="square" rtlCol="0">
            <a:spAutoFit/>
          </a:bodyPr>
          <a:lstStyle/>
          <a:p>
            <a:r>
              <a:rPr lang="de-AT" sz="1200" dirty="0">
                <a:solidFill>
                  <a:srgbClr val="093A5B"/>
                </a:solidFill>
                <a:latin typeface="HelveticaNeueLT Com 45 Lt" panose="020B0403020202020204" pitchFamily="34" charset="0"/>
              </a:rPr>
              <a:t>GS80.3</a:t>
            </a:r>
          </a:p>
        </p:txBody>
      </p:sp>
      <p:sp>
        <p:nvSpPr>
          <p:cNvPr id="28" name="Textfeld 27">
            <a:extLst>
              <a:ext uri="{FF2B5EF4-FFF2-40B4-BE49-F238E27FC236}">
                <a16:creationId xmlns:a16="http://schemas.microsoft.com/office/drawing/2014/main" id="{BCE673CB-1CEB-4EFD-8032-18510BD21F81}"/>
              </a:ext>
            </a:extLst>
          </p:cNvPr>
          <p:cNvSpPr txBox="1"/>
          <p:nvPr/>
        </p:nvSpPr>
        <p:spPr>
          <a:xfrm>
            <a:off x="1906521" y="1695598"/>
            <a:ext cx="655870" cy="276999"/>
          </a:xfrm>
          <a:prstGeom prst="rect">
            <a:avLst/>
          </a:prstGeom>
          <a:noFill/>
          <a:ln>
            <a:noFill/>
          </a:ln>
        </p:spPr>
        <p:txBody>
          <a:bodyPr wrap="square" rtlCol="0">
            <a:spAutoFit/>
          </a:bodyPr>
          <a:lstStyle/>
          <a:p>
            <a:r>
              <a:rPr lang="de-AT" sz="1200" dirty="0">
                <a:solidFill>
                  <a:srgbClr val="093A5B"/>
                </a:solidFill>
                <a:latin typeface="HelveticaNeueLT Com 45 Lt" panose="020B0403020202020204" pitchFamily="34" charset="0"/>
              </a:rPr>
              <a:t>SW27</a:t>
            </a:r>
          </a:p>
        </p:txBody>
      </p:sp>
      <p:sp>
        <p:nvSpPr>
          <p:cNvPr id="29" name="Textfeld 28">
            <a:extLst>
              <a:ext uri="{FF2B5EF4-FFF2-40B4-BE49-F238E27FC236}">
                <a16:creationId xmlns:a16="http://schemas.microsoft.com/office/drawing/2014/main" id="{40985D0C-4AEB-4AC3-A6EC-E16B25CCBFD8}"/>
              </a:ext>
            </a:extLst>
          </p:cNvPr>
          <p:cNvSpPr txBox="1"/>
          <p:nvPr/>
        </p:nvSpPr>
        <p:spPr>
          <a:xfrm>
            <a:off x="2474063" y="1695597"/>
            <a:ext cx="655870" cy="276999"/>
          </a:xfrm>
          <a:prstGeom prst="rect">
            <a:avLst/>
          </a:prstGeom>
          <a:noFill/>
          <a:ln>
            <a:noFill/>
          </a:ln>
        </p:spPr>
        <p:txBody>
          <a:bodyPr wrap="square" rtlCol="0">
            <a:spAutoFit/>
          </a:bodyPr>
          <a:lstStyle/>
          <a:p>
            <a:r>
              <a:rPr lang="de-AT" sz="1200" dirty="0">
                <a:solidFill>
                  <a:srgbClr val="093A5B"/>
                </a:solidFill>
                <a:latin typeface="HelveticaNeueLT Com 45 Lt" panose="020B0403020202020204" pitchFamily="34" charset="0"/>
              </a:rPr>
              <a:t>SW36</a:t>
            </a:r>
          </a:p>
        </p:txBody>
      </p:sp>
      <p:sp>
        <p:nvSpPr>
          <p:cNvPr id="30" name="Textfeld 29">
            <a:extLst>
              <a:ext uri="{FF2B5EF4-FFF2-40B4-BE49-F238E27FC236}">
                <a16:creationId xmlns:a16="http://schemas.microsoft.com/office/drawing/2014/main" id="{019E35B7-8CBD-4311-B4CB-DAADD6B8810E}"/>
              </a:ext>
            </a:extLst>
          </p:cNvPr>
          <p:cNvSpPr txBox="1"/>
          <p:nvPr/>
        </p:nvSpPr>
        <p:spPr>
          <a:xfrm>
            <a:off x="3089949" y="1687000"/>
            <a:ext cx="655870" cy="276999"/>
          </a:xfrm>
          <a:prstGeom prst="rect">
            <a:avLst/>
          </a:prstGeom>
          <a:noFill/>
          <a:ln>
            <a:noFill/>
          </a:ln>
        </p:spPr>
        <p:txBody>
          <a:bodyPr wrap="square" rtlCol="0">
            <a:spAutoFit/>
          </a:bodyPr>
          <a:lstStyle/>
          <a:p>
            <a:r>
              <a:rPr lang="de-AT" sz="1200" dirty="0">
                <a:solidFill>
                  <a:srgbClr val="093A5B"/>
                </a:solidFill>
                <a:latin typeface="HelveticaNeueLT Com 45 Lt" panose="020B0403020202020204" pitchFamily="34" charset="0"/>
              </a:rPr>
              <a:t>SW46</a:t>
            </a:r>
          </a:p>
        </p:txBody>
      </p:sp>
      <p:sp>
        <p:nvSpPr>
          <p:cNvPr id="31" name="Textfeld 30">
            <a:extLst>
              <a:ext uri="{FF2B5EF4-FFF2-40B4-BE49-F238E27FC236}">
                <a16:creationId xmlns:a16="http://schemas.microsoft.com/office/drawing/2014/main" id="{B252C0D1-AAB8-4D9C-9FCC-1234F548B801}"/>
              </a:ext>
            </a:extLst>
          </p:cNvPr>
          <p:cNvSpPr txBox="1"/>
          <p:nvPr/>
        </p:nvSpPr>
        <p:spPr>
          <a:xfrm>
            <a:off x="3635276" y="1522130"/>
            <a:ext cx="773577" cy="276999"/>
          </a:xfrm>
          <a:prstGeom prst="rect">
            <a:avLst/>
          </a:prstGeom>
          <a:noFill/>
          <a:ln>
            <a:noFill/>
          </a:ln>
        </p:spPr>
        <p:txBody>
          <a:bodyPr wrap="square" rtlCol="0">
            <a:spAutoFit/>
          </a:bodyPr>
          <a:lstStyle/>
          <a:p>
            <a:r>
              <a:rPr lang="de-AT" sz="1200" dirty="0">
                <a:solidFill>
                  <a:srgbClr val="093A5B"/>
                </a:solidFill>
                <a:latin typeface="HelveticaNeueLT Com 45 Lt" panose="020B0403020202020204" pitchFamily="34" charset="0"/>
              </a:rPr>
              <a:t>SQ10.2</a:t>
            </a:r>
          </a:p>
        </p:txBody>
      </p:sp>
      <p:sp>
        <p:nvSpPr>
          <p:cNvPr id="32" name="Textfeld 31">
            <a:extLst>
              <a:ext uri="{FF2B5EF4-FFF2-40B4-BE49-F238E27FC236}">
                <a16:creationId xmlns:a16="http://schemas.microsoft.com/office/drawing/2014/main" id="{FA854B56-016A-4332-BDD9-B611B332F983}"/>
              </a:ext>
            </a:extLst>
          </p:cNvPr>
          <p:cNvSpPr txBox="1"/>
          <p:nvPr/>
        </p:nvSpPr>
        <p:spPr>
          <a:xfrm>
            <a:off x="4242747" y="1524810"/>
            <a:ext cx="655870" cy="276999"/>
          </a:xfrm>
          <a:prstGeom prst="rect">
            <a:avLst/>
          </a:prstGeom>
          <a:noFill/>
          <a:ln>
            <a:noFill/>
          </a:ln>
        </p:spPr>
        <p:txBody>
          <a:bodyPr wrap="square" rtlCol="0">
            <a:spAutoFit/>
          </a:bodyPr>
          <a:lstStyle/>
          <a:p>
            <a:r>
              <a:rPr lang="de-AT" sz="1200" dirty="0">
                <a:solidFill>
                  <a:srgbClr val="093A5B"/>
                </a:solidFill>
                <a:latin typeface="HelveticaNeueLT Com 45 Lt" panose="020B0403020202020204" pitchFamily="34" charset="0"/>
              </a:rPr>
              <a:t>Dia. 36</a:t>
            </a:r>
          </a:p>
        </p:txBody>
      </p:sp>
      <p:sp>
        <p:nvSpPr>
          <p:cNvPr id="2" name="Textplatzhalter 3">
            <a:extLst>
              <a:ext uri="{FF2B5EF4-FFF2-40B4-BE49-F238E27FC236}">
                <a16:creationId xmlns:a16="http://schemas.microsoft.com/office/drawing/2014/main" id="{D8F84CCE-25EC-DCCA-1563-D9137759A45C}"/>
              </a:ext>
            </a:extLst>
          </p:cNvPr>
          <p:cNvSpPr txBox="1">
            <a:spLocks/>
          </p:cNvSpPr>
          <p:nvPr/>
        </p:nvSpPr>
        <p:spPr>
          <a:xfrm>
            <a:off x="516310" y="915402"/>
            <a:ext cx="3973661"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lvl="0">
              <a:spcAft>
                <a:spcPts val="0"/>
              </a:spcAft>
              <a:defRPr/>
            </a:pPr>
            <a:r>
              <a:rPr lang="en-US" dirty="0">
                <a:solidFill>
                  <a:srgbClr val="174FA9"/>
                </a:solidFill>
                <a:cs typeface="Gill Sans Light"/>
              </a:rPr>
              <a:t>EN ISO 5211</a:t>
            </a:r>
          </a:p>
        </p:txBody>
      </p:sp>
    </p:spTree>
    <p:extLst>
      <p:ext uri="{BB962C8B-B14F-4D97-AF65-F5344CB8AC3E}">
        <p14:creationId xmlns:p14="http://schemas.microsoft.com/office/powerpoint/2010/main" val="3642383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305965" y="598206"/>
            <a:ext cx="6992906" cy="627062"/>
          </a:xfrm>
        </p:spPr>
        <p:txBody>
          <a:bodyPr/>
          <a:lstStyle/>
          <a:p>
            <a:r>
              <a:rPr lang="de-DE" dirty="0"/>
              <a:t>Ball valve kh(sv)I</a:t>
            </a:r>
            <a:endParaRPr lang="de-AT" dirty="0"/>
          </a:p>
        </p:txBody>
      </p:sp>
      <p:sp>
        <p:nvSpPr>
          <p:cNvPr id="23" name="Textplatzhalter 3">
            <a:extLst>
              <a:ext uri="{FF2B5EF4-FFF2-40B4-BE49-F238E27FC236}">
                <a16:creationId xmlns:a16="http://schemas.microsoft.com/office/drawing/2014/main" id="{C64E9D96-3809-4027-AD80-1A3E541D84C9}"/>
              </a:ext>
            </a:extLst>
          </p:cNvPr>
          <p:cNvSpPr>
            <a:spLocks noGrp="1"/>
          </p:cNvSpPr>
          <p:nvPr>
            <p:ph type="body" idx="13"/>
          </p:nvPr>
        </p:nvSpPr>
        <p:spPr>
          <a:xfrm>
            <a:off x="305965" y="1225268"/>
            <a:ext cx="5404722" cy="391850"/>
          </a:xfrm>
        </p:spPr>
        <p:txBody>
          <a:bodyPr>
            <a:noAutofit/>
          </a:bodyPr>
          <a:lstStyle/>
          <a:p>
            <a:pPr lvl="0">
              <a:spcAft>
                <a:spcPts val="0"/>
              </a:spcAft>
              <a:defRPr/>
            </a:pPr>
            <a:r>
              <a:rPr lang="en-US" dirty="0">
                <a:solidFill>
                  <a:srgbClr val="174FA9"/>
                </a:solidFill>
                <a:cs typeface="Gill Sans Light"/>
              </a:rPr>
              <a:t>AUMA basic configuration</a:t>
            </a:r>
          </a:p>
        </p:txBody>
      </p:sp>
      <p:pic>
        <p:nvPicPr>
          <p:cNvPr id="11" name="Grafik 10">
            <a:extLst>
              <a:ext uri="{FF2B5EF4-FFF2-40B4-BE49-F238E27FC236}">
                <a16:creationId xmlns:a16="http://schemas.microsoft.com/office/drawing/2014/main" id="{9D05E9FE-1A82-4506-BAC7-E2DD0215518A}"/>
              </a:ext>
            </a:extLst>
          </p:cNvPr>
          <p:cNvPicPr>
            <a:picLocks noChangeAspect="1"/>
          </p:cNvPicPr>
          <p:nvPr/>
        </p:nvPicPr>
        <p:blipFill>
          <a:blip r:embed="rId2"/>
          <a:stretch>
            <a:fillRect/>
          </a:stretch>
        </p:blipFill>
        <p:spPr>
          <a:xfrm>
            <a:off x="8891278" y="1524969"/>
            <a:ext cx="1760120" cy="1247329"/>
          </a:xfrm>
          <a:prstGeom prst="rect">
            <a:avLst/>
          </a:prstGeom>
        </p:spPr>
      </p:pic>
      <p:pic>
        <p:nvPicPr>
          <p:cNvPr id="12" name="Grafik 11">
            <a:extLst>
              <a:ext uri="{FF2B5EF4-FFF2-40B4-BE49-F238E27FC236}">
                <a16:creationId xmlns:a16="http://schemas.microsoft.com/office/drawing/2014/main" id="{AEBDBDD3-13BD-4AD9-984A-91C7B8700B8B}"/>
              </a:ext>
            </a:extLst>
          </p:cNvPr>
          <p:cNvPicPr>
            <a:picLocks noChangeAspect="1"/>
          </p:cNvPicPr>
          <p:nvPr/>
        </p:nvPicPr>
        <p:blipFill>
          <a:blip r:embed="rId3"/>
          <a:stretch>
            <a:fillRect/>
          </a:stretch>
        </p:blipFill>
        <p:spPr>
          <a:xfrm>
            <a:off x="992674" y="4326156"/>
            <a:ext cx="1857492" cy="514350"/>
          </a:xfrm>
          <a:prstGeom prst="rect">
            <a:avLst/>
          </a:prstGeom>
        </p:spPr>
      </p:pic>
      <p:sp>
        <p:nvSpPr>
          <p:cNvPr id="13" name="Titel 1">
            <a:extLst>
              <a:ext uri="{FF2B5EF4-FFF2-40B4-BE49-F238E27FC236}">
                <a16:creationId xmlns:a16="http://schemas.microsoft.com/office/drawing/2014/main" id="{DF835151-D32D-4A0D-B548-2D13077B1C3D}"/>
              </a:ext>
            </a:extLst>
          </p:cNvPr>
          <p:cNvSpPr txBox="1">
            <a:spLocks/>
          </p:cNvSpPr>
          <p:nvPr/>
        </p:nvSpPr>
        <p:spPr>
          <a:xfrm>
            <a:off x="3900225" y="4453739"/>
            <a:ext cx="7823073" cy="2121871"/>
          </a:xfrm>
          <a:prstGeom prst="rect">
            <a:avLst/>
          </a:prstGeom>
          <a:effectLst/>
        </p:spPr>
        <p:txBody>
          <a:bodyPr anchor="b"/>
          <a:lstStyle>
            <a:lvl1pPr algn="l" defTabSz="914400" rtl="0" eaLnBrk="1" latinLnBrk="0" hangingPunct="1">
              <a:spcBef>
                <a:spcPct val="0"/>
              </a:spcBef>
              <a:buNone/>
              <a:defRPr sz="3000" b="1" i="1" kern="1200">
                <a:solidFill>
                  <a:srgbClr val="093A5B"/>
                </a:solidFill>
                <a:effectLst/>
                <a:latin typeface="Gill Sans MT" panose="020B0502020104020203" pitchFamily="34" charset="0"/>
                <a:ea typeface="+mj-ea"/>
                <a:cs typeface="+mj-cs"/>
              </a:defRPr>
            </a:lvl1pPr>
          </a:lstStyle>
          <a:p>
            <a:pPr>
              <a:buClr>
                <a:srgbClr val="C6063B"/>
              </a:buClr>
              <a:defRPr/>
            </a:pPr>
            <a:r>
              <a:rPr lang="en-GB" sz="1400" i="0" dirty="0">
                <a:solidFill>
                  <a:srgbClr val="003A68"/>
                </a:solidFill>
                <a:latin typeface="HelveticaNeueLT Com 45 Lt" panose="020B0403020202020204" pitchFamily="34" charset="0"/>
                <a:ea typeface="+mn-ea"/>
                <a:cs typeface="+mn-cs"/>
              </a:rPr>
              <a:t>(1) </a:t>
            </a:r>
            <a:r>
              <a:rPr lang="en-GB" sz="1400" b="0" i="0" dirty="0">
                <a:solidFill>
                  <a:srgbClr val="003A68"/>
                </a:solidFill>
                <a:latin typeface="HelveticaNeueLT Com 45 Lt" panose="020B0403020202020204" pitchFamily="34" charset="0"/>
                <a:ea typeface="+mn-ea"/>
                <a:cs typeface="+mn-cs"/>
              </a:rPr>
              <a:t>Stem of KH(SV)I with feather key (DN250 to 1000). DN150 and DN200 with square end.</a:t>
            </a:r>
          </a:p>
          <a:p>
            <a:pPr>
              <a:buClr>
                <a:srgbClr val="C6063B"/>
              </a:buClr>
              <a:defRPr/>
            </a:pPr>
            <a:r>
              <a:rPr lang="en-GB" sz="1400" i="0" dirty="0">
                <a:solidFill>
                  <a:srgbClr val="003A68"/>
                </a:solidFill>
                <a:latin typeface="HelveticaNeueLT Com 45 Lt" panose="020B0403020202020204" pitchFamily="34" charset="0"/>
                <a:ea typeface="+mn-ea"/>
                <a:cs typeface="+mn-cs"/>
              </a:rPr>
              <a:t>(2) </a:t>
            </a:r>
            <a:r>
              <a:rPr lang="en-GB" sz="1400" b="0" i="0" dirty="0">
                <a:solidFill>
                  <a:srgbClr val="003A68"/>
                </a:solidFill>
                <a:latin typeface="HelveticaNeueLT Com 45 Lt" panose="020B0403020202020204" pitchFamily="34" charset="0"/>
                <a:ea typeface="+mn-ea"/>
                <a:cs typeface="+mn-cs"/>
              </a:rPr>
              <a:t>Connection plate acc. ISO5211 (line size 250 to 1000) to connect gear with valve. F size of connection plate and actuator must match. For sizes DN150 and 200 a connection flange in different F Sizes will be used.</a:t>
            </a:r>
          </a:p>
          <a:p>
            <a:pPr>
              <a:buClr>
                <a:srgbClr val="C6063B"/>
              </a:buClr>
              <a:defRPr/>
            </a:pPr>
            <a:r>
              <a:rPr lang="en-GB" sz="1400" i="0" dirty="0">
                <a:solidFill>
                  <a:srgbClr val="003A68"/>
                </a:solidFill>
                <a:latin typeface="HelveticaNeueLT Com 45 Lt" panose="020B0403020202020204" pitchFamily="34" charset="0"/>
                <a:ea typeface="+mn-ea"/>
                <a:cs typeface="+mn-cs"/>
              </a:rPr>
              <a:t>(3) </a:t>
            </a:r>
            <a:r>
              <a:rPr lang="en-GB" sz="1400" b="0" i="0" dirty="0">
                <a:solidFill>
                  <a:srgbClr val="003A68"/>
                </a:solidFill>
                <a:latin typeface="HelveticaNeueLT Com 45 Lt" panose="020B0403020202020204" pitchFamily="34" charset="0"/>
                <a:ea typeface="+mn-ea"/>
                <a:cs typeface="+mn-cs"/>
              </a:rPr>
              <a:t>Plug-in coupling with serration and feather key connection.</a:t>
            </a:r>
          </a:p>
          <a:p>
            <a:pPr>
              <a:buClr>
                <a:srgbClr val="C6063B"/>
              </a:buClr>
              <a:defRPr/>
            </a:pPr>
            <a:r>
              <a:rPr lang="en-GB" sz="1400" i="0" dirty="0">
                <a:solidFill>
                  <a:srgbClr val="003A68"/>
                </a:solidFill>
                <a:latin typeface="HelveticaNeueLT Com 45 Lt" panose="020B0403020202020204" pitchFamily="34" charset="0"/>
                <a:ea typeface="+mn-ea"/>
                <a:cs typeface="+mn-cs"/>
              </a:rPr>
              <a:t>(4) </a:t>
            </a:r>
            <a:r>
              <a:rPr lang="en-GB" sz="1400" b="0" i="0" dirty="0">
                <a:solidFill>
                  <a:srgbClr val="003A68"/>
                </a:solidFill>
                <a:latin typeface="HelveticaNeueLT Com 45 Lt" panose="020B0403020202020204" pitchFamily="34" charset="0"/>
                <a:ea typeface="+mn-ea"/>
                <a:cs typeface="+mn-cs"/>
              </a:rPr>
              <a:t>Mech. gear AUMA type “GS”</a:t>
            </a:r>
          </a:p>
          <a:p>
            <a:pPr>
              <a:buClr>
                <a:srgbClr val="C6063B"/>
              </a:buClr>
              <a:defRPr/>
            </a:pPr>
            <a:r>
              <a:rPr lang="en-GB" sz="1400" i="0" dirty="0">
                <a:solidFill>
                  <a:srgbClr val="003A68"/>
                </a:solidFill>
                <a:latin typeface="HelveticaNeueLT Com 45 Lt" panose="020B0403020202020204" pitchFamily="34" charset="0"/>
                <a:ea typeface="+mn-ea"/>
                <a:cs typeface="+mn-cs"/>
              </a:rPr>
              <a:t>(5) </a:t>
            </a:r>
            <a:r>
              <a:rPr lang="en-GB" sz="1400" b="0" i="0" dirty="0">
                <a:solidFill>
                  <a:srgbClr val="003A68"/>
                </a:solidFill>
                <a:latin typeface="HelveticaNeueLT Com 45 Lt" panose="020B0403020202020204" pitchFamily="34" charset="0"/>
                <a:ea typeface="+mn-ea"/>
                <a:cs typeface="+mn-cs"/>
              </a:rPr>
              <a:t>El. Mech. Actuator AUMA type “SA”, “SAR” or “SAExC”.</a:t>
            </a:r>
          </a:p>
          <a:p>
            <a:pPr>
              <a:buClr>
                <a:srgbClr val="C6063B"/>
              </a:buClr>
              <a:defRPr/>
            </a:pPr>
            <a:r>
              <a:rPr lang="en-GB" sz="1400" i="0" dirty="0">
                <a:solidFill>
                  <a:srgbClr val="003A68"/>
                </a:solidFill>
                <a:latin typeface="HelveticaNeueLT Com 45 Lt" panose="020B0403020202020204" pitchFamily="34" charset="0"/>
                <a:ea typeface="+mn-ea"/>
                <a:cs typeface="+mn-cs"/>
              </a:rPr>
              <a:t>(6) </a:t>
            </a:r>
            <a:r>
              <a:rPr lang="en-GB" sz="1400" b="0" i="0" dirty="0">
                <a:solidFill>
                  <a:srgbClr val="003A68"/>
                </a:solidFill>
                <a:latin typeface="HelveticaNeueLT Com 45 Lt" panose="020B0403020202020204" pitchFamily="34" charset="0"/>
                <a:ea typeface="+mn-ea"/>
                <a:cs typeface="+mn-cs"/>
              </a:rPr>
              <a:t>Actuator control AUMA type “AM” or “AC”.</a:t>
            </a:r>
          </a:p>
          <a:p>
            <a:pPr>
              <a:buClr>
                <a:srgbClr val="C6063B"/>
              </a:buClr>
              <a:defRPr/>
            </a:pPr>
            <a:r>
              <a:rPr lang="en-GB" sz="1400" i="0" dirty="0">
                <a:solidFill>
                  <a:srgbClr val="003A68"/>
                </a:solidFill>
                <a:latin typeface="HelveticaNeueLT Com 45 Lt" panose="020B0403020202020204" pitchFamily="34" charset="0"/>
                <a:ea typeface="+mn-ea"/>
                <a:cs typeface="+mn-cs"/>
              </a:rPr>
              <a:t>(7) </a:t>
            </a:r>
            <a:r>
              <a:rPr lang="en-GB" sz="1400" b="0" i="0" dirty="0">
                <a:solidFill>
                  <a:srgbClr val="003A68"/>
                </a:solidFill>
                <a:latin typeface="HelveticaNeueLT Com 45 Lt" panose="020B0403020202020204" pitchFamily="34" charset="0"/>
                <a:ea typeface="+mn-ea"/>
                <a:cs typeface="+mn-cs"/>
              </a:rPr>
              <a:t>Complete AUMA unit: mech. Gear + actuator + actuator control</a:t>
            </a:r>
          </a:p>
        </p:txBody>
      </p:sp>
      <p:pic>
        <p:nvPicPr>
          <p:cNvPr id="15" name="Grafik 14">
            <a:extLst>
              <a:ext uri="{FF2B5EF4-FFF2-40B4-BE49-F238E27FC236}">
                <a16:creationId xmlns:a16="http://schemas.microsoft.com/office/drawing/2014/main" id="{21C10F36-5891-4D99-9EC3-74AA050F2295}"/>
              </a:ext>
            </a:extLst>
          </p:cNvPr>
          <p:cNvPicPr>
            <a:picLocks noChangeAspect="1"/>
          </p:cNvPicPr>
          <p:nvPr/>
        </p:nvPicPr>
        <p:blipFill>
          <a:blip r:embed="rId4"/>
          <a:stretch>
            <a:fillRect/>
          </a:stretch>
        </p:blipFill>
        <p:spPr>
          <a:xfrm>
            <a:off x="510423" y="1574736"/>
            <a:ext cx="3174715" cy="1961448"/>
          </a:xfrm>
          <a:prstGeom prst="rect">
            <a:avLst/>
          </a:prstGeom>
        </p:spPr>
      </p:pic>
      <p:pic>
        <p:nvPicPr>
          <p:cNvPr id="16" name="Grafik 15">
            <a:extLst>
              <a:ext uri="{FF2B5EF4-FFF2-40B4-BE49-F238E27FC236}">
                <a16:creationId xmlns:a16="http://schemas.microsoft.com/office/drawing/2014/main" id="{1F4D38DB-F7F0-4D1E-9526-C60AF087758E}"/>
              </a:ext>
            </a:extLst>
          </p:cNvPr>
          <p:cNvPicPr>
            <a:picLocks noChangeAspect="1"/>
          </p:cNvPicPr>
          <p:nvPr/>
        </p:nvPicPr>
        <p:blipFill>
          <a:blip r:embed="rId5"/>
          <a:stretch>
            <a:fillRect/>
          </a:stretch>
        </p:blipFill>
        <p:spPr>
          <a:xfrm>
            <a:off x="1550718" y="3475095"/>
            <a:ext cx="689790" cy="733819"/>
          </a:xfrm>
          <a:prstGeom prst="rect">
            <a:avLst/>
          </a:prstGeom>
        </p:spPr>
      </p:pic>
      <p:pic>
        <p:nvPicPr>
          <p:cNvPr id="17" name="Grafik 16">
            <a:extLst>
              <a:ext uri="{FF2B5EF4-FFF2-40B4-BE49-F238E27FC236}">
                <a16:creationId xmlns:a16="http://schemas.microsoft.com/office/drawing/2014/main" id="{7F5751FB-99F6-4914-9CDA-B673E6369F2D}"/>
              </a:ext>
            </a:extLst>
          </p:cNvPr>
          <p:cNvPicPr>
            <a:picLocks noChangeAspect="1"/>
          </p:cNvPicPr>
          <p:nvPr/>
        </p:nvPicPr>
        <p:blipFill>
          <a:blip r:embed="rId6"/>
          <a:stretch>
            <a:fillRect/>
          </a:stretch>
        </p:blipFill>
        <p:spPr>
          <a:xfrm rot="5400000">
            <a:off x="4797851" y="1839957"/>
            <a:ext cx="2692416" cy="2261035"/>
          </a:xfrm>
          <a:prstGeom prst="rect">
            <a:avLst/>
          </a:prstGeom>
        </p:spPr>
      </p:pic>
      <p:pic>
        <p:nvPicPr>
          <p:cNvPr id="18" name="Grafik 17">
            <a:extLst>
              <a:ext uri="{FF2B5EF4-FFF2-40B4-BE49-F238E27FC236}">
                <a16:creationId xmlns:a16="http://schemas.microsoft.com/office/drawing/2014/main" id="{CF12ADDC-FEFB-4794-BDAE-62A23EBC312C}"/>
              </a:ext>
            </a:extLst>
          </p:cNvPr>
          <p:cNvPicPr>
            <a:picLocks noChangeAspect="1"/>
          </p:cNvPicPr>
          <p:nvPr/>
        </p:nvPicPr>
        <p:blipFill>
          <a:blip r:embed="rId7"/>
          <a:stretch>
            <a:fillRect/>
          </a:stretch>
        </p:blipFill>
        <p:spPr>
          <a:xfrm>
            <a:off x="305965" y="4783070"/>
            <a:ext cx="3263094" cy="1958583"/>
          </a:xfrm>
          <a:prstGeom prst="rect">
            <a:avLst/>
          </a:prstGeom>
        </p:spPr>
      </p:pic>
      <p:sp>
        <p:nvSpPr>
          <p:cNvPr id="19" name="Ellipse 18">
            <a:extLst>
              <a:ext uri="{FF2B5EF4-FFF2-40B4-BE49-F238E27FC236}">
                <a16:creationId xmlns:a16="http://schemas.microsoft.com/office/drawing/2014/main" id="{22D93E6A-9201-4780-B1B9-C50514B6A5BC}"/>
              </a:ext>
            </a:extLst>
          </p:cNvPr>
          <p:cNvSpPr/>
          <p:nvPr/>
        </p:nvSpPr>
        <p:spPr>
          <a:xfrm>
            <a:off x="2265791" y="5033948"/>
            <a:ext cx="304800" cy="295275"/>
          </a:xfrm>
          <a:prstGeom prst="ellipse">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AT" dirty="0"/>
              <a:t>1</a:t>
            </a:r>
          </a:p>
        </p:txBody>
      </p:sp>
      <p:sp>
        <p:nvSpPr>
          <p:cNvPr id="20" name="Ellipse 19">
            <a:extLst>
              <a:ext uri="{FF2B5EF4-FFF2-40B4-BE49-F238E27FC236}">
                <a16:creationId xmlns:a16="http://schemas.microsoft.com/office/drawing/2014/main" id="{3C820A47-D2DE-48CE-9BCE-20FED5F26BFD}"/>
              </a:ext>
            </a:extLst>
          </p:cNvPr>
          <p:cNvSpPr/>
          <p:nvPr/>
        </p:nvSpPr>
        <p:spPr>
          <a:xfrm>
            <a:off x="2275592" y="4218248"/>
            <a:ext cx="304800" cy="295275"/>
          </a:xfrm>
          <a:prstGeom prst="ellipse">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AT" dirty="0"/>
              <a:t>2</a:t>
            </a:r>
          </a:p>
        </p:txBody>
      </p:sp>
      <p:sp>
        <p:nvSpPr>
          <p:cNvPr id="21" name="Ellipse 20">
            <a:extLst>
              <a:ext uri="{FF2B5EF4-FFF2-40B4-BE49-F238E27FC236}">
                <a16:creationId xmlns:a16="http://schemas.microsoft.com/office/drawing/2014/main" id="{62EC8CDD-D5E0-4528-AC80-CB90880763D3}"/>
              </a:ext>
            </a:extLst>
          </p:cNvPr>
          <p:cNvSpPr/>
          <p:nvPr/>
        </p:nvSpPr>
        <p:spPr>
          <a:xfrm>
            <a:off x="2265791" y="3653426"/>
            <a:ext cx="304800" cy="295275"/>
          </a:xfrm>
          <a:prstGeom prst="ellipse">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AT" dirty="0"/>
              <a:t>3</a:t>
            </a:r>
          </a:p>
        </p:txBody>
      </p:sp>
      <p:sp>
        <p:nvSpPr>
          <p:cNvPr id="22" name="Ellipse 21">
            <a:extLst>
              <a:ext uri="{FF2B5EF4-FFF2-40B4-BE49-F238E27FC236}">
                <a16:creationId xmlns:a16="http://schemas.microsoft.com/office/drawing/2014/main" id="{4D05CBC2-F994-4901-81DD-59181D61B668}"/>
              </a:ext>
            </a:extLst>
          </p:cNvPr>
          <p:cNvSpPr/>
          <p:nvPr/>
        </p:nvSpPr>
        <p:spPr>
          <a:xfrm>
            <a:off x="2260594" y="2005169"/>
            <a:ext cx="304800" cy="295275"/>
          </a:xfrm>
          <a:prstGeom prst="ellipse">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AT" dirty="0"/>
              <a:t>4</a:t>
            </a:r>
          </a:p>
        </p:txBody>
      </p:sp>
      <p:sp>
        <p:nvSpPr>
          <p:cNvPr id="24" name="Ellipse 23">
            <a:extLst>
              <a:ext uri="{FF2B5EF4-FFF2-40B4-BE49-F238E27FC236}">
                <a16:creationId xmlns:a16="http://schemas.microsoft.com/office/drawing/2014/main" id="{16941274-DDAA-4E89-BDD9-AF35DD7BBB3E}"/>
              </a:ext>
            </a:extLst>
          </p:cNvPr>
          <p:cNvSpPr/>
          <p:nvPr/>
        </p:nvSpPr>
        <p:spPr>
          <a:xfrm>
            <a:off x="6827805" y="2000995"/>
            <a:ext cx="304800" cy="295275"/>
          </a:xfrm>
          <a:prstGeom prst="ellipse">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AT" dirty="0"/>
              <a:t>5</a:t>
            </a:r>
          </a:p>
        </p:txBody>
      </p:sp>
      <p:sp>
        <p:nvSpPr>
          <p:cNvPr id="25" name="Ellipse 24">
            <a:extLst>
              <a:ext uri="{FF2B5EF4-FFF2-40B4-BE49-F238E27FC236}">
                <a16:creationId xmlns:a16="http://schemas.microsoft.com/office/drawing/2014/main" id="{4B16F000-25C3-414E-A0A5-3CBE685C5049}"/>
              </a:ext>
            </a:extLst>
          </p:cNvPr>
          <p:cNvSpPr/>
          <p:nvPr/>
        </p:nvSpPr>
        <p:spPr>
          <a:xfrm>
            <a:off x="9322388" y="2038149"/>
            <a:ext cx="304800" cy="295275"/>
          </a:xfrm>
          <a:prstGeom prst="ellipse">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AT" dirty="0"/>
              <a:t>6</a:t>
            </a:r>
          </a:p>
        </p:txBody>
      </p:sp>
      <p:sp>
        <p:nvSpPr>
          <p:cNvPr id="26" name="Pfeil nach rechts 6">
            <a:extLst>
              <a:ext uri="{FF2B5EF4-FFF2-40B4-BE49-F238E27FC236}">
                <a16:creationId xmlns:a16="http://schemas.microsoft.com/office/drawing/2014/main" id="{8680BDF3-D16F-4D27-B880-409193DE0583}"/>
              </a:ext>
            </a:extLst>
          </p:cNvPr>
          <p:cNvSpPr/>
          <p:nvPr/>
        </p:nvSpPr>
        <p:spPr>
          <a:xfrm rot="10800000">
            <a:off x="3653090" y="1866700"/>
            <a:ext cx="1327969" cy="638175"/>
          </a:xfrm>
          <a:prstGeom prst="rightArrow">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AT"/>
          </a:p>
        </p:txBody>
      </p:sp>
      <p:sp>
        <p:nvSpPr>
          <p:cNvPr id="27" name="Pfeil nach rechts 19">
            <a:extLst>
              <a:ext uri="{FF2B5EF4-FFF2-40B4-BE49-F238E27FC236}">
                <a16:creationId xmlns:a16="http://schemas.microsoft.com/office/drawing/2014/main" id="{4C707064-C8C4-4503-BCF8-32E28BF9E6DD}"/>
              </a:ext>
            </a:extLst>
          </p:cNvPr>
          <p:cNvSpPr/>
          <p:nvPr/>
        </p:nvSpPr>
        <p:spPr>
          <a:xfrm rot="10800000">
            <a:off x="7315595" y="1866700"/>
            <a:ext cx="1287384" cy="638175"/>
          </a:xfrm>
          <a:prstGeom prst="rightArrow">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AT"/>
          </a:p>
        </p:txBody>
      </p:sp>
      <p:sp>
        <p:nvSpPr>
          <p:cNvPr id="28" name="Pfeil nach rechts 23">
            <a:extLst>
              <a:ext uri="{FF2B5EF4-FFF2-40B4-BE49-F238E27FC236}">
                <a16:creationId xmlns:a16="http://schemas.microsoft.com/office/drawing/2014/main" id="{E6BFF92F-A489-4147-8F89-33FE4D192EB6}"/>
              </a:ext>
            </a:extLst>
          </p:cNvPr>
          <p:cNvSpPr/>
          <p:nvPr/>
        </p:nvSpPr>
        <p:spPr>
          <a:xfrm rot="5400000">
            <a:off x="1721395" y="2900724"/>
            <a:ext cx="400050" cy="638175"/>
          </a:xfrm>
          <a:prstGeom prst="rightArrow">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AT"/>
          </a:p>
        </p:txBody>
      </p:sp>
      <p:sp>
        <p:nvSpPr>
          <p:cNvPr id="29" name="Rechteck 28">
            <a:extLst>
              <a:ext uri="{FF2B5EF4-FFF2-40B4-BE49-F238E27FC236}">
                <a16:creationId xmlns:a16="http://schemas.microsoft.com/office/drawing/2014/main" id="{5F1D774A-AE2F-48D1-BDDE-E64FE0BAB7C0}"/>
              </a:ext>
            </a:extLst>
          </p:cNvPr>
          <p:cNvSpPr/>
          <p:nvPr/>
        </p:nvSpPr>
        <p:spPr>
          <a:xfrm>
            <a:off x="3945887" y="4763803"/>
            <a:ext cx="5132295" cy="200569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AT"/>
          </a:p>
        </p:txBody>
      </p:sp>
      <p:pic>
        <p:nvPicPr>
          <p:cNvPr id="30" name="Inhaltsplatzhalter 12" descr="sa2_07_ac2_gs3_80_01.gif">
            <a:extLst>
              <a:ext uri="{FF2B5EF4-FFF2-40B4-BE49-F238E27FC236}">
                <a16:creationId xmlns:a16="http://schemas.microsoft.com/office/drawing/2014/main" id="{87A5982C-BEE5-4161-B7A8-DC6D04F6498D}"/>
              </a:ext>
            </a:extLst>
          </p:cNvPr>
          <p:cNvPicPr>
            <a:picLocks noChangeAspect="1"/>
          </p:cNvPicPr>
          <p:nvPr/>
        </p:nvPicPr>
        <p:blipFill>
          <a:blip r:embed="rId8"/>
          <a:stretch>
            <a:fillRect/>
          </a:stretch>
        </p:blipFill>
        <p:spPr>
          <a:xfrm rot="16200000" flipH="1" flipV="1">
            <a:off x="8725453" y="2450886"/>
            <a:ext cx="1803471" cy="2048418"/>
          </a:xfrm>
          <a:prstGeom prst="rect">
            <a:avLst/>
          </a:prstGeom>
        </p:spPr>
      </p:pic>
      <p:sp>
        <p:nvSpPr>
          <p:cNvPr id="31" name="Ellipse 30">
            <a:extLst>
              <a:ext uri="{FF2B5EF4-FFF2-40B4-BE49-F238E27FC236}">
                <a16:creationId xmlns:a16="http://schemas.microsoft.com/office/drawing/2014/main" id="{B27FC528-A772-490A-8F8F-14970ABB446B}"/>
              </a:ext>
            </a:extLst>
          </p:cNvPr>
          <p:cNvSpPr/>
          <p:nvPr/>
        </p:nvSpPr>
        <p:spPr>
          <a:xfrm>
            <a:off x="9322388" y="3279289"/>
            <a:ext cx="304800" cy="295275"/>
          </a:xfrm>
          <a:prstGeom prst="ellipse">
            <a:avLst/>
          </a:prstGeom>
          <a:solidFill>
            <a:srgbClr val="003A68"/>
          </a:solidFill>
          <a:ln>
            <a:solidFill>
              <a:srgbClr val="003A6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AT" dirty="0"/>
              <a:t>7</a:t>
            </a:r>
          </a:p>
        </p:txBody>
      </p:sp>
    </p:spTree>
    <p:extLst>
      <p:ext uri="{BB962C8B-B14F-4D97-AF65-F5344CB8AC3E}">
        <p14:creationId xmlns:p14="http://schemas.microsoft.com/office/powerpoint/2010/main" val="72875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305965" y="598206"/>
            <a:ext cx="6992906" cy="627062"/>
          </a:xfrm>
        </p:spPr>
        <p:txBody>
          <a:bodyPr/>
          <a:lstStyle/>
          <a:p>
            <a:r>
              <a:rPr lang="de-DE" dirty="0"/>
              <a:t>Gear sizing AUMA</a:t>
            </a:r>
            <a:endParaRPr lang="de-AT" dirty="0"/>
          </a:p>
        </p:txBody>
      </p:sp>
      <p:sp>
        <p:nvSpPr>
          <p:cNvPr id="23" name="Textplatzhalter 3">
            <a:extLst>
              <a:ext uri="{FF2B5EF4-FFF2-40B4-BE49-F238E27FC236}">
                <a16:creationId xmlns:a16="http://schemas.microsoft.com/office/drawing/2014/main" id="{C64E9D96-3809-4027-AD80-1A3E541D84C9}"/>
              </a:ext>
            </a:extLst>
          </p:cNvPr>
          <p:cNvSpPr>
            <a:spLocks noGrp="1"/>
          </p:cNvSpPr>
          <p:nvPr>
            <p:ph type="body" idx="13"/>
          </p:nvPr>
        </p:nvSpPr>
        <p:spPr>
          <a:xfrm>
            <a:off x="305965" y="1225268"/>
            <a:ext cx="5404722" cy="391850"/>
          </a:xfrm>
        </p:spPr>
        <p:txBody>
          <a:bodyPr>
            <a:noAutofit/>
          </a:bodyPr>
          <a:lstStyle/>
          <a:p>
            <a:pPr lvl="0">
              <a:spcAft>
                <a:spcPts val="0"/>
              </a:spcAft>
              <a:defRPr/>
            </a:pPr>
            <a:r>
              <a:rPr lang="en-US" dirty="0">
                <a:solidFill>
                  <a:srgbClr val="174FA9"/>
                </a:solidFill>
                <a:cs typeface="Gill Sans Light"/>
              </a:rPr>
              <a:t>PN25</a:t>
            </a:r>
          </a:p>
        </p:txBody>
      </p:sp>
      <p:graphicFrame>
        <p:nvGraphicFramePr>
          <p:cNvPr id="14" name="Tabelle 13">
            <a:extLst>
              <a:ext uri="{FF2B5EF4-FFF2-40B4-BE49-F238E27FC236}">
                <a16:creationId xmlns:a16="http://schemas.microsoft.com/office/drawing/2014/main" id="{4BE578C1-9571-44A6-9A8D-1EB29FB56D92}"/>
              </a:ext>
            </a:extLst>
          </p:cNvPr>
          <p:cNvGraphicFramePr>
            <a:graphicFrameLocks noGrp="1"/>
          </p:cNvGraphicFramePr>
          <p:nvPr>
            <p:extLst>
              <p:ext uri="{D42A27DB-BD31-4B8C-83A1-F6EECF244321}">
                <p14:modId xmlns:p14="http://schemas.microsoft.com/office/powerpoint/2010/main" val="2054072073"/>
              </p:ext>
            </p:extLst>
          </p:nvPr>
        </p:nvGraphicFramePr>
        <p:xfrm>
          <a:off x="305965" y="2140216"/>
          <a:ext cx="10429931" cy="3962400"/>
        </p:xfrm>
        <a:graphic>
          <a:graphicData uri="http://schemas.openxmlformats.org/drawingml/2006/table">
            <a:tbl>
              <a:tblPr firstRow="1" bandRow="1">
                <a:tableStyleId>{5C22544A-7EE6-4342-B048-85BDC9FD1C3A}</a:tableStyleId>
              </a:tblPr>
              <a:tblGrid>
                <a:gridCol w="1738322">
                  <a:extLst>
                    <a:ext uri="{9D8B030D-6E8A-4147-A177-3AD203B41FA5}">
                      <a16:colId xmlns:a16="http://schemas.microsoft.com/office/drawing/2014/main" val="3060331317"/>
                    </a:ext>
                  </a:extLst>
                </a:gridCol>
                <a:gridCol w="1551031">
                  <a:extLst>
                    <a:ext uri="{9D8B030D-6E8A-4147-A177-3AD203B41FA5}">
                      <a16:colId xmlns:a16="http://schemas.microsoft.com/office/drawing/2014/main" val="1324702927"/>
                    </a:ext>
                  </a:extLst>
                </a:gridCol>
                <a:gridCol w="1463234">
                  <a:extLst>
                    <a:ext uri="{9D8B030D-6E8A-4147-A177-3AD203B41FA5}">
                      <a16:colId xmlns:a16="http://schemas.microsoft.com/office/drawing/2014/main" val="944040359"/>
                    </a:ext>
                  </a:extLst>
                </a:gridCol>
                <a:gridCol w="2200700">
                  <a:extLst>
                    <a:ext uri="{9D8B030D-6E8A-4147-A177-3AD203B41FA5}">
                      <a16:colId xmlns:a16="http://schemas.microsoft.com/office/drawing/2014/main" val="592930527"/>
                    </a:ext>
                  </a:extLst>
                </a:gridCol>
                <a:gridCol w="1738322">
                  <a:extLst>
                    <a:ext uri="{9D8B030D-6E8A-4147-A177-3AD203B41FA5}">
                      <a16:colId xmlns:a16="http://schemas.microsoft.com/office/drawing/2014/main" val="474539162"/>
                    </a:ext>
                  </a:extLst>
                </a:gridCol>
                <a:gridCol w="1738322">
                  <a:extLst>
                    <a:ext uri="{9D8B030D-6E8A-4147-A177-3AD203B41FA5}">
                      <a16:colId xmlns:a16="http://schemas.microsoft.com/office/drawing/2014/main" val="629518305"/>
                    </a:ext>
                  </a:extLst>
                </a:gridCol>
              </a:tblGrid>
              <a:tr h="215851">
                <a:tc gridSpan="6">
                  <a:txBody>
                    <a:bodyPr/>
                    <a:lstStyle/>
                    <a:p>
                      <a:pPr algn="ctr"/>
                      <a:r>
                        <a:rPr lang="de-AT" sz="1400" b="0" dirty="0">
                          <a:solidFill>
                            <a:srgbClr val="003A68"/>
                          </a:solidFill>
                          <a:latin typeface="HelveticaNeueLT Com 45 Lt" panose="020B0403020202020204" pitchFamily="34" charset="0"/>
                        </a:rPr>
                        <a:t>AUMA gear sizing hand operation KH(SV)I PN25-KFC </a:t>
                      </a:r>
                    </a:p>
                  </a:txBody>
                  <a:tcPr>
                    <a:solidFill>
                      <a:srgbClr val="C2CCDF"/>
                    </a:solidFill>
                  </a:tcPr>
                </a:tc>
                <a:tc hMerge="1">
                  <a:txBody>
                    <a:bodyPr/>
                    <a:lstStyle/>
                    <a:p>
                      <a:endParaRPr lang="de-AT" dirty="0"/>
                    </a:p>
                  </a:txBody>
                  <a:tcPr/>
                </a:tc>
                <a:tc hMerge="1">
                  <a:txBody>
                    <a:bodyPr/>
                    <a:lstStyle/>
                    <a:p>
                      <a:endParaRPr lang="de-AT" dirty="0"/>
                    </a:p>
                  </a:txBody>
                  <a:tcPr/>
                </a:tc>
                <a:tc hMerge="1">
                  <a:txBody>
                    <a:bodyPr/>
                    <a:lstStyle/>
                    <a:p>
                      <a:endParaRPr lang="de-AT" dirty="0"/>
                    </a:p>
                  </a:txBody>
                  <a:tcPr/>
                </a:tc>
                <a:tc hMerge="1">
                  <a:txBody>
                    <a:bodyPr/>
                    <a:lstStyle/>
                    <a:p>
                      <a:endParaRPr lang="de-AT" dirty="0"/>
                    </a:p>
                  </a:txBody>
                  <a:tcPr/>
                </a:tc>
                <a:tc hMerge="1">
                  <a:txBody>
                    <a:bodyPr/>
                    <a:lstStyle/>
                    <a:p>
                      <a:endParaRPr lang="de-AT" dirty="0"/>
                    </a:p>
                  </a:txBody>
                  <a:tcPr/>
                </a:tc>
                <a:extLst>
                  <a:ext uri="{0D108BD9-81ED-4DB2-BD59-A6C34878D82A}">
                    <a16:rowId xmlns:a16="http://schemas.microsoft.com/office/drawing/2014/main" val="2175374347"/>
                  </a:ext>
                </a:extLst>
              </a:tr>
              <a:tr h="215851">
                <a:tc>
                  <a:txBody>
                    <a:bodyPr/>
                    <a:lstStyle/>
                    <a:p>
                      <a:pPr algn="ctr"/>
                      <a:r>
                        <a:rPr lang="de-AT" sz="1400" dirty="0">
                          <a:solidFill>
                            <a:srgbClr val="003A68"/>
                          </a:solidFill>
                          <a:latin typeface="HelveticaNeueLT Com 45 Lt" panose="020B0403020202020204" pitchFamily="34" charset="0"/>
                        </a:rPr>
                        <a:t>Size</a:t>
                      </a:r>
                    </a:p>
                  </a:txBody>
                  <a:tcPr>
                    <a:solidFill>
                      <a:srgbClr val="C2CCDF"/>
                    </a:solidFill>
                  </a:tcPr>
                </a:tc>
                <a:tc>
                  <a:txBody>
                    <a:bodyPr/>
                    <a:lstStyle/>
                    <a:p>
                      <a:pPr algn="ctr"/>
                      <a:r>
                        <a:rPr lang="de-AT" sz="1400" dirty="0">
                          <a:solidFill>
                            <a:srgbClr val="003A68"/>
                          </a:solidFill>
                          <a:latin typeface="HelveticaNeueLT Com 45 Lt" panose="020B0403020202020204" pitchFamily="34" charset="0"/>
                        </a:rPr>
                        <a:t>Nm</a:t>
                      </a:r>
                      <a:r>
                        <a:rPr lang="de-AT" sz="1400" baseline="0" dirty="0">
                          <a:solidFill>
                            <a:srgbClr val="003A68"/>
                          </a:solidFill>
                          <a:latin typeface="HelveticaNeueLT Com 45 Lt" panose="020B0403020202020204" pitchFamily="34" charset="0"/>
                        </a:rPr>
                        <a:t> valve</a:t>
                      </a:r>
                      <a:endParaRPr lang="de-AT" sz="1400" dirty="0">
                        <a:solidFill>
                          <a:srgbClr val="003A68"/>
                        </a:solidFill>
                        <a:latin typeface="HelveticaNeueLT Com 45 Lt" panose="020B0403020202020204" pitchFamily="34" charset="0"/>
                      </a:endParaRPr>
                    </a:p>
                  </a:txBody>
                  <a:tcPr>
                    <a:solidFill>
                      <a:srgbClr val="C2CCDF"/>
                    </a:solidFill>
                  </a:tcPr>
                </a:tc>
                <a:tc>
                  <a:txBody>
                    <a:bodyPr/>
                    <a:lstStyle/>
                    <a:p>
                      <a:pPr algn="ctr"/>
                      <a:r>
                        <a:rPr lang="de-AT" sz="1400" dirty="0">
                          <a:solidFill>
                            <a:srgbClr val="003A68"/>
                          </a:solidFill>
                          <a:latin typeface="HelveticaNeueLT Com 45 Lt" panose="020B0403020202020204" pitchFamily="34" charset="0"/>
                        </a:rPr>
                        <a:t>Nm gear</a:t>
                      </a:r>
                    </a:p>
                  </a:txBody>
                  <a:tcPr>
                    <a:solidFill>
                      <a:srgbClr val="C2CCDF"/>
                    </a:solidFill>
                  </a:tcPr>
                </a:tc>
                <a:tc>
                  <a:txBody>
                    <a:bodyPr/>
                    <a:lstStyle/>
                    <a:p>
                      <a:pPr algn="ctr"/>
                      <a:r>
                        <a:rPr lang="de-AT" sz="1400" dirty="0">
                          <a:solidFill>
                            <a:srgbClr val="003A68"/>
                          </a:solidFill>
                          <a:latin typeface="HelveticaNeueLT Com 45 Lt" panose="020B0403020202020204" pitchFamily="34" charset="0"/>
                        </a:rPr>
                        <a:t>Gear type</a:t>
                      </a:r>
                    </a:p>
                  </a:txBody>
                  <a:tcPr>
                    <a:solidFill>
                      <a:srgbClr val="C2CCDF"/>
                    </a:solidFill>
                  </a:tcPr>
                </a:tc>
                <a:tc>
                  <a:txBody>
                    <a:bodyPr/>
                    <a:lstStyle/>
                    <a:p>
                      <a:pPr algn="ctr"/>
                      <a:r>
                        <a:rPr lang="de-AT" sz="1400" dirty="0">
                          <a:solidFill>
                            <a:srgbClr val="003A68"/>
                          </a:solidFill>
                          <a:latin typeface="HelveticaNeueLT Com 45 Lt" panose="020B0403020202020204" pitchFamily="34" charset="0"/>
                        </a:rPr>
                        <a:t>ISO5211</a:t>
                      </a:r>
                    </a:p>
                  </a:txBody>
                  <a:tcPr>
                    <a:solidFill>
                      <a:srgbClr val="C2CCDF"/>
                    </a:solidFill>
                  </a:tcPr>
                </a:tc>
                <a:tc>
                  <a:txBody>
                    <a:bodyPr/>
                    <a:lstStyle/>
                    <a:p>
                      <a:pPr algn="ctr"/>
                      <a:r>
                        <a:rPr lang="de-AT" sz="1400" dirty="0">
                          <a:solidFill>
                            <a:srgbClr val="003A68"/>
                          </a:solidFill>
                          <a:latin typeface="HelveticaNeueLT Com 45 Lt" panose="020B0403020202020204" pitchFamily="34" charset="0"/>
                        </a:rPr>
                        <a:t>Hand wheel (dm)</a:t>
                      </a:r>
                    </a:p>
                  </a:txBody>
                  <a:tcPr>
                    <a:solidFill>
                      <a:srgbClr val="C2CCDF"/>
                    </a:solidFill>
                  </a:tcPr>
                </a:tc>
                <a:extLst>
                  <a:ext uri="{0D108BD9-81ED-4DB2-BD59-A6C34878D82A}">
                    <a16:rowId xmlns:a16="http://schemas.microsoft.com/office/drawing/2014/main" val="1798733928"/>
                  </a:ext>
                </a:extLst>
              </a:tr>
              <a:tr h="215851">
                <a:tc>
                  <a:txBody>
                    <a:bodyPr/>
                    <a:lstStyle/>
                    <a:p>
                      <a:pPr algn="ctr"/>
                      <a:r>
                        <a:rPr lang="de-AT" sz="1400" dirty="0">
                          <a:solidFill>
                            <a:srgbClr val="003A68"/>
                          </a:solidFill>
                          <a:latin typeface="HelveticaNeueLT Com 45 Lt" panose="020B0403020202020204" pitchFamily="34" charset="0"/>
                        </a:rPr>
                        <a:t>DN150</a:t>
                      </a:r>
                    </a:p>
                  </a:txBody>
                  <a:tcPr>
                    <a:solidFill>
                      <a:srgbClr val="C2CCDF"/>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651</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1000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63.3-51:1/H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F12</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315</a:t>
                      </a:r>
                    </a:p>
                  </a:txBody>
                  <a:tcPr marL="9525" marR="9525" marT="9525" marB="0" anchor="ctr">
                    <a:solidFill>
                      <a:srgbClr val="DFE4EE"/>
                    </a:solidFill>
                  </a:tcPr>
                </a:tc>
                <a:extLst>
                  <a:ext uri="{0D108BD9-81ED-4DB2-BD59-A6C34878D82A}">
                    <a16:rowId xmlns:a16="http://schemas.microsoft.com/office/drawing/2014/main" val="219472034"/>
                  </a:ext>
                </a:extLst>
              </a:tr>
              <a:tr h="215851">
                <a:tc>
                  <a:txBody>
                    <a:bodyPr/>
                    <a:lstStyle/>
                    <a:p>
                      <a:pPr algn="ctr"/>
                      <a:r>
                        <a:rPr lang="de-AT" sz="1400" dirty="0">
                          <a:solidFill>
                            <a:srgbClr val="003A68"/>
                          </a:solidFill>
                          <a:latin typeface="HelveticaNeueLT Com 45 Lt" panose="020B0403020202020204" pitchFamily="34" charset="0"/>
                        </a:rPr>
                        <a:t>DN200</a:t>
                      </a:r>
                    </a:p>
                  </a:txBody>
                  <a:tcP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1069</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2000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80.3-53:1/H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F14</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400</a:t>
                      </a:r>
                    </a:p>
                  </a:txBody>
                  <a:tcPr marL="9525" marR="9525" marT="9525" marB="0" anchor="ctr">
                    <a:solidFill>
                      <a:srgbClr val="DFE4EE"/>
                    </a:solidFill>
                  </a:tcPr>
                </a:tc>
                <a:extLst>
                  <a:ext uri="{0D108BD9-81ED-4DB2-BD59-A6C34878D82A}">
                    <a16:rowId xmlns:a16="http://schemas.microsoft.com/office/drawing/2014/main" val="1607431992"/>
                  </a:ext>
                </a:extLst>
              </a:tr>
              <a:tr h="215851">
                <a:tc>
                  <a:txBody>
                    <a:bodyPr/>
                    <a:lstStyle/>
                    <a:p>
                      <a:pPr algn="ctr"/>
                      <a:r>
                        <a:rPr lang="de-AT" sz="1400" dirty="0">
                          <a:solidFill>
                            <a:srgbClr val="003A68"/>
                          </a:solidFill>
                          <a:latin typeface="HelveticaNeueLT Com 45 Lt" panose="020B0403020202020204" pitchFamily="34" charset="0"/>
                        </a:rPr>
                        <a:t>DN250</a:t>
                      </a:r>
                    </a:p>
                  </a:txBody>
                  <a:tcP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2083</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4000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100.3-208:1/H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F16</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315</a:t>
                      </a:r>
                    </a:p>
                  </a:txBody>
                  <a:tcPr marL="9525" marR="9525" marT="9525" marB="0" anchor="ctr">
                    <a:solidFill>
                      <a:srgbClr val="DFE4EE"/>
                    </a:solidFill>
                  </a:tcPr>
                </a:tc>
                <a:extLst>
                  <a:ext uri="{0D108BD9-81ED-4DB2-BD59-A6C34878D82A}">
                    <a16:rowId xmlns:a16="http://schemas.microsoft.com/office/drawing/2014/main" val="3349281977"/>
                  </a:ext>
                </a:extLst>
              </a:tr>
              <a:tr h="215851">
                <a:tc>
                  <a:txBody>
                    <a:bodyPr/>
                    <a:lstStyle/>
                    <a:p>
                      <a:pPr algn="ctr"/>
                      <a:r>
                        <a:rPr lang="de-AT" sz="1400" dirty="0">
                          <a:solidFill>
                            <a:srgbClr val="003A68"/>
                          </a:solidFill>
                          <a:latin typeface="HelveticaNeueLT Com 45 Lt" panose="020B0403020202020204" pitchFamily="34" charset="0"/>
                        </a:rPr>
                        <a:t>DN300</a:t>
                      </a:r>
                    </a:p>
                  </a:txBody>
                  <a:tcPr>
                    <a:solidFill>
                      <a:srgbClr val="C2CCDF"/>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3710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4000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100.3-208:1/H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F16</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315</a:t>
                      </a:r>
                    </a:p>
                  </a:txBody>
                  <a:tcPr marL="9525" marR="9525" marT="9525" marB="0" anchor="ctr">
                    <a:solidFill>
                      <a:srgbClr val="DFE4EE"/>
                    </a:solidFill>
                  </a:tcPr>
                </a:tc>
                <a:extLst>
                  <a:ext uri="{0D108BD9-81ED-4DB2-BD59-A6C34878D82A}">
                    <a16:rowId xmlns:a16="http://schemas.microsoft.com/office/drawing/2014/main" val="3487918196"/>
                  </a:ext>
                </a:extLst>
              </a:tr>
              <a:tr h="215851">
                <a:tc>
                  <a:txBody>
                    <a:bodyPr/>
                    <a:lstStyle/>
                    <a:p>
                      <a:pPr algn="ctr"/>
                      <a:r>
                        <a:rPr lang="de-AT" sz="1400" dirty="0">
                          <a:solidFill>
                            <a:srgbClr val="003A68"/>
                          </a:solidFill>
                          <a:latin typeface="HelveticaNeueLT Com 45 Lt" panose="020B0403020202020204" pitchFamily="34" charset="0"/>
                        </a:rPr>
                        <a:t>DN350</a:t>
                      </a:r>
                    </a:p>
                  </a:txBody>
                  <a:tcP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5068</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8000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125.3-208:1/H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F25</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400</a:t>
                      </a:r>
                    </a:p>
                  </a:txBody>
                  <a:tcPr marL="9525" marR="9525" marT="9525" marB="0" anchor="ctr">
                    <a:solidFill>
                      <a:srgbClr val="DFE4EE"/>
                    </a:solidFill>
                  </a:tcPr>
                </a:tc>
                <a:extLst>
                  <a:ext uri="{0D108BD9-81ED-4DB2-BD59-A6C34878D82A}">
                    <a16:rowId xmlns:a16="http://schemas.microsoft.com/office/drawing/2014/main" val="973723669"/>
                  </a:ext>
                </a:extLst>
              </a:tr>
              <a:tr h="215851">
                <a:tc>
                  <a:txBody>
                    <a:bodyPr/>
                    <a:lstStyle/>
                    <a:p>
                      <a:pPr algn="ctr"/>
                      <a:r>
                        <a:rPr lang="de-AT" sz="1400" dirty="0">
                          <a:solidFill>
                            <a:srgbClr val="003A68"/>
                          </a:solidFill>
                          <a:latin typeface="HelveticaNeueLT Com 45 Lt" panose="020B0403020202020204" pitchFamily="34" charset="0"/>
                        </a:rPr>
                        <a:t>DN400</a:t>
                      </a:r>
                    </a:p>
                  </a:txBody>
                  <a:tcP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6251</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8000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125.3-208:1/H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F25</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400</a:t>
                      </a:r>
                    </a:p>
                  </a:txBody>
                  <a:tcPr marL="9525" marR="9525" marT="9525" marB="0" anchor="ctr">
                    <a:solidFill>
                      <a:srgbClr val="DFE4EE"/>
                    </a:solidFill>
                  </a:tcPr>
                </a:tc>
                <a:extLst>
                  <a:ext uri="{0D108BD9-81ED-4DB2-BD59-A6C34878D82A}">
                    <a16:rowId xmlns:a16="http://schemas.microsoft.com/office/drawing/2014/main" val="4047440118"/>
                  </a:ext>
                </a:extLst>
              </a:tr>
              <a:tr h="215851">
                <a:tc>
                  <a:txBody>
                    <a:bodyPr/>
                    <a:lstStyle/>
                    <a:p>
                      <a:pPr algn="ctr"/>
                      <a:r>
                        <a:rPr lang="de-AT" sz="1400" dirty="0">
                          <a:solidFill>
                            <a:srgbClr val="003A68"/>
                          </a:solidFill>
                          <a:latin typeface="HelveticaNeueLT Com 45 Lt" panose="020B0403020202020204" pitchFamily="34" charset="0"/>
                        </a:rPr>
                        <a:t>DN500</a:t>
                      </a:r>
                    </a:p>
                  </a:txBody>
                  <a:tcP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8701</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14000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160.3-442:1/H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F25</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400</a:t>
                      </a:r>
                    </a:p>
                  </a:txBody>
                  <a:tcPr marL="9525" marR="9525" marT="9525" marB="0" anchor="ctr">
                    <a:solidFill>
                      <a:srgbClr val="DFE4EE"/>
                    </a:solidFill>
                  </a:tcPr>
                </a:tc>
                <a:extLst>
                  <a:ext uri="{0D108BD9-81ED-4DB2-BD59-A6C34878D82A}">
                    <a16:rowId xmlns:a16="http://schemas.microsoft.com/office/drawing/2014/main" val="2345647424"/>
                  </a:ext>
                </a:extLst>
              </a:tr>
              <a:tr h="215851">
                <a:tc>
                  <a:txBody>
                    <a:bodyPr/>
                    <a:lstStyle/>
                    <a:p>
                      <a:pPr algn="ctr"/>
                      <a:r>
                        <a:rPr lang="de-AT" sz="1400" dirty="0">
                          <a:solidFill>
                            <a:srgbClr val="003A68"/>
                          </a:solidFill>
                          <a:latin typeface="HelveticaNeueLT Com 45 Lt" panose="020B0403020202020204" pitchFamily="34" charset="0"/>
                        </a:rPr>
                        <a:t>DN600</a:t>
                      </a:r>
                    </a:p>
                  </a:txBody>
                  <a:tcP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13020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28000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200.3-434:1/H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F30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630</a:t>
                      </a:r>
                    </a:p>
                  </a:txBody>
                  <a:tcPr marL="9525" marR="9525" marT="9525" marB="0" anchor="ctr">
                    <a:solidFill>
                      <a:srgbClr val="DFE4EE"/>
                    </a:solidFill>
                  </a:tcPr>
                </a:tc>
                <a:extLst>
                  <a:ext uri="{0D108BD9-81ED-4DB2-BD59-A6C34878D82A}">
                    <a16:rowId xmlns:a16="http://schemas.microsoft.com/office/drawing/2014/main" val="1404594214"/>
                  </a:ext>
                </a:extLst>
              </a:tr>
              <a:tr h="215851">
                <a:tc>
                  <a:txBody>
                    <a:bodyPr/>
                    <a:lstStyle/>
                    <a:p>
                      <a:pPr algn="ctr"/>
                      <a:r>
                        <a:rPr lang="de-AT" sz="1400" dirty="0">
                          <a:solidFill>
                            <a:srgbClr val="003A68"/>
                          </a:solidFill>
                          <a:latin typeface="HelveticaNeueLT Com 45 Lt" panose="020B0403020202020204" pitchFamily="34" charset="0"/>
                        </a:rPr>
                        <a:t>DN700</a:t>
                      </a:r>
                    </a:p>
                  </a:txBody>
                  <a:tcPr>
                    <a:solidFill>
                      <a:srgbClr val="C2CCDF"/>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19320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28000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200.3-434:1/H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F35</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630</a:t>
                      </a:r>
                    </a:p>
                  </a:txBody>
                  <a:tcPr marL="9525" marR="9525" marT="9525" marB="0" anchor="ctr">
                    <a:solidFill>
                      <a:srgbClr val="DFE4EE"/>
                    </a:solidFill>
                  </a:tcPr>
                </a:tc>
                <a:extLst>
                  <a:ext uri="{0D108BD9-81ED-4DB2-BD59-A6C34878D82A}">
                    <a16:rowId xmlns:a16="http://schemas.microsoft.com/office/drawing/2014/main" val="3555158716"/>
                  </a:ext>
                </a:extLst>
              </a:tr>
              <a:tr h="215851">
                <a:tc>
                  <a:txBody>
                    <a:bodyPr/>
                    <a:lstStyle/>
                    <a:p>
                      <a:pPr algn="ctr"/>
                      <a:r>
                        <a:rPr lang="de-AT" sz="1400" dirty="0">
                          <a:solidFill>
                            <a:srgbClr val="003A68"/>
                          </a:solidFill>
                          <a:latin typeface="HelveticaNeueLT Com 45 Lt" panose="020B0403020202020204" pitchFamily="34" charset="0"/>
                        </a:rPr>
                        <a:t>DN800</a:t>
                      </a:r>
                    </a:p>
                  </a:txBody>
                  <a:tcP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31395</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56000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250.3-411:1/H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F35</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630</a:t>
                      </a:r>
                    </a:p>
                  </a:txBody>
                  <a:tcPr marL="9525" marR="9525" marT="9525" marB="0" anchor="ctr">
                    <a:solidFill>
                      <a:srgbClr val="DFE4EE"/>
                    </a:solidFill>
                  </a:tcPr>
                </a:tc>
                <a:extLst>
                  <a:ext uri="{0D108BD9-81ED-4DB2-BD59-A6C34878D82A}">
                    <a16:rowId xmlns:a16="http://schemas.microsoft.com/office/drawing/2014/main" val="3535693828"/>
                  </a:ext>
                </a:extLst>
              </a:tr>
              <a:tr h="215851">
                <a:tc>
                  <a:txBody>
                    <a:bodyPr/>
                    <a:lstStyle/>
                    <a:p>
                      <a:pPr algn="ctr"/>
                      <a:r>
                        <a:rPr lang="de-AT" sz="1400" dirty="0">
                          <a:solidFill>
                            <a:srgbClr val="003A68"/>
                          </a:solidFill>
                          <a:latin typeface="HelveticaNeueLT Com 45 Lt" panose="020B0403020202020204" pitchFamily="34" charset="0"/>
                        </a:rPr>
                        <a:t>DN1000</a:t>
                      </a:r>
                    </a:p>
                  </a:txBody>
                  <a:tcPr>
                    <a:solidFill>
                      <a:srgbClr val="C2CCDF"/>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45000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90000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315/GZ30.1-16</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F40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630</a:t>
                      </a:r>
                    </a:p>
                  </a:txBody>
                  <a:tcPr marL="9525" marR="9525" marT="9525" marB="0" anchor="ctr">
                    <a:solidFill>
                      <a:srgbClr val="DFE4EE"/>
                    </a:solidFill>
                  </a:tcPr>
                </a:tc>
                <a:extLst>
                  <a:ext uri="{0D108BD9-81ED-4DB2-BD59-A6C34878D82A}">
                    <a16:rowId xmlns:a16="http://schemas.microsoft.com/office/drawing/2014/main" val="3992859916"/>
                  </a:ext>
                </a:extLst>
              </a:tr>
            </a:tbl>
          </a:graphicData>
        </a:graphic>
      </p:graphicFrame>
      <p:pic>
        <p:nvPicPr>
          <p:cNvPr id="16" name="Grafik 15">
            <a:extLst>
              <a:ext uri="{FF2B5EF4-FFF2-40B4-BE49-F238E27FC236}">
                <a16:creationId xmlns:a16="http://schemas.microsoft.com/office/drawing/2014/main" id="{21B45906-2AC0-4B13-AF46-1159150ACE47}"/>
              </a:ext>
            </a:extLst>
          </p:cNvPr>
          <p:cNvPicPr>
            <a:picLocks noChangeAspect="1"/>
          </p:cNvPicPr>
          <p:nvPr/>
        </p:nvPicPr>
        <p:blipFill>
          <a:blip r:embed="rId2"/>
          <a:stretch>
            <a:fillRect/>
          </a:stretch>
        </p:blipFill>
        <p:spPr>
          <a:xfrm>
            <a:off x="7862629" y="310319"/>
            <a:ext cx="3016587" cy="1829897"/>
          </a:xfrm>
          <a:prstGeom prst="rect">
            <a:avLst/>
          </a:prstGeom>
        </p:spPr>
      </p:pic>
    </p:spTree>
    <p:extLst>
      <p:ext uri="{BB962C8B-B14F-4D97-AF65-F5344CB8AC3E}">
        <p14:creationId xmlns:p14="http://schemas.microsoft.com/office/powerpoint/2010/main" val="2406707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305965" y="382546"/>
            <a:ext cx="6992906" cy="627062"/>
          </a:xfrm>
        </p:spPr>
        <p:txBody>
          <a:bodyPr/>
          <a:lstStyle/>
          <a:p>
            <a:r>
              <a:rPr lang="de-DE" dirty="0"/>
              <a:t>Actuator sizing AUMA</a:t>
            </a:r>
            <a:endParaRPr lang="de-AT" dirty="0"/>
          </a:p>
        </p:txBody>
      </p:sp>
      <p:sp>
        <p:nvSpPr>
          <p:cNvPr id="23" name="Textplatzhalter 3">
            <a:extLst>
              <a:ext uri="{FF2B5EF4-FFF2-40B4-BE49-F238E27FC236}">
                <a16:creationId xmlns:a16="http://schemas.microsoft.com/office/drawing/2014/main" id="{C64E9D96-3809-4027-AD80-1A3E541D84C9}"/>
              </a:ext>
            </a:extLst>
          </p:cNvPr>
          <p:cNvSpPr>
            <a:spLocks noGrp="1"/>
          </p:cNvSpPr>
          <p:nvPr>
            <p:ph type="body" idx="13"/>
          </p:nvPr>
        </p:nvSpPr>
        <p:spPr>
          <a:xfrm>
            <a:off x="305965" y="908573"/>
            <a:ext cx="5404722" cy="391850"/>
          </a:xfrm>
        </p:spPr>
        <p:txBody>
          <a:bodyPr>
            <a:noAutofit/>
          </a:bodyPr>
          <a:lstStyle/>
          <a:p>
            <a:pPr lvl="0">
              <a:spcAft>
                <a:spcPts val="0"/>
              </a:spcAft>
              <a:defRPr/>
            </a:pPr>
            <a:r>
              <a:rPr lang="en-US" dirty="0">
                <a:solidFill>
                  <a:srgbClr val="174FA9"/>
                </a:solidFill>
                <a:cs typeface="Gill Sans Light"/>
              </a:rPr>
              <a:t>PN25</a:t>
            </a:r>
          </a:p>
        </p:txBody>
      </p:sp>
      <p:graphicFrame>
        <p:nvGraphicFramePr>
          <p:cNvPr id="8" name="Tabelle 7">
            <a:extLst>
              <a:ext uri="{FF2B5EF4-FFF2-40B4-BE49-F238E27FC236}">
                <a16:creationId xmlns:a16="http://schemas.microsoft.com/office/drawing/2014/main" id="{3EDF9643-B1F1-48CF-A6DC-B7FACCC6E8B7}"/>
              </a:ext>
            </a:extLst>
          </p:cNvPr>
          <p:cNvGraphicFramePr>
            <a:graphicFrameLocks noGrp="1"/>
          </p:cNvGraphicFramePr>
          <p:nvPr>
            <p:extLst>
              <p:ext uri="{D42A27DB-BD31-4B8C-83A1-F6EECF244321}">
                <p14:modId xmlns:p14="http://schemas.microsoft.com/office/powerpoint/2010/main" val="4287295891"/>
              </p:ext>
            </p:extLst>
          </p:nvPr>
        </p:nvGraphicFramePr>
        <p:xfrm>
          <a:off x="360018" y="2003215"/>
          <a:ext cx="10701338" cy="4111568"/>
        </p:xfrm>
        <a:graphic>
          <a:graphicData uri="http://schemas.openxmlformats.org/drawingml/2006/table">
            <a:tbl>
              <a:tblPr firstRow="1" bandRow="1">
                <a:tableStyleId>{5C22544A-7EE6-4342-B048-85BDC9FD1C3A}</a:tableStyleId>
              </a:tblPr>
              <a:tblGrid>
                <a:gridCol w="1337667">
                  <a:extLst>
                    <a:ext uri="{9D8B030D-6E8A-4147-A177-3AD203B41FA5}">
                      <a16:colId xmlns:a16="http://schemas.microsoft.com/office/drawing/2014/main" val="3060331317"/>
                    </a:ext>
                  </a:extLst>
                </a:gridCol>
                <a:gridCol w="1193544">
                  <a:extLst>
                    <a:ext uri="{9D8B030D-6E8A-4147-A177-3AD203B41FA5}">
                      <a16:colId xmlns:a16="http://schemas.microsoft.com/office/drawing/2014/main" val="1324702927"/>
                    </a:ext>
                  </a:extLst>
                </a:gridCol>
                <a:gridCol w="1125983">
                  <a:extLst>
                    <a:ext uri="{9D8B030D-6E8A-4147-A177-3AD203B41FA5}">
                      <a16:colId xmlns:a16="http://schemas.microsoft.com/office/drawing/2014/main" val="944040359"/>
                    </a:ext>
                  </a:extLst>
                </a:gridCol>
                <a:gridCol w="1693475">
                  <a:extLst>
                    <a:ext uri="{9D8B030D-6E8A-4147-A177-3AD203B41FA5}">
                      <a16:colId xmlns:a16="http://schemas.microsoft.com/office/drawing/2014/main" val="592930527"/>
                    </a:ext>
                  </a:extLst>
                </a:gridCol>
                <a:gridCol w="1164520">
                  <a:extLst>
                    <a:ext uri="{9D8B030D-6E8A-4147-A177-3AD203B41FA5}">
                      <a16:colId xmlns:a16="http://schemas.microsoft.com/office/drawing/2014/main" val="474539162"/>
                    </a:ext>
                  </a:extLst>
                </a:gridCol>
                <a:gridCol w="1510813">
                  <a:extLst>
                    <a:ext uri="{9D8B030D-6E8A-4147-A177-3AD203B41FA5}">
                      <a16:colId xmlns:a16="http://schemas.microsoft.com/office/drawing/2014/main" val="629518305"/>
                    </a:ext>
                  </a:extLst>
                </a:gridCol>
                <a:gridCol w="1872638">
                  <a:extLst>
                    <a:ext uri="{9D8B030D-6E8A-4147-A177-3AD203B41FA5}">
                      <a16:colId xmlns:a16="http://schemas.microsoft.com/office/drawing/2014/main" val="3359108242"/>
                    </a:ext>
                  </a:extLst>
                </a:gridCol>
                <a:gridCol w="802698">
                  <a:extLst>
                    <a:ext uri="{9D8B030D-6E8A-4147-A177-3AD203B41FA5}">
                      <a16:colId xmlns:a16="http://schemas.microsoft.com/office/drawing/2014/main" val="1376206215"/>
                    </a:ext>
                  </a:extLst>
                </a:gridCol>
              </a:tblGrid>
              <a:tr h="271879">
                <a:tc gridSpan="8">
                  <a:txBody>
                    <a:bodyPr/>
                    <a:lstStyle/>
                    <a:p>
                      <a:pPr algn="ctr"/>
                      <a:r>
                        <a:rPr lang="de-AT" sz="1400" b="0" dirty="0">
                          <a:solidFill>
                            <a:srgbClr val="003A68"/>
                          </a:solidFill>
                          <a:latin typeface="HelveticaNeueLT Com 45 Lt" panose="020B0403020202020204" pitchFamily="34" charset="0"/>
                        </a:rPr>
                        <a:t>AUMA gear &amp; actuator sizing motor operation KH(SV)I PN25-KFC </a:t>
                      </a:r>
                    </a:p>
                  </a:txBody>
                  <a:tcPr anchor="ctr">
                    <a:solidFill>
                      <a:srgbClr val="C2CCDF"/>
                    </a:solidFill>
                  </a:tcPr>
                </a:tc>
                <a:tc hMerge="1">
                  <a:txBody>
                    <a:bodyPr/>
                    <a:lstStyle/>
                    <a:p>
                      <a:endParaRPr lang="de-AT" dirty="0"/>
                    </a:p>
                  </a:txBody>
                  <a:tcPr/>
                </a:tc>
                <a:tc hMerge="1">
                  <a:txBody>
                    <a:bodyPr/>
                    <a:lstStyle/>
                    <a:p>
                      <a:endParaRPr lang="de-AT" dirty="0"/>
                    </a:p>
                  </a:txBody>
                  <a:tcPr/>
                </a:tc>
                <a:tc hMerge="1">
                  <a:txBody>
                    <a:bodyPr/>
                    <a:lstStyle/>
                    <a:p>
                      <a:endParaRPr lang="de-AT" dirty="0"/>
                    </a:p>
                  </a:txBody>
                  <a:tcPr/>
                </a:tc>
                <a:tc hMerge="1">
                  <a:txBody>
                    <a:bodyPr/>
                    <a:lstStyle/>
                    <a:p>
                      <a:endParaRPr lang="de-AT" dirty="0"/>
                    </a:p>
                  </a:txBody>
                  <a:tcPr/>
                </a:tc>
                <a:tc hMerge="1">
                  <a:txBody>
                    <a:bodyPr/>
                    <a:lstStyle/>
                    <a:p>
                      <a:endParaRPr lang="de-AT" dirty="0"/>
                    </a:p>
                  </a:txBody>
                  <a:tcPr/>
                </a:tc>
                <a:tc hMerge="1">
                  <a:txBody>
                    <a:bodyPr/>
                    <a:lstStyle/>
                    <a:p>
                      <a:pPr algn="ctr"/>
                      <a:endParaRPr lang="de-AT" sz="1100" dirty="0">
                        <a:solidFill>
                          <a:srgbClr val="003A68"/>
                        </a:solidFill>
                        <a:latin typeface="HelveticaNeueLT Com 45 Lt" panose="020B0403020202020204" pitchFamily="34" charset="0"/>
                      </a:endParaRPr>
                    </a:p>
                  </a:txBody>
                  <a:tcPr>
                    <a:solidFill>
                      <a:srgbClr val="C2CCDF"/>
                    </a:solidFill>
                  </a:tcPr>
                </a:tc>
                <a:tc hMerge="1">
                  <a:txBody>
                    <a:bodyPr/>
                    <a:lstStyle/>
                    <a:p>
                      <a:pPr algn="ctr"/>
                      <a:endParaRPr lang="de-AT" sz="1100" dirty="0">
                        <a:solidFill>
                          <a:srgbClr val="003A68"/>
                        </a:solidFill>
                        <a:latin typeface="HelveticaNeueLT Com 45 Lt" panose="020B0403020202020204" pitchFamily="34" charset="0"/>
                      </a:endParaRPr>
                    </a:p>
                  </a:txBody>
                  <a:tcPr>
                    <a:solidFill>
                      <a:srgbClr val="C2CCDF"/>
                    </a:solidFill>
                  </a:tcPr>
                </a:tc>
                <a:extLst>
                  <a:ext uri="{0D108BD9-81ED-4DB2-BD59-A6C34878D82A}">
                    <a16:rowId xmlns:a16="http://schemas.microsoft.com/office/drawing/2014/main" val="2175374347"/>
                  </a:ext>
                </a:extLst>
              </a:tr>
              <a:tr h="372752">
                <a:tc>
                  <a:txBody>
                    <a:bodyPr/>
                    <a:lstStyle/>
                    <a:p>
                      <a:pPr algn="ctr"/>
                      <a:r>
                        <a:rPr lang="de-AT" sz="1400" dirty="0">
                          <a:solidFill>
                            <a:srgbClr val="003A68"/>
                          </a:solidFill>
                          <a:latin typeface="HelveticaNeueLT Com 45 Lt" panose="020B0403020202020204" pitchFamily="34" charset="0"/>
                        </a:rPr>
                        <a:t>Size</a:t>
                      </a:r>
                    </a:p>
                  </a:txBody>
                  <a:tcPr anchor="ctr">
                    <a:solidFill>
                      <a:srgbClr val="C2CCDF"/>
                    </a:solidFill>
                  </a:tcPr>
                </a:tc>
                <a:tc>
                  <a:txBody>
                    <a:bodyPr/>
                    <a:lstStyle/>
                    <a:p>
                      <a:pPr algn="ctr"/>
                      <a:r>
                        <a:rPr lang="de-AT" sz="1400" dirty="0">
                          <a:solidFill>
                            <a:srgbClr val="003A68"/>
                          </a:solidFill>
                          <a:latin typeface="HelveticaNeueLT Com 45 Lt" panose="020B0403020202020204" pitchFamily="34" charset="0"/>
                        </a:rPr>
                        <a:t>Nm</a:t>
                      </a:r>
                      <a:r>
                        <a:rPr lang="de-AT" sz="1400" baseline="0" dirty="0">
                          <a:solidFill>
                            <a:srgbClr val="003A68"/>
                          </a:solidFill>
                          <a:latin typeface="HelveticaNeueLT Com 45 Lt" panose="020B0403020202020204" pitchFamily="34" charset="0"/>
                        </a:rPr>
                        <a:t> valve</a:t>
                      </a:r>
                      <a:endParaRPr lang="de-AT" sz="1400" dirty="0">
                        <a:solidFill>
                          <a:srgbClr val="003A68"/>
                        </a:solidFill>
                        <a:latin typeface="HelveticaNeueLT Com 45 Lt" panose="020B0403020202020204" pitchFamily="34" charset="0"/>
                      </a:endParaRPr>
                    </a:p>
                  </a:txBody>
                  <a:tcPr anchor="ctr">
                    <a:solidFill>
                      <a:srgbClr val="C2CCDF"/>
                    </a:solidFill>
                  </a:tcPr>
                </a:tc>
                <a:tc>
                  <a:txBody>
                    <a:bodyPr/>
                    <a:lstStyle/>
                    <a:p>
                      <a:pPr algn="ctr"/>
                      <a:r>
                        <a:rPr lang="de-AT" sz="1400" dirty="0">
                          <a:solidFill>
                            <a:srgbClr val="003A68"/>
                          </a:solidFill>
                          <a:latin typeface="HelveticaNeueLT Com 45 Lt" panose="020B0403020202020204" pitchFamily="34" charset="0"/>
                        </a:rPr>
                        <a:t>Nm gear</a:t>
                      </a:r>
                    </a:p>
                  </a:txBody>
                  <a:tcPr anchor="ctr">
                    <a:solidFill>
                      <a:srgbClr val="C2CCDF"/>
                    </a:solidFill>
                  </a:tcPr>
                </a:tc>
                <a:tc>
                  <a:txBody>
                    <a:bodyPr/>
                    <a:lstStyle/>
                    <a:p>
                      <a:pPr algn="ctr"/>
                      <a:r>
                        <a:rPr lang="de-AT" sz="1400" dirty="0">
                          <a:solidFill>
                            <a:srgbClr val="003A68"/>
                          </a:solidFill>
                          <a:latin typeface="HelveticaNeueLT Com 45 Lt" panose="020B0403020202020204" pitchFamily="34" charset="0"/>
                        </a:rPr>
                        <a:t>Gear type</a:t>
                      </a:r>
                    </a:p>
                  </a:txBody>
                  <a:tcPr anchor="ctr">
                    <a:solidFill>
                      <a:srgbClr val="C2CCDF"/>
                    </a:solidFill>
                  </a:tcPr>
                </a:tc>
                <a:tc>
                  <a:txBody>
                    <a:bodyPr/>
                    <a:lstStyle/>
                    <a:p>
                      <a:pPr algn="ctr"/>
                      <a:r>
                        <a:rPr lang="de-AT" sz="1400" dirty="0">
                          <a:solidFill>
                            <a:srgbClr val="003A68"/>
                          </a:solidFill>
                          <a:latin typeface="HelveticaNeueLT Com 45 Lt" panose="020B0403020202020204" pitchFamily="34" charset="0"/>
                        </a:rPr>
                        <a:t>ISO5211</a:t>
                      </a:r>
                    </a:p>
                  </a:txBody>
                  <a:tcPr anchor="ctr">
                    <a:solidFill>
                      <a:srgbClr val="C2CCDF"/>
                    </a:solidFill>
                  </a:tcPr>
                </a:tc>
                <a:tc>
                  <a:txBody>
                    <a:bodyPr/>
                    <a:lstStyle/>
                    <a:p>
                      <a:pPr algn="ctr"/>
                      <a:r>
                        <a:rPr lang="de-AT" sz="1400" dirty="0">
                          <a:solidFill>
                            <a:srgbClr val="003A68"/>
                          </a:solidFill>
                          <a:latin typeface="HelveticaNeueLT Com 45 Lt" panose="020B0403020202020204" pitchFamily="34" charset="0"/>
                        </a:rPr>
                        <a:t>Actuator type</a:t>
                      </a:r>
                    </a:p>
                  </a:txBody>
                  <a:tcPr anchor="ctr">
                    <a:solidFill>
                      <a:srgbClr val="C2CCDF"/>
                    </a:solidFill>
                  </a:tcPr>
                </a:tc>
                <a:tc>
                  <a:txBody>
                    <a:bodyPr/>
                    <a:lstStyle/>
                    <a:p>
                      <a:pPr algn="ctr"/>
                      <a:r>
                        <a:rPr lang="de-AT" sz="1400" dirty="0">
                          <a:solidFill>
                            <a:srgbClr val="003A68"/>
                          </a:solidFill>
                          <a:latin typeface="HelveticaNeueLT Com 45 Lt" panose="020B0403020202020204" pitchFamily="34" charset="0"/>
                        </a:rPr>
                        <a:t>Closing time (sec.)</a:t>
                      </a:r>
                    </a:p>
                  </a:txBody>
                  <a:tcPr anchor="ctr">
                    <a:solidFill>
                      <a:srgbClr val="C2CCDF"/>
                    </a:solidFill>
                  </a:tcPr>
                </a:tc>
                <a:tc>
                  <a:txBody>
                    <a:bodyPr/>
                    <a:lstStyle/>
                    <a:p>
                      <a:pPr algn="ctr"/>
                      <a:r>
                        <a:rPr lang="de-AT" sz="1400" dirty="0">
                          <a:solidFill>
                            <a:srgbClr val="003A68"/>
                          </a:solidFill>
                          <a:latin typeface="HelveticaNeueLT Com 45 Lt" panose="020B0403020202020204" pitchFamily="34" charset="0"/>
                        </a:rPr>
                        <a:t>RPM</a:t>
                      </a:r>
                    </a:p>
                  </a:txBody>
                  <a:tcPr anchor="ctr">
                    <a:solidFill>
                      <a:srgbClr val="C2CCDF"/>
                    </a:solidFill>
                  </a:tcPr>
                </a:tc>
                <a:extLst>
                  <a:ext uri="{0D108BD9-81ED-4DB2-BD59-A6C34878D82A}">
                    <a16:rowId xmlns:a16="http://schemas.microsoft.com/office/drawing/2014/main" val="1798733928"/>
                  </a:ext>
                </a:extLst>
              </a:tr>
              <a:tr h="271879">
                <a:tc>
                  <a:txBody>
                    <a:bodyPr/>
                    <a:lstStyle/>
                    <a:p>
                      <a:pPr algn="ctr"/>
                      <a:r>
                        <a:rPr lang="de-AT" sz="1400" dirty="0">
                          <a:solidFill>
                            <a:srgbClr val="003A68"/>
                          </a:solidFill>
                          <a:latin typeface="HelveticaNeueLT Com 45 Lt" panose="020B0403020202020204" pitchFamily="34" charset="0"/>
                        </a:rPr>
                        <a:t>DN150</a:t>
                      </a:r>
                    </a:p>
                  </a:txBody>
                  <a:tcPr anchor="ctr">
                    <a:solidFill>
                      <a:srgbClr val="C2CCDF"/>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651</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800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63.3-51:1/H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F12</a:t>
                      </a:r>
                    </a:p>
                  </a:txBody>
                  <a:tcPr marL="9525" marR="9525" marT="9525" marB="0" anchor="ctr">
                    <a:solidFill>
                      <a:srgbClr val="DFE4EE"/>
                    </a:solidFill>
                  </a:tcPr>
                </a:tc>
                <a:tc>
                  <a:txBody>
                    <a:bodyPr/>
                    <a:lstStyle/>
                    <a:p>
                      <a:pPr algn="ctr" fontAlgn="b"/>
                      <a:r>
                        <a:rPr lang="de-AT" sz="1400" b="1" i="0" u="none" strike="noStrike">
                          <a:solidFill>
                            <a:srgbClr val="002060"/>
                          </a:solidFill>
                          <a:effectLst/>
                          <a:latin typeface="HelveticaNeueLT Com 45 Lt" panose="020B0403020202020204" pitchFamily="34" charset="0"/>
                        </a:rPr>
                        <a:t>SA 07.6</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35</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22</a:t>
                      </a:r>
                    </a:p>
                  </a:txBody>
                  <a:tcPr marL="9525" marR="9525" marT="9525" marB="0" anchor="ctr">
                    <a:solidFill>
                      <a:srgbClr val="DFE4EE"/>
                    </a:solidFill>
                  </a:tcPr>
                </a:tc>
                <a:extLst>
                  <a:ext uri="{0D108BD9-81ED-4DB2-BD59-A6C34878D82A}">
                    <a16:rowId xmlns:a16="http://schemas.microsoft.com/office/drawing/2014/main" val="219472034"/>
                  </a:ext>
                </a:extLst>
              </a:tr>
              <a:tr h="271879">
                <a:tc>
                  <a:txBody>
                    <a:bodyPr/>
                    <a:lstStyle/>
                    <a:p>
                      <a:pPr algn="ctr"/>
                      <a:r>
                        <a:rPr lang="de-AT" sz="1400" dirty="0">
                          <a:solidFill>
                            <a:srgbClr val="003A68"/>
                          </a:solidFill>
                          <a:latin typeface="HelveticaNeueLT Com 45 Lt" panose="020B0403020202020204" pitchFamily="34" charset="0"/>
                        </a:rPr>
                        <a:t>DN200</a:t>
                      </a:r>
                    </a:p>
                  </a:txBody>
                  <a:tcPr anchor="ct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1069</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1600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80.3-53:1/H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F14</a:t>
                      </a:r>
                    </a:p>
                  </a:txBody>
                  <a:tcPr marL="9525" marR="9525" marT="9525" marB="0" anchor="ctr">
                    <a:solidFill>
                      <a:srgbClr val="DFE4EE"/>
                    </a:solidFill>
                  </a:tcPr>
                </a:tc>
                <a:tc>
                  <a:txBody>
                    <a:bodyPr/>
                    <a:lstStyle/>
                    <a:p>
                      <a:pPr algn="ctr" fontAlgn="b"/>
                      <a:r>
                        <a:rPr lang="de-AT" sz="1400" b="1" i="0" u="none" strike="noStrike">
                          <a:solidFill>
                            <a:srgbClr val="002060"/>
                          </a:solidFill>
                          <a:effectLst/>
                          <a:latin typeface="HelveticaNeueLT Com 45 Lt" panose="020B0403020202020204" pitchFamily="34" charset="0"/>
                        </a:rPr>
                        <a:t>SA 10.2</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50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16</a:t>
                      </a:r>
                    </a:p>
                  </a:txBody>
                  <a:tcPr marL="9525" marR="9525" marT="9525" marB="0" anchor="ctr">
                    <a:solidFill>
                      <a:srgbClr val="DFE4EE"/>
                    </a:solidFill>
                  </a:tcPr>
                </a:tc>
                <a:extLst>
                  <a:ext uri="{0D108BD9-81ED-4DB2-BD59-A6C34878D82A}">
                    <a16:rowId xmlns:a16="http://schemas.microsoft.com/office/drawing/2014/main" val="1607431992"/>
                  </a:ext>
                </a:extLst>
              </a:tr>
              <a:tr h="313824">
                <a:tc>
                  <a:txBody>
                    <a:bodyPr/>
                    <a:lstStyle/>
                    <a:p>
                      <a:pPr algn="ctr"/>
                      <a:r>
                        <a:rPr lang="de-AT" sz="1400" dirty="0">
                          <a:solidFill>
                            <a:srgbClr val="003A68"/>
                          </a:solidFill>
                          <a:latin typeface="HelveticaNeueLT Com 45 Lt" panose="020B0403020202020204" pitchFamily="34" charset="0"/>
                        </a:rPr>
                        <a:t>DN250</a:t>
                      </a:r>
                    </a:p>
                  </a:txBody>
                  <a:tcPr anchor="ct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2083</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3200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100.3-208:1/H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F16</a:t>
                      </a:r>
                    </a:p>
                  </a:txBody>
                  <a:tcPr marL="9525" marR="9525" marT="9525" marB="0" anchor="ctr">
                    <a:solidFill>
                      <a:srgbClr val="DFE4EE"/>
                    </a:solidFill>
                  </a:tcPr>
                </a:tc>
                <a:tc>
                  <a:txBody>
                    <a:bodyPr/>
                    <a:lstStyle/>
                    <a:p>
                      <a:pPr algn="ctr" fontAlgn="b"/>
                      <a:r>
                        <a:rPr lang="de-AT" sz="1400" b="1" i="0" u="none" strike="noStrike" dirty="0">
                          <a:solidFill>
                            <a:srgbClr val="002060"/>
                          </a:solidFill>
                          <a:effectLst/>
                          <a:latin typeface="HelveticaNeueLT Com 45 Lt" panose="020B0403020202020204" pitchFamily="34" charset="0"/>
                        </a:rPr>
                        <a:t>SA 07.6</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69</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45</a:t>
                      </a:r>
                    </a:p>
                  </a:txBody>
                  <a:tcPr marL="9525" marR="9525" marT="9525" marB="0" anchor="ctr">
                    <a:solidFill>
                      <a:srgbClr val="DFE4EE"/>
                    </a:solidFill>
                  </a:tcPr>
                </a:tc>
                <a:extLst>
                  <a:ext uri="{0D108BD9-81ED-4DB2-BD59-A6C34878D82A}">
                    <a16:rowId xmlns:a16="http://schemas.microsoft.com/office/drawing/2014/main" val="3349281977"/>
                  </a:ext>
                </a:extLst>
              </a:tr>
              <a:tr h="313824">
                <a:tc>
                  <a:txBody>
                    <a:bodyPr/>
                    <a:lstStyle/>
                    <a:p>
                      <a:pPr algn="ctr"/>
                      <a:r>
                        <a:rPr lang="de-AT" sz="1400" dirty="0">
                          <a:solidFill>
                            <a:srgbClr val="003A68"/>
                          </a:solidFill>
                          <a:latin typeface="HelveticaNeueLT Com 45 Lt" panose="020B0403020202020204" pitchFamily="34" charset="0"/>
                        </a:rPr>
                        <a:t>DN300</a:t>
                      </a:r>
                    </a:p>
                  </a:txBody>
                  <a:tcPr anchor="ct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3710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6400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125.3-208:1/H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F25</a:t>
                      </a:r>
                    </a:p>
                  </a:txBody>
                  <a:tcPr marL="9525" marR="9525" marT="9525" marB="0" anchor="ctr">
                    <a:solidFill>
                      <a:srgbClr val="DFE4EE"/>
                    </a:solidFill>
                  </a:tcPr>
                </a:tc>
                <a:tc>
                  <a:txBody>
                    <a:bodyPr/>
                    <a:lstStyle/>
                    <a:p>
                      <a:pPr algn="ctr" fontAlgn="b"/>
                      <a:r>
                        <a:rPr lang="de-AT" sz="1400" b="1" i="0" u="none" strike="noStrike">
                          <a:solidFill>
                            <a:srgbClr val="002060"/>
                          </a:solidFill>
                          <a:effectLst/>
                          <a:latin typeface="HelveticaNeueLT Com 45 Lt" panose="020B0403020202020204" pitchFamily="34" charset="0"/>
                        </a:rPr>
                        <a:t>SA 07.6</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98</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32</a:t>
                      </a:r>
                    </a:p>
                  </a:txBody>
                  <a:tcPr marL="9525" marR="9525" marT="9525" marB="0" anchor="ctr">
                    <a:solidFill>
                      <a:srgbClr val="DFE4EE"/>
                    </a:solidFill>
                  </a:tcPr>
                </a:tc>
                <a:extLst>
                  <a:ext uri="{0D108BD9-81ED-4DB2-BD59-A6C34878D82A}">
                    <a16:rowId xmlns:a16="http://schemas.microsoft.com/office/drawing/2014/main" val="3487918196"/>
                  </a:ext>
                </a:extLst>
              </a:tr>
              <a:tr h="313824">
                <a:tc>
                  <a:txBody>
                    <a:bodyPr/>
                    <a:lstStyle/>
                    <a:p>
                      <a:pPr algn="ctr"/>
                      <a:r>
                        <a:rPr lang="de-AT" sz="1400" dirty="0">
                          <a:solidFill>
                            <a:srgbClr val="003A68"/>
                          </a:solidFill>
                          <a:latin typeface="HelveticaNeueLT Com 45 Lt" panose="020B0403020202020204" pitchFamily="34" charset="0"/>
                        </a:rPr>
                        <a:t>DN350</a:t>
                      </a:r>
                    </a:p>
                  </a:txBody>
                  <a:tcPr anchor="ct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5068</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6400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125.3-208:1/H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F25</a:t>
                      </a:r>
                    </a:p>
                  </a:txBody>
                  <a:tcPr marL="9525" marR="9525" marT="9525" marB="0" anchor="ctr">
                    <a:solidFill>
                      <a:srgbClr val="DFE4EE"/>
                    </a:solidFill>
                  </a:tcPr>
                </a:tc>
                <a:tc>
                  <a:txBody>
                    <a:bodyPr/>
                    <a:lstStyle/>
                    <a:p>
                      <a:pPr algn="ctr" fontAlgn="b"/>
                      <a:r>
                        <a:rPr lang="de-AT" sz="1400" b="1" i="0" u="none" strike="noStrike">
                          <a:solidFill>
                            <a:srgbClr val="002060"/>
                          </a:solidFill>
                          <a:effectLst/>
                          <a:latin typeface="HelveticaNeueLT Com 45 Lt" panose="020B0403020202020204" pitchFamily="34" charset="0"/>
                        </a:rPr>
                        <a:t>SA 10.2</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98</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32</a:t>
                      </a:r>
                    </a:p>
                  </a:txBody>
                  <a:tcPr marL="9525" marR="9525" marT="9525" marB="0" anchor="ctr">
                    <a:solidFill>
                      <a:srgbClr val="DFE4EE"/>
                    </a:solidFill>
                  </a:tcPr>
                </a:tc>
                <a:extLst>
                  <a:ext uri="{0D108BD9-81ED-4DB2-BD59-A6C34878D82A}">
                    <a16:rowId xmlns:a16="http://schemas.microsoft.com/office/drawing/2014/main" val="973723669"/>
                  </a:ext>
                </a:extLst>
              </a:tr>
              <a:tr h="313824">
                <a:tc>
                  <a:txBody>
                    <a:bodyPr/>
                    <a:lstStyle/>
                    <a:p>
                      <a:pPr algn="ctr"/>
                      <a:r>
                        <a:rPr lang="de-AT" sz="1400" dirty="0">
                          <a:solidFill>
                            <a:srgbClr val="003A68"/>
                          </a:solidFill>
                          <a:latin typeface="HelveticaNeueLT Com 45 Lt" panose="020B0403020202020204" pitchFamily="34" charset="0"/>
                        </a:rPr>
                        <a:t>DN400</a:t>
                      </a:r>
                    </a:p>
                  </a:txBody>
                  <a:tcPr anchor="ct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6251</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11200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160.3-442:1/H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F25</a:t>
                      </a:r>
                    </a:p>
                  </a:txBody>
                  <a:tcPr marL="9525" marR="9525" marT="9525" marB="0" anchor="ctr">
                    <a:solidFill>
                      <a:srgbClr val="DFE4EE"/>
                    </a:solidFill>
                  </a:tcPr>
                </a:tc>
                <a:tc>
                  <a:txBody>
                    <a:bodyPr/>
                    <a:lstStyle/>
                    <a:p>
                      <a:pPr algn="ctr" fontAlgn="b"/>
                      <a:r>
                        <a:rPr lang="de-AT" sz="1400" b="1" i="0" u="none" strike="noStrike">
                          <a:solidFill>
                            <a:srgbClr val="002060"/>
                          </a:solidFill>
                          <a:effectLst/>
                          <a:latin typeface="HelveticaNeueLT Com 45 Lt" panose="020B0403020202020204" pitchFamily="34" charset="0"/>
                        </a:rPr>
                        <a:t>SA07.6</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147</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45</a:t>
                      </a:r>
                    </a:p>
                  </a:txBody>
                  <a:tcPr marL="9525" marR="9525" marT="9525" marB="0" anchor="ctr">
                    <a:solidFill>
                      <a:srgbClr val="DFE4EE"/>
                    </a:solidFill>
                  </a:tcPr>
                </a:tc>
                <a:extLst>
                  <a:ext uri="{0D108BD9-81ED-4DB2-BD59-A6C34878D82A}">
                    <a16:rowId xmlns:a16="http://schemas.microsoft.com/office/drawing/2014/main" val="4047440118"/>
                  </a:ext>
                </a:extLst>
              </a:tr>
              <a:tr h="313824">
                <a:tc>
                  <a:txBody>
                    <a:bodyPr/>
                    <a:lstStyle/>
                    <a:p>
                      <a:pPr algn="ctr"/>
                      <a:r>
                        <a:rPr lang="de-AT" sz="1400" dirty="0">
                          <a:solidFill>
                            <a:srgbClr val="003A68"/>
                          </a:solidFill>
                          <a:latin typeface="HelveticaNeueLT Com 45 Lt" panose="020B0403020202020204" pitchFamily="34" charset="0"/>
                        </a:rPr>
                        <a:t>DN500</a:t>
                      </a:r>
                    </a:p>
                  </a:txBody>
                  <a:tcPr anchor="ct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8701</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11200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160.3-442:1/H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F25</a:t>
                      </a:r>
                    </a:p>
                  </a:txBody>
                  <a:tcPr marL="9525" marR="9525" marT="9525" marB="0" anchor="ctr">
                    <a:solidFill>
                      <a:srgbClr val="DFE4EE"/>
                    </a:solidFill>
                  </a:tcPr>
                </a:tc>
                <a:tc>
                  <a:txBody>
                    <a:bodyPr/>
                    <a:lstStyle/>
                    <a:p>
                      <a:pPr algn="ctr" fontAlgn="b"/>
                      <a:r>
                        <a:rPr lang="de-AT" sz="1400" b="1" i="0" u="none" strike="noStrike" dirty="0">
                          <a:solidFill>
                            <a:srgbClr val="002060"/>
                          </a:solidFill>
                          <a:effectLst/>
                          <a:latin typeface="HelveticaNeueLT Com 45 Lt" panose="020B0403020202020204" pitchFamily="34" charset="0"/>
                        </a:rPr>
                        <a:t>SA 10.2  </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147</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45</a:t>
                      </a:r>
                    </a:p>
                  </a:txBody>
                  <a:tcPr marL="9525" marR="9525" marT="9525" marB="0" anchor="ctr">
                    <a:solidFill>
                      <a:srgbClr val="DFE4EE"/>
                    </a:solidFill>
                  </a:tcPr>
                </a:tc>
                <a:extLst>
                  <a:ext uri="{0D108BD9-81ED-4DB2-BD59-A6C34878D82A}">
                    <a16:rowId xmlns:a16="http://schemas.microsoft.com/office/drawing/2014/main" val="2345647424"/>
                  </a:ext>
                </a:extLst>
              </a:tr>
              <a:tr h="313824">
                <a:tc>
                  <a:txBody>
                    <a:bodyPr/>
                    <a:lstStyle/>
                    <a:p>
                      <a:pPr algn="ctr"/>
                      <a:r>
                        <a:rPr lang="de-AT" sz="1400" dirty="0">
                          <a:solidFill>
                            <a:srgbClr val="003A68"/>
                          </a:solidFill>
                          <a:latin typeface="HelveticaNeueLT Com 45 Lt" panose="020B0403020202020204" pitchFamily="34" charset="0"/>
                        </a:rPr>
                        <a:t>DN600</a:t>
                      </a:r>
                    </a:p>
                  </a:txBody>
                  <a:tcPr anchor="ct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13020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22400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200.3-864:1/H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F30</a:t>
                      </a:r>
                    </a:p>
                  </a:txBody>
                  <a:tcPr marL="9525" marR="9525" marT="9525" marB="0" anchor="ctr">
                    <a:solidFill>
                      <a:srgbClr val="DFE4EE"/>
                    </a:solidFill>
                  </a:tcPr>
                </a:tc>
                <a:tc>
                  <a:txBody>
                    <a:bodyPr/>
                    <a:lstStyle/>
                    <a:p>
                      <a:pPr algn="ctr" fontAlgn="b"/>
                      <a:r>
                        <a:rPr lang="de-AT" sz="1400" b="1" i="0" u="none" strike="noStrike" dirty="0">
                          <a:solidFill>
                            <a:srgbClr val="002060"/>
                          </a:solidFill>
                          <a:effectLst/>
                          <a:latin typeface="HelveticaNeueLT Com 45 Lt" panose="020B0403020202020204" pitchFamily="34" charset="0"/>
                        </a:rPr>
                        <a:t>SA 10.2  </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206</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63</a:t>
                      </a:r>
                    </a:p>
                  </a:txBody>
                  <a:tcPr marL="9525" marR="9525" marT="9525" marB="0" anchor="ctr">
                    <a:solidFill>
                      <a:srgbClr val="DFE4EE"/>
                    </a:solidFill>
                  </a:tcPr>
                </a:tc>
                <a:extLst>
                  <a:ext uri="{0D108BD9-81ED-4DB2-BD59-A6C34878D82A}">
                    <a16:rowId xmlns:a16="http://schemas.microsoft.com/office/drawing/2014/main" val="1404594214"/>
                  </a:ext>
                </a:extLst>
              </a:tr>
              <a:tr h="313824">
                <a:tc>
                  <a:txBody>
                    <a:bodyPr/>
                    <a:lstStyle/>
                    <a:p>
                      <a:pPr algn="ctr"/>
                      <a:r>
                        <a:rPr lang="de-AT" sz="1400" dirty="0">
                          <a:solidFill>
                            <a:srgbClr val="003A68"/>
                          </a:solidFill>
                          <a:latin typeface="HelveticaNeueLT Com 45 Lt" panose="020B0403020202020204" pitchFamily="34" charset="0"/>
                        </a:rPr>
                        <a:t>DN700</a:t>
                      </a:r>
                    </a:p>
                  </a:txBody>
                  <a:tcPr anchor="ct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19320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22400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200.3-864:1/H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F35</a:t>
                      </a:r>
                    </a:p>
                  </a:txBody>
                  <a:tcPr marL="9525" marR="9525" marT="9525" marB="0" anchor="ctr">
                    <a:solidFill>
                      <a:srgbClr val="DFE4EE"/>
                    </a:solidFill>
                  </a:tcPr>
                </a:tc>
                <a:tc>
                  <a:txBody>
                    <a:bodyPr/>
                    <a:lstStyle/>
                    <a:p>
                      <a:pPr algn="ctr" fontAlgn="b"/>
                      <a:r>
                        <a:rPr lang="de-AT" sz="1400" b="1" i="0" u="none" strike="noStrike" dirty="0">
                          <a:solidFill>
                            <a:srgbClr val="002060"/>
                          </a:solidFill>
                          <a:effectLst/>
                          <a:latin typeface="HelveticaNeueLT Com 45 Lt" panose="020B0403020202020204" pitchFamily="34" charset="0"/>
                        </a:rPr>
                        <a:t>SA 10.2  </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288</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45</a:t>
                      </a:r>
                    </a:p>
                  </a:txBody>
                  <a:tcPr marL="9525" marR="9525" marT="9525" marB="0" anchor="ctr">
                    <a:solidFill>
                      <a:srgbClr val="DFE4EE"/>
                    </a:solidFill>
                  </a:tcPr>
                </a:tc>
                <a:extLst>
                  <a:ext uri="{0D108BD9-81ED-4DB2-BD59-A6C34878D82A}">
                    <a16:rowId xmlns:a16="http://schemas.microsoft.com/office/drawing/2014/main" val="3555158716"/>
                  </a:ext>
                </a:extLst>
              </a:tr>
              <a:tr h="313824">
                <a:tc>
                  <a:txBody>
                    <a:bodyPr/>
                    <a:lstStyle/>
                    <a:p>
                      <a:pPr algn="ctr"/>
                      <a:r>
                        <a:rPr lang="de-AT" sz="1400" dirty="0">
                          <a:solidFill>
                            <a:srgbClr val="003A68"/>
                          </a:solidFill>
                          <a:latin typeface="HelveticaNeueLT Com 45 Lt" panose="020B0403020202020204" pitchFamily="34" charset="0"/>
                        </a:rPr>
                        <a:t>DN800</a:t>
                      </a:r>
                    </a:p>
                  </a:txBody>
                  <a:tcPr anchor="ct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31395</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44800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250.3-848:1/H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F35</a:t>
                      </a:r>
                    </a:p>
                  </a:txBody>
                  <a:tcPr marL="9525" marR="9525" marT="9525" marB="0" anchor="ctr">
                    <a:solidFill>
                      <a:srgbClr val="DFE4EE"/>
                    </a:solidFill>
                  </a:tcPr>
                </a:tc>
                <a:tc>
                  <a:txBody>
                    <a:bodyPr/>
                    <a:lstStyle/>
                    <a:p>
                      <a:pPr algn="ctr" fontAlgn="b"/>
                      <a:r>
                        <a:rPr lang="de-AT" sz="1400" b="1" i="0" u="none" strike="noStrike" dirty="0">
                          <a:solidFill>
                            <a:srgbClr val="002060"/>
                          </a:solidFill>
                          <a:effectLst/>
                          <a:latin typeface="HelveticaNeueLT Com 45 Lt" panose="020B0403020202020204" pitchFamily="34" charset="0"/>
                        </a:rPr>
                        <a:t>SA 14.2</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283</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45</a:t>
                      </a:r>
                    </a:p>
                  </a:txBody>
                  <a:tcPr marL="9525" marR="9525" marT="9525" marB="0" anchor="ctr">
                    <a:solidFill>
                      <a:srgbClr val="DFE4EE"/>
                    </a:solidFill>
                  </a:tcPr>
                </a:tc>
                <a:extLst>
                  <a:ext uri="{0D108BD9-81ED-4DB2-BD59-A6C34878D82A}">
                    <a16:rowId xmlns:a16="http://schemas.microsoft.com/office/drawing/2014/main" val="3535693828"/>
                  </a:ext>
                </a:extLst>
              </a:tr>
              <a:tr h="313824">
                <a:tc>
                  <a:txBody>
                    <a:bodyPr/>
                    <a:lstStyle/>
                    <a:p>
                      <a:pPr algn="ctr"/>
                      <a:r>
                        <a:rPr lang="de-AT" sz="1400" dirty="0">
                          <a:solidFill>
                            <a:srgbClr val="003A68"/>
                          </a:solidFill>
                          <a:latin typeface="HelveticaNeueLT Com 45 Lt" panose="020B0403020202020204" pitchFamily="34" charset="0"/>
                        </a:rPr>
                        <a:t>DN1000</a:t>
                      </a:r>
                    </a:p>
                  </a:txBody>
                  <a:tcPr anchor="ctr">
                    <a:solidFill>
                      <a:srgbClr val="C2CCDF"/>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45000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63000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315/GZ30.1-16</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F40</a:t>
                      </a:r>
                    </a:p>
                  </a:txBody>
                  <a:tcPr marL="9525" marR="9525" marT="9525" marB="0" anchor="ctr">
                    <a:solidFill>
                      <a:srgbClr val="DFE4EE"/>
                    </a:solidFill>
                  </a:tcPr>
                </a:tc>
                <a:tc>
                  <a:txBody>
                    <a:bodyPr/>
                    <a:lstStyle/>
                    <a:p>
                      <a:pPr algn="ctr" fontAlgn="b"/>
                      <a:r>
                        <a:rPr lang="de-AT" sz="1400" b="1" i="0" u="none" strike="noStrike" dirty="0">
                          <a:solidFill>
                            <a:srgbClr val="002060"/>
                          </a:solidFill>
                          <a:effectLst/>
                          <a:latin typeface="HelveticaNeueLT Com 45 Lt" panose="020B0403020202020204" pitchFamily="34" charset="0"/>
                        </a:rPr>
                        <a:t>SA14.2</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283</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45</a:t>
                      </a:r>
                    </a:p>
                  </a:txBody>
                  <a:tcPr marL="9525" marR="9525" marT="9525" marB="0" anchor="ctr">
                    <a:solidFill>
                      <a:srgbClr val="DFE4EE"/>
                    </a:solidFill>
                  </a:tcPr>
                </a:tc>
                <a:extLst>
                  <a:ext uri="{0D108BD9-81ED-4DB2-BD59-A6C34878D82A}">
                    <a16:rowId xmlns:a16="http://schemas.microsoft.com/office/drawing/2014/main" val="3992859916"/>
                  </a:ext>
                </a:extLst>
              </a:tr>
            </a:tbl>
          </a:graphicData>
        </a:graphic>
      </p:graphicFrame>
      <p:pic>
        <p:nvPicPr>
          <p:cNvPr id="9" name="Grafik 8">
            <a:extLst>
              <a:ext uri="{FF2B5EF4-FFF2-40B4-BE49-F238E27FC236}">
                <a16:creationId xmlns:a16="http://schemas.microsoft.com/office/drawing/2014/main" id="{954D865F-C69C-427C-A92C-D39B6E5E1146}"/>
              </a:ext>
            </a:extLst>
          </p:cNvPr>
          <p:cNvPicPr>
            <a:picLocks noChangeAspect="1"/>
          </p:cNvPicPr>
          <p:nvPr/>
        </p:nvPicPr>
        <p:blipFill>
          <a:blip r:embed="rId2"/>
          <a:stretch>
            <a:fillRect/>
          </a:stretch>
        </p:blipFill>
        <p:spPr>
          <a:xfrm>
            <a:off x="8669547" y="199697"/>
            <a:ext cx="2294627" cy="1821611"/>
          </a:xfrm>
          <a:prstGeom prst="rect">
            <a:avLst/>
          </a:prstGeom>
        </p:spPr>
      </p:pic>
    </p:spTree>
    <p:extLst>
      <p:ext uri="{BB962C8B-B14F-4D97-AF65-F5344CB8AC3E}">
        <p14:creationId xmlns:p14="http://schemas.microsoft.com/office/powerpoint/2010/main" val="3857757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305965" y="598206"/>
            <a:ext cx="6992906" cy="627062"/>
          </a:xfrm>
        </p:spPr>
        <p:txBody>
          <a:bodyPr/>
          <a:lstStyle/>
          <a:p>
            <a:r>
              <a:rPr lang="de-DE" dirty="0"/>
              <a:t>Gear sizing auma</a:t>
            </a:r>
            <a:endParaRPr lang="de-AT" dirty="0"/>
          </a:p>
        </p:txBody>
      </p:sp>
      <p:sp>
        <p:nvSpPr>
          <p:cNvPr id="23" name="Textplatzhalter 3">
            <a:extLst>
              <a:ext uri="{FF2B5EF4-FFF2-40B4-BE49-F238E27FC236}">
                <a16:creationId xmlns:a16="http://schemas.microsoft.com/office/drawing/2014/main" id="{C64E9D96-3809-4027-AD80-1A3E541D84C9}"/>
              </a:ext>
            </a:extLst>
          </p:cNvPr>
          <p:cNvSpPr>
            <a:spLocks noGrp="1"/>
          </p:cNvSpPr>
          <p:nvPr>
            <p:ph type="body" idx="13"/>
          </p:nvPr>
        </p:nvSpPr>
        <p:spPr>
          <a:xfrm>
            <a:off x="305965" y="1225268"/>
            <a:ext cx="5404722" cy="391850"/>
          </a:xfrm>
        </p:spPr>
        <p:txBody>
          <a:bodyPr>
            <a:noAutofit/>
          </a:bodyPr>
          <a:lstStyle/>
          <a:p>
            <a:pPr lvl="0">
              <a:spcAft>
                <a:spcPts val="0"/>
              </a:spcAft>
              <a:defRPr/>
            </a:pPr>
            <a:r>
              <a:rPr lang="en-US" dirty="0">
                <a:solidFill>
                  <a:srgbClr val="174FA9"/>
                </a:solidFill>
                <a:cs typeface="Gill Sans Light"/>
              </a:rPr>
              <a:t>PN40</a:t>
            </a:r>
          </a:p>
        </p:txBody>
      </p:sp>
      <p:graphicFrame>
        <p:nvGraphicFramePr>
          <p:cNvPr id="6" name="Tabelle 5">
            <a:extLst>
              <a:ext uri="{FF2B5EF4-FFF2-40B4-BE49-F238E27FC236}">
                <a16:creationId xmlns:a16="http://schemas.microsoft.com/office/drawing/2014/main" id="{9BD9322E-F36A-4517-9150-6B6CC9CE0F76}"/>
              </a:ext>
            </a:extLst>
          </p:cNvPr>
          <p:cNvGraphicFramePr>
            <a:graphicFrameLocks noGrp="1"/>
          </p:cNvGraphicFramePr>
          <p:nvPr>
            <p:extLst>
              <p:ext uri="{D42A27DB-BD31-4B8C-83A1-F6EECF244321}">
                <p14:modId xmlns:p14="http://schemas.microsoft.com/office/powerpoint/2010/main" val="4166634610"/>
              </p:ext>
            </p:extLst>
          </p:nvPr>
        </p:nvGraphicFramePr>
        <p:xfrm>
          <a:off x="354048" y="2157622"/>
          <a:ext cx="10516897" cy="3962400"/>
        </p:xfrm>
        <a:graphic>
          <a:graphicData uri="http://schemas.openxmlformats.org/drawingml/2006/table">
            <a:tbl>
              <a:tblPr firstRow="1" bandRow="1">
                <a:tableStyleId>{5C22544A-7EE6-4342-B048-85BDC9FD1C3A}</a:tableStyleId>
              </a:tblPr>
              <a:tblGrid>
                <a:gridCol w="1752816">
                  <a:extLst>
                    <a:ext uri="{9D8B030D-6E8A-4147-A177-3AD203B41FA5}">
                      <a16:colId xmlns:a16="http://schemas.microsoft.com/office/drawing/2014/main" val="3060331317"/>
                    </a:ext>
                  </a:extLst>
                </a:gridCol>
                <a:gridCol w="1563964">
                  <a:extLst>
                    <a:ext uri="{9D8B030D-6E8A-4147-A177-3AD203B41FA5}">
                      <a16:colId xmlns:a16="http://schemas.microsoft.com/office/drawing/2014/main" val="1324702927"/>
                    </a:ext>
                  </a:extLst>
                </a:gridCol>
                <a:gridCol w="1475435">
                  <a:extLst>
                    <a:ext uri="{9D8B030D-6E8A-4147-A177-3AD203B41FA5}">
                      <a16:colId xmlns:a16="http://schemas.microsoft.com/office/drawing/2014/main" val="944040359"/>
                    </a:ext>
                  </a:extLst>
                </a:gridCol>
                <a:gridCol w="2219050">
                  <a:extLst>
                    <a:ext uri="{9D8B030D-6E8A-4147-A177-3AD203B41FA5}">
                      <a16:colId xmlns:a16="http://schemas.microsoft.com/office/drawing/2014/main" val="592930527"/>
                    </a:ext>
                  </a:extLst>
                </a:gridCol>
                <a:gridCol w="1752816">
                  <a:extLst>
                    <a:ext uri="{9D8B030D-6E8A-4147-A177-3AD203B41FA5}">
                      <a16:colId xmlns:a16="http://schemas.microsoft.com/office/drawing/2014/main" val="474539162"/>
                    </a:ext>
                  </a:extLst>
                </a:gridCol>
                <a:gridCol w="1752816">
                  <a:extLst>
                    <a:ext uri="{9D8B030D-6E8A-4147-A177-3AD203B41FA5}">
                      <a16:colId xmlns:a16="http://schemas.microsoft.com/office/drawing/2014/main" val="629518305"/>
                    </a:ext>
                  </a:extLst>
                </a:gridCol>
              </a:tblGrid>
              <a:tr h="215851">
                <a:tc gridSpan="6">
                  <a:txBody>
                    <a:bodyPr/>
                    <a:lstStyle/>
                    <a:p>
                      <a:pPr algn="ctr"/>
                      <a:r>
                        <a:rPr lang="de-AT" sz="1400" b="0" dirty="0">
                          <a:solidFill>
                            <a:srgbClr val="003A68"/>
                          </a:solidFill>
                          <a:latin typeface="HelveticaNeueLT Com 45 Lt" panose="020B0403020202020204" pitchFamily="34" charset="0"/>
                        </a:rPr>
                        <a:t>AUMA gear sizing hand operation KH(SV)I PN40-KFC </a:t>
                      </a:r>
                    </a:p>
                  </a:txBody>
                  <a:tcPr>
                    <a:solidFill>
                      <a:srgbClr val="C2CCDF"/>
                    </a:solidFill>
                  </a:tcPr>
                </a:tc>
                <a:tc hMerge="1">
                  <a:txBody>
                    <a:bodyPr/>
                    <a:lstStyle/>
                    <a:p>
                      <a:endParaRPr lang="de-AT" dirty="0"/>
                    </a:p>
                  </a:txBody>
                  <a:tcPr/>
                </a:tc>
                <a:tc hMerge="1">
                  <a:txBody>
                    <a:bodyPr/>
                    <a:lstStyle/>
                    <a:p>
                      <a:endParaRPr lang="de-AT" dirty="0"/>
                    </a:p>
                  </a:txBody>
                  <a:tcPr/>
                </a:tc>
                <a:tc hMerge="1">
                  <a:txBody>
                    <a:bodyPr/>
                    <a:lstStyle/>
                    <a:p>
                      <a:endParaRPr lang="de-AT" dirty="0"/>
                    </a:p>
                  </a:txBody>
                  <a:tcPr/>
                </a:tc>
                <a:tc hMerge="1">
                  <a:txBody>
                    <a:bodyPr/>
                    <a:lstStyle/>
                    <a:p>
                      <a:endParaRPr lang="de-AT" dirty="0"/>
                    </a:p>
                  </a:txBody>
                  <a:tcPr/>
                </a:tc>
                <a:tc hMerge="1">
                  <a:txBody>
                    <a:bodyPr/>
                    <a:lstStyle/>
                    <a:p>
                      <a:endParaRPr lang="de-AT" dirty="0"/>
                    </a:p>
                  </a:txBody>
                  <a:tcPr/>
                </a:tc>
                <a:extLst>
                  <a:ext uri="{0D108BD9-81ED-4DB2-BD59-A6C34878D82A}">
                    <a16:rowId xmlns:a16="http://schemas.microsoft.com/office/drawing/2014/main" val="2175374347"/>
                  </a:ext>
                </a:extLst>
              </a:tr>
              <a:tr h="215851">
                <a:tc>
                  <a:txBody>
                    <a:bodyPr/>
                    <a:lstStyle/>
                    <a:p>
                      <a:pPr algn="ctr"/>
                      <a:r>
                        <a:rPr lang="de-AT" sz="1400" dirty="0">
                          <a:solidFill>
                            <a:srgbClr val="003A68"/>
                          </a:solidFill>
                          <a:latin typeface="HelveticaNeueLT Com 45 Lt" panose="020B0403020202020204" pitchFamily="34" charset="0"/>
                        </a:rPr>
                        <a:t>Size</a:t>
                      </a:r>
                    </a:p>
                  </a:txBody>
                  <a:tcPr>
                    <a:solidFill>
                      <a:srgbClr val="C2CCDF"/>
                    </a:solidFill>
                  </a:tcPr>
                </a:tc>
                <a:tc>
                  <a:txBody>
                    <a:bodyPr/>
                    <a:lstStyle/>
                    <a:p>
                      <a:pPr algn="ctr"/>
                      <a:r>
                        <a:rPr lang="de-AT" sz="1400" dirty="0">
                          <a:solidFill>
                            <a:srgbClr val="003A68"/>
                          </a:solidFill>
                          <a:latin typeface="HelveticaNeueLT Com 45 Lt" panose="020B0403020202020204" pitchFamily="34" charset="0"/>
                        </a:rPr>
                        <a:t>Nm</a:t>
                      </a:r>
                      <a:r>
                        <a:rPr lang="de-AT" sz="1400" baseline="0" dirty="0">
                          <a:solidFill>
                            <a:srgbClr val="003A68"/>
                          </a:solidFill>
                          <a:latin typeface="HelveticaNeueLT Com 45 Lt" panose="020B0403020202020204" pitchFamily="34" charset="0"/>
                        </a:rPr>
                        <a:t> valve</a:t>
                      </a:r>
                      <a:endParaRPr lang="de-AT" sz="1400" dirty="0">
                        <a:solidFill>
                          <a:srgbClr val="003A68"/>
                        </a:solidFill>
                        <a:latin typeface="HelveticaNeueLT Com 45 Lt" panose="020B0403020202020204" pitchFamily="34" charset="0"/>
                      </a:endParaRPr>
                    </a:p>
                  </a:txBody>
                  <a:tcPr>
                    <a:solidFill>
                      <a:srgbClr val="C2CCDF"/>
                    </a:solidFill>
                  </a:tcPr>
                </a:tc>
                <a:tc>
                  <a:txBody>
                    <a:bodyPr/>
                    <a:lstStyle/>
                    <a:p>
                      <a:pPr algn="ctr"/>
                      <a:r>
                        <a:rPr lang="de-AT" sz="1400" dirty="0">
                          <a:solidFill>
                            <a:srgbClr val="003A68"/>
                          </a:solidFill>
                          <a:latin typeface="HelveticaNeueLT Com 45 Lt" panose="020B0403020202020204" pitchFamily="34" charset="0"/>
                        </a:rPr>
                        <a:t>Nm gear</a:t>
                      </a:r>
                    </a:p>
                  </a:txBody>
                  <a:tcPr>
                    <a:solidFill>
                      <a:srgbClr val="C2CCDF"/>
                    </a:solidFill>
                  </a:tcPr>
                </a:tc>
                <a:tc>
                  <a:txBody>
                    <a:bodyPr/>
                    <a:lstStyle/>
                    <a:p>
                      <a:pPr algn="ctr"/>
                      <a:r>
                        <a:rPr lang="de-AT" sz="1400" dirty="0">
                          <a:solidFill>
                            <a:srgbClr val="003A68"/>
                          </a:solidFill>
                          <a:latin typeface="HelveticaNeueLT Com 45 Lt" panose="020B0403020202020204" pitchFamily="34" charset="0"/>
                        </a:rPr>
                        <a:t>Gear type</a:t>
                      </a:r>
                    </a:p>
                  </a:txBody>
                  <a:tcPr>
                    <a:solidFill>
                      <a:srgbClr val="C2CCDF"/>
                    </a:solidFill>
                  </a:tcPr>
                </a:tc>
                <a:tc>
                  <a:txBody>
                    <a:bodyPr/>
                    <a:lstStyle/>
                    <a:p>
                      <a:pPr algn="ctr"/>
                      <a:r>
                        <a:rPr lang="de-AT" sz="1400" dirty="0">
                          <a:solidFill>
                            <a:srgbClr val="003A68"/>
                          </a:solidFill>
                          <a:latin typeface="HelveticaNeueLT Com 45 Lt" panose="020B0403020202020204" pitchFamily="34" charset="0"/>
                        </a:rPr>
                        <a:t>ISO5211</a:t>
                      </a:r>
                    </a:p>
                  </a:txBody>
                  <a:tcPr>
                    <a:solidFill>
                      <a:srgbClr val="C2CCDF"/>
                    </a:solidFill>
                  </a:tcPr>
                </a:tc>
                <a:tc>
                  <a:txBody>
                    <a:bodyPr/>
                    <a:lstStyle/>
                    <a:p>
                      <a:pPr algn="ctr"/>
                      <a:r>
                        <a:rPr lang="de-AT" sz="1400" dirty="0">
                          <a:solidFill>
                            <a:srgbClr val="003A68"/>
                          </a:solidFill>
                          <a:latin typeface="HelveticaNeueLT Com 45 Lt" panose="020B0403020202020204" pitchFamily="34" charset="0"/>
                        </a:rPr>
                        <a:t>Hand wheel (dm)</a:t>
                      </a:r>
                    </a:p>
                  </a:txBody>
                  <a:tcPr>
                    <a:solidFill>
                      <a:srgbClr val="C2CCDF"/>
                    </a:solidFill>
                  </a:tcPr>
                </a:tc>
                <a:extLst>
                  <a:ext uri="{0D108BD9-81ED-4DB2-BD59-A6C34878D82A}">
                    <a16:rowId xmlns:a16="http://schemas.microsoft.com/office/drawing/2014/main" val="1798733928"/>
                  </a:ext>
                </a:extLst>
              </a:tr>
              <a:tr h="215851">
                <a:tc>
                  <a:txBody>
                    <a:bodyPr/>
                    <a:lstStyle/>
                    <a:p>
                      <a:pPr algn="ctr"/>
                      <a:r>
                        <a:rPr lang="de-AT" sz="1400" dirty="0">
                          <a:solidFill>
                            <a:srgbClr val="003A68"/>
                          </a:solidFill>
                          <a:latin typeface="HelveticaNeueLT Com 45 Lt" panose="020B0403020202020204" pitchFamily="34" charset="0"/>
                        </a:rPr>
                        <a:t>DN150</a:t>
                      </a:r>
                    </a:p>
                  </a:txBody>
                  <a:tcPr>
                    <a:solidFill>
                      <a:srgbClr val="C2CCDF"/>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1260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2000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80.3-53:1/H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F14</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400</a:t>
                      </a:r>
                    </a:p>
                  </a:txBody>
                  <a:tcPr marL="9525" marR="9525" marT="9525" marB="0" anchor="ctr">
                    <a:solidFill>
                      <a:srgbClr val="DFE4EE"/>
                    </a:solidFill>
                  </a:tcPr>
                </a:tc>
                <a:extLst>
                  <a:ext uri="{0D108BD9-81ED-4DB2-BD59-A6C34878D82A}">
                    <a16:rowId xmlns:a16="http://schemas.microsoft.com/office/drawing/2014/main" val="219472034"/>
                  </a:ext>
                </a:extLst>
              </a:tr>
              <a:tr h="215851">
                <a:tc>
                  <a:txBody>
                    <a:bodyPr/>
                    <a:lstStyle/>
                    <a:p>
                      <a:pPr algn="ctr"/>
                      <a:r>
                        <a:rPr lang="de-AT" sz="1400" dirty="0">
                          <a:solidFill>
                            <a:srgbClr val="003A68"/>
                          </a:solidFill>
                          <a:latin typeface="HelveticaNeueLT Com 45 Lt" panose="020B0403020202020204" pitchFamily="34" charset="0"/>
                        </a:rPr>
                        <a:t>DN200</a:t>
                      </a:r>
                    </a:p>
                  </a:txBody>
                  <a:tcP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1757</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2000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80.3-53:1/H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F14</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400</a:t>
                      </a:r>
                    </a:p>
                  </a:txBody>
                  <a:tcPr marL="9525" marR="9525" marT="9525" marB="0" anchor="ctr">
                    <a:solidFill>
                      <a:srgbClr val="DFE4EE"/>
                    </a:solidFill>
                  </a:tcPr>
                </a:tc>
                <a:extLst>
                  <a:ext uri="{0D108BD9-81ED-4DB2-BD59-A6C34878D82A}">
                    <a16:rowId xmlns:a16="http://schemas.microsoft.com/office/drawing/2014/main" val="1607431992"/>
                  </a:ext>
                </a:extLst>
              </a:tr>
              <a:tr h="215851">
                <a:tc>
                  <a:txBody>
                    <a:bodyPr/>
                    <a:lstStyle/>
                    <a:p>
                      <a:pPr algn="ctr"/>
                      <a:r>
                        <a:rPr lang="de-AT" sz="1400" dirty="0">
                          <a:solidFill>
                            <a:srgbClr val="003A68"/>
                          </a:solidFill>
                          <a:latin typeface="HelveticaNeueLT Com 45 Lt" panose="020B0403020202020204" pitchFamily="34" charset="0"/>
                        </a:rPr>
                        <a:t>DN250</a:t>
                      </a:r>
                    </a:p>
                  </a:txBody>
                  <a:tcP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2905</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4000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100.3-208:1/H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F16</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315</a:t>
                      </a:r>
                    </a:p>
                  </a:txBody>
                  <a:tcPr marL="9525" marR="9525" marT="9525" marB="0" anchor="ctr">
                    <a:solidFill>
                      <a:srgbClr val="DFE4EE"/>
                    </a:solidFill>
                  </a:tcPr>
                </a:tc>
                <a:extLst>
                  <a:ext uri="{0D108BD9-81ED-4DB2-BD59-A6C34878D82A}">
                    <a16:rowId xmlns:a16="http://schemas.microsoft.com/office/drawing/2014/main" val="3349281977"/>
                  </a:ext>
                </a:extLst>
              </a:tr>
              <a:tr h="215851">
                <a:tc>
                  <a:txBody>
                    <a:bodyPr/>
                    <a:lstStyle/>
                    <a:p>
                      <a:pPr algn="ctr"/>
                      <a:r>
                        <a:rPr lang="de-AT" sz="1400" dirty="0">
                          <a:solidFill>
                            <a:srgbClr val="003A68"/>
                          </a:solidFill>
                          <a:latin typeface="HelveticaNeueLT Com 45 Lt" panose="020B0403020202020204" pitchFamily="34" charset="0"/>
                        </a:rPr>
                        <a:t>DN300</a:t>
                      </a:r>
                    </a:p>
                  </a:txBody>
                  <a:tcP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5733</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8000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125.3-208:1/H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F25</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400</a:t>
                      </a:r>
                    </a:p>
                  </a:txBody>
                  <a:tcPr marL="9525" marR="9525" marT="9525" marB="0" anchor="ctr">
                    <a:solidFill>
                      <a:srgbClr val="DFE4EE"/>
                    </a:solidFill>
                  </a:tcPr>
                </a:tc>
                <a:extLst>
                  <a:ext uri="{0D108BD9-81ED-4DB2-BD59-A6C34878D82A}">
                    <a16:rowId xmlns:a16="http://schemas.microsoft.com/office/drawing/2014/main" val="3487918196"/>
                  </a:ext>
                </a:extLst>
              </a:tr>
              <a:tr h="215851">
                <a:tc>
                  <a:txBody>
                    <a:bodyPr/>
                    <a:lstStyle/>
                    <a:p>
                      <a:pPr algn="ctr"/>
                      <a:r>
                        <a:rPr lang="de-AT" sz="1400" dirty="0">
                          <a:solidFill>
                            <a:srgbClr val="003A68"/>
                          </a:solidFill>
                          <a:latin typeface="HelveticaNeueLT Com 45 Lt" panose="020B0403020202020204" pitchFamily="34" charset="0"/>
                        </a:rPr>
                        <a:t>DN350</a:t>
                      </a:r>
                    </a:p>
                  </a:txBody>
                  <a:tcP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7063</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8000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125.3-208:1/H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F25</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400</a:t>
                      </a:r>
                    </a:p>
                  </a:txBody>
                  <a:tcPr marL="9525" marR="9525" marT="9525" marB="0" anchor="ctr">
                    <a:solidFill>
                      <a:srgbClr val="DFE4EE"/>
                    </a:solidFill>
                  </a:tcPr>
                </a:tc>
                <a:extLst>
                  <a:ext uri="{0D108BD9-81ED-4DB2-BD59-A6C34878D82A}">
                    <a16:rowId xmlns:a16="http://schemas.microsoft.com/office/drawing/2014/main" val="973723669"/>
                  </a:ext>
                </a:extLst>
              </a:tr>
              <a:tr h="215851">
                <a:tc>
                  <a:txBody>
                    <a:bodyPr/>
                    <a:lstStyle/>
                    <a:p>
                      <a:pPr algn="ctr"/>
                      <a:r>
                        <a:rPr lang="de-AT" sz="1400" dirty="0">
                          <a:solidFill>
                            <a:srgbClr val="003A68"/>
                          </a:solidFill>
                          <a:latin typeface="HelveticaNeueLT Com 45 Lt" panose="020B0403020202020204" pitchFamily="34" charset="0"/>
                        </a:rPr>
                        <a:t>DN400</a:t>
                      </a:r>
                    </a:p>
                  </a:txBody>
                  <a:tcP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7987</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14000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160.3-442:1/H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F25</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400</a:t>
                      </a:r>
                    </a:p>
                  </a:txBody>
                  <a:tcPr marL="9525" marR="9525" marT="9525" marB="0" anchor="ctr">
                    <a:solidFill>
                      <a:srgbClr val="DFE4EE"/>
                    </a:solidFill>
                  </a:tcPr>
                </a:tc>
                <a:extLst>
                  <a:ext uri="{0D108BD9-81ED-4DB2-BD59-A6C34878D82A}">
                    <a16:rowId xmlns:a16="http://schemas.microsoft.com/office/drawing/2014/main" val="4047440118"/>
                  </a:ext>
                </a:extLst>
              </a:tr>
              <a:tr h="215851">
                <a:tc>
                  <a:txBody>
                    <a:bodyPr/>
                    <a:lstStyle/>
                    <a:p>
                      <a:pPr algn="ctr"/>
                      <a:r>
                        <a:rPr lang="de-AT" sz="1400" dirty="0">
                          <a:solidFill>
                            <a:srgbClr val="003A68"/>
                          </a:solidFill>
                          <a:latin typeface="HelveticaNeueLT Com 45 Lt" panose="020B0403020202020204" pitchFamily="34" charset="0"/>
                        </a:rPr>
                        <a:t>DN500</a:t>
                      </a:r>
                    </a:p>
                  </a:txBody>
                  <a:tcP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11655</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28000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200.3-434:1/H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F30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630</a:t>
                      </a:r>
                    </a:p>
                  </a:txBody>
                  <a:tcPr marL="9525" marR="9525" marT="9525" marB="0" anchor="ctr">
                    <a:solidFill>
                      <a:srgbClr val="DFE4EE"/>
                    </a:solidFill>
                  </a:tcPr>
                </a:tc>
                <a:extLst>
                  <a:ext uri="{0D108BD9-81ED-4DB2-BD59-A6C34878D82A}">
                    <a16:rowId xmlns:a16="http://schemas.microsoft.com/office/drawing/2014/main" val="2345647424"/>
                  </a:ext>
                </a:extLst>
              </a:tr>
              <a:tr h="215851">
                <a:tc>
                  <a:txBody>
                    <a:bodyPr/>
                    <a:lstStyle/>
                    <a:p>
                      <a:pPr algn="ctr"/>
                      <a:r>
                        <a:rPr lang="de-AT" sz="1400" dirty="0">
                          <a:solidFill>
                            <a:srgbClr val="003A68"/>
                          </a:solidFill>
                          <a:latin typeface="HelveticaNeueLT Com 45 Lt" panose="020B0403020202020204" pitchFamily="34" charset="0"/>
                        </a:rPr>
                        <a:t>DN600</a:t>
                      </a:r>
                    </a:p>
                  </a:txBody>
                  <a:tcP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15540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28000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200.3-434:1/H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F30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630</a:t>
                      </a:r>
                    </a:p>
                  </a:txBody>
                  <a:tcPr marL="9525" marR="9525" marT="9525" marB="0" anchor="ctr">
                    <a:solidFill>
                      <a:srgbClr val="DFE4EE"/>
                    </a:solidFill>
                  </a:tcPr>
                </a:tc>
                <a:extLst>
                  <a:ext uri="{0D108BD9-81ED-4DB2-BD59-A6C34878D82A}">
                    <a16:rowId xmlns:a16="http://schemas.microsoft.com/office/drawing/2014/main" val="1404594214"/>
                  </a:ext>
                </a:extLst>
              </a:tr>
              <a:tr h="215851">
                <a:tc>
                  <a:txBody>
                    <a:bodyPr/>
                    <a:lstStyle/>
                    <a:p>
                      <a:pPr algn="ctr"/>
                      <a:r>
                        <a:rPr lang="de-AT" sz="1400" dirty="0">
                          <a:solidFill>
                            <a:srgbClr val="003A68"/>
                          </a:solidFill>
                          <a:latin typeface="HelveticaNeueLT Com 45 Lt" panose="020B0403020202020204" pitchFamily="34" charset="0"/>
                        </a:rPr>
                        <a:t>DN700</a:t>
                      </a:r>
                    </a:p>
                  </a:txBody>
                  <a:tcP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27510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56000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250.3-411:1/H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F35</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630</a:t>
                      </a:r>
                    </a:p>
                  </a:txBody>
                  <a:tcPr marL="9525" marR="9525" marT="9525" marB="0" anchor="ctr">
                    <a:solidFill>
                      <a:srgbClr val="DFE4EE"/>
                    </a:solidFill>
                  </a:tcPr>
                </a:tc>
                <a:extLst>
                  <a:ext uri="{0D108BD9-81ED-4DB2-BD59-A6C34878D82A}">
                    <a16:rowId xmlns:a16="http://schemas.microsoft.com/office/drawing/2014/main" val="3555158716"/>
                  </a:ext>
                </a:extLst>
              </a:tr>
              <a:tr h="215851">
                <a:tc>
                  <a:txBody>
                    <a:bodyPr/>
                    <a:lstStyle/>
                    <a:p>
                      <a:pPr algn="ctr"/>
                      <a:r>
                        <a:rPr lang="de-AT" sz="1400" dirty="0">
                          <a:solidFill>
                            <a:srgbClr val="003A68"/>
                          </a:solidFill>
                          <a:latin typeface="HelveticaNeueLT Com 45 Lt" panose="020B0403020202020204" pitchFamily="34" charset="0"/>
                        </a:rPr>
                        <a:t>DN800</a:t>
                      </a:r>
                    </a:p>
                  </a:txBody>
                  <a:tcP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36960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56000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250.3-411:1/H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F35</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630</a:t>
                      </a:r>
                    </a:p>
                  </a:txBody>
                  <a:tcPr marL="9525" marR="9525" marT="9525" marB="0" anchor="ctr">
                    <a:solidFill>
                      <a:srgbClr val="DFE4EE"/>
                    </a:solidFill>
                  </a:tcPr>
                </a:tc>
                <a:extLst>
                  <a:ext uri="{0D108BD9-81ED-4DB2-BD59-A6C34878D82A}">
                    <a16:rowId xmlns:a16="http://schemas.microsoft.com/office/drawing/2014/main" val="3535693828"/>
                  </a:ext>
                </a:extLst>
              </a:tr>
              <a:tr h="215851">
                <a:tc>
                  <a:txBody>
                    <a:bodyPr/>
                    <a:lstStyle/>
                    <a:p>
                      <a:pPr algn="ctr"/>
                      <a:r>
                        <a:rPr lang="de-AT" sz="1400" dirty="0">
                          <a:solidFill>
                            <a:srgbClr val="003A68"/>
                          </a:solidFill>
                          <a:latin typeface="HelveticaNeueLT Com 45 Lt" panose="020B0403020202020204" pitchFamily="34" charset="0"/>
                        </a:rPr>
                        <a:t>DN1000</a:t>
                      </a:r>
                    </a:p>
                  </a:txBody>
                  <a:tcPr>
                    <a:solidFill>
                      <a:srgbClr val="C2CCDF"/>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60000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90000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315/GZ30.1-16</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F40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630</a:t>
                      </a:r>
                    </a:p>
                  </a:txBody>
                  <a:tcPr marL="9525" marR="9525" marT="9525" marB="0" anchor="ctr">
                    <a:solidFill>
                      <a:srgbClr val="DFE4EE"/>
                    </a:solidFill>
                  </a:tcPr>
                </a:tc>
                <a:extLst>
                  <a:ext uri="{0D108BD9-81ED-4DB2-BD59-A6C34878D82A}">
                    <a16:rowId xmlns:a16="http://schemas.microsoft.com/office/drawing/2014/main" val="3992859916"/>
                  </a:ext>
                </a:extLst>
              </a:tr>
            </a:tbl>
          </a:graphicData>
        </a:graphic>
      </p:graphicFrame>
      <p:pic>
        <p:nvPicPr>
          <p:cNvPr id="7" name="Grafik 6">
            <a:extLst>
              <a:ext uri="{FF2B5EF4-FFF2-40B4-BE49-F238E27FC236}">
                <a16:creationId xmlns:a16="http://schemas.microsoft.com/office/drawing/2014/main" id="{F12DB28C-8FFF-441A-99CD-D6AB282A525F}"/>
              </a:ext>
            </a:extLst>
          </p:cNvPr>
          <p:cNvPicPr>
            <a:picLocks noChangeAspect="1"/>
          </p:cNvPicPr>
          <p:nvPr/>
        </p:nvPicPr>
        <p:blipFill>
          <a:blip r:embed="rId2"/>
          <a:stretch>
            <a:fillRect/>
          </a:stretch>
        </p:blipFill>
        <p:spPr>
          <a:xfrm>
            <a:off x="8008818" y="340817"/>
            <a:ext cx="2995006" cy="1816805"/>
          </a:xfrm>
          <a:prstGeom prst="rect">
            <a:avLst/>
          </a:prstGeom>
        </p:spPr>
      </p:pic>
    </p:spTree>
    <p:extLst>
      <p:ext uri="{BB962C8B-B14F-4D97-AF65-F5344CB8AC3E}">
        <p14:creationId xmlns:p14="http://schemas.microsoft.com/office/powerpoint/2010/main" val="480611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60E5B-EDBA-EBFD-061B-01DD182C0C3E}"/>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82D76B7-9EF5-B456-D9D3-20F7097D35F9}"/>
              </a:ext>
            </a:extLst>
          </p:cNvPr>
          <p:cNvSpPr>
            <a:spLocks noGrp="1"/>
          </p:cNvSpPr>
          <p:nvPr>
            <p:ph type="title"/>
          </p:nvPr>
        </p:nvSpPr>
        <p:spPr>
          <a:xfrm>
            <a:off x="305965" y="598206"/>
            <a:ext cx="6992906" cy="627062"/>
          </a:xfrm>
        </p:spPr>
        <p:txBody>
          <a:bodyPr/>
          <a:lstStyle/>
          <a:p>
            <a:r>
              <a:rPr lang="de-DE" dirty="0"/>
              <a:t>Actuator sizing AUMA</a:t>
            </a:r>
            <a:endParaRPr lang="de-AT" dirty="0"/>
          </a:p>
        </p:txBody>
      </p:sp>
      <p:sp>
        <p:nvSpPr>
          <p:cNvPr id="23" name="Textplatzhalter 3">
            <a:extLst>
              <a:ext uri="{FF2B5EF4-FFF2-40B4-BE49-F238E27FC236}">
                <a16:creationId xmlns:a16="http://schemas.microsoft.com/office/drawing/2014/main" id="{C64E9D96-3809-4027-AD80-1A3E541D84C9}"/>
              </a:ext>
            </a:extLst>
          </p:cNvPr>
          <p:cNvSpPr>
            <a:spLocks noGrp="1"/>
          </p:cNvSpPr>
          <p:nvPr>
            <p:ph type="body" idx="13"/>
          </p:nvPr>
        </p:nvSpPr>
        <p:spPr>
          <a:xfrm>
            <a:off x="305965" y="1113124"/>
            <a:ext cx="5404722" cy="391850"/>
          </a:xfrm>
        </p:spPr>
        <p:txBody>
          <a:bodyPr>
            <a:noAutofit/>
          </a:bodyPr>
          <a:lstStyle/>
          <a:p>
            <a:pPr lvl="0">
              <a:spcAft>
                <a:spcPts val="0"/>
              </a:spcAft>
              <a:defRPr/>
            </a:pPr>
            <a:r>
              <a:rPr lang="en-US" dirty="0">
                <a:solidFill>
                  <a:srgbClr val="174FA9"/>
                </a:solidFill>
                <a:cs typeface="Gill Sans Light"/>
              </a:rPr>
              <a:t>PN40</a:t>
            </a:r>
          </a:p>
        </p:txBody>
      </p:sp>
      <p:pic>
        <p:nvPicPr>
          <p:cNvPr id="9" name="Grafik 8">
            <a:extLst>
              <a:ext uri="{FF2B5EF4-FFF2-40B4-BE49-F238E27FC236}">
                <a16:creationId xmlns:a16="http://schemas.microsoft.com/office/drawing/2014/main" id="{954D865F-C69C-427C-A92C-D39B6E5E1146}"/>
              </a:ext>
            </a:extLst>
          </p:cNvPr>
          <p:cNvPicPr>
            <a:picLocks noChangeAspect="1"/>
          </p:cNvPicPr>
          <p:nvPr/>
        </p:nvPicPr>
        <p:blipFill>
          <a:blip r:embed="rId2"/>
          <a:stretch>
            <a:fillRect/>
          </a:stretch>
        </p:blipFill>
        <p:spPr>
          <a:xfrm>
            <a:off x="8609162" y="410977"/>
            <a:ext cx="2296050" cy="1822741"/>
          </a:xfrm>
          <a:prstGeom prst="rect">
            <a:avLst/>
          </a:prstGeom>
        </p:spPr>
      </p:pic>
      <p:graphicFrame>
        <p:nvGraphicFramePr>
          <p:cNvPr id="6" name="Tabelle 5">
            <a:extLst>
              <a:ext uri="{FF2B5EF4-FFF2-40B4-BE49-F238E27FC236}">
                <a16:creationId xmlns:a16="http://schemas.microsoft.com/office/drawing/2014/main" id="{04329031-D0F5-4C87-81A1-4D28EF0C1FC9}"/>
              </a:ext>
            </a:extLst>
          </p:cNvPr>
          <p:cNvGraphicFramePr>
            <a:graphicFrameLocks noGrp="1"/>
          </p:cNvGraphicFramePr>
          <p:nvPr>
            <p:extLst>
              <p:ext uri="{D42A27DB-BD31-4B8C-83A1-F6EECF244321}">
                <p14:modId xmlns:p14="http://schemas.microsoft.com/office/powerpoint/2010/main" val="326629245"/>
              </p:ext>
            </p:extLst>
          </p:nvPr>
        </p:nvGraphicFramePr>
        <p:xfrm>
          <a:off x="392230" y="2268747"/>
          <a:ext cx="10649582" cy="4055233"/>
        </p:xfrm>
        <a:graphic>
          <a:graphicData uri="http://schemas.openxmlformats.org/drawingml/2006/table">
            <a:tbl>
              <a:tblPr firstRow="1" bandRow="1">
                <a:tableStyleId>{5C22544A-7EE6-4342-B048-85BDC9FD1C3A}</a:tableStyleId>
              </a:tblPr>
              <a:tblGrid>
                <a:gridCol w="1202030">
                  <a:extLst>
                    <a:ext uri="{9D8B030D-6E8A-4147-A177-3AD203B41FA5}">
                      <a16:colId xmlns:a16="http://schemas.microsoft.com/office/drawing/2014/main" val="3060331317"/>
                    </a:ext>
                  </a:extLst>
                </a:gridCol>
                <a:gridCol w="1072520">
                  <a:extLst>
                    <a:ext uri="{9D8B030D-6E8A-4147-A177-3AD203B41FA5}">
                      <a16:colId xmlns:a16="http://schemas.microsoft.com/office/drawing/2014/main" val="1324702927"/>
                    </a:ext>
                  </a:extLst>
                </a:gridCol>
                <a:gridCol w="1011809">
                  <a:extLst>
                    <a:ext uri="{9D8B030D-6E8A-4147-A177-3AD203B41FA5}">
                      <a16:colId xmlns:a16="http://schemas.microsoft.com/office/drawing/2014/main" val="944040359"/>
                    </a:ext>
                  </a:extLst>
                </a:gridCol>
                <a:gridCol w="1665279">
                  <a:extLst>
                    <a:ext uri="{9D8B030D-6E8A-4147-A177-3AD203B41FA5}">
                      <a16:colId xmlns:a16="http://schemas.microsoft.com/office/drawing/2014/main" val="592930527"/>
                    </a:ext>
                  </a:extLst>
                </a:gridCol>
                <a:gridCol w="1016834">
                  <a:extLst>
                    <a:ext uri="{9D8B030D-6E8A-4147-A177-3AD203B41FA5}">
                      <a16:colId xmlns:a16="http://schemas.microsoft.com/office/drawing/2014/main" val="474539162"/>
                    </a:ext>
                  </a:extLst>
                </a:gridCol>
                <a:gridCol w="1493191">
                  <a:extLst>
                    <a:ext uri="{9D8B030D-6E8A-4147-A177-3AD203B41FA5}">
                      <a16:colId xmlns:a16="http://schemas.microsoft.com/office/drawing/2014/main" val="629518305"/>
                    </a:ext>
                  </a:extLst>
                </a:gridCol>
                <a:gridCol w="1960386">
                  <a:extLst>
                    <a:ext uri="{9D8B030D-6E8A-4147-A177-3AD203B41FA5}">
                      <a16:colId xmlns:a16="http://schemas.microsoft.com/office/drawing/2014/main" val="3359108242"/>
                    </a:ext>
                  </a:extLst>
                </a:gridCol>
                <a:gridCol w="1227533">
                  <a:extLst>
                    <a:ext uri="{9D8B030D-6E8A-4147-A177-3AD203B41FA5}">
                      <a16:colId xmlns:a16="http://schemas.microsoft.com/office/drawing/2014/main" val="1376206215"/>
                    </a:ext>
                  </a:extLst>
                </a:gridCol>
              </a:tblGrid>
              <a:tr h="289890">
                <a:tc gridSpan="8">
                  <a:txBody>
                    <a:bodyPr/>
                    <a:lstStyle/>
                    <a:p>
                      <a:pPr algn="ctr"/>
                      <a:r>
                        <a:rPr lang="de-AT" sz="1400" b="0" dirty="0">
                          <a:solidFill>
                            <a:srgbClr val="003A68"/>
                          </a:solidFill>
                          <a:latin typeface="HelveticaNeueLT Com 45 Lt" panose="020B0403020202020204" pitchFamily="34" charset="0"/>
                        </a:rPr>
                        <a:t>AUMA gear &amp; actuator sizing motor operation KH(SV)I PN40-KFC </a:t>
                      </a:r>
                    </a:p>
                  </a:txBody>
                  <a:tcPr anchor="ctr">
                    <a:solidFill>
                      <a:srgbClr val="C2CCDF"/>
                    </a:solidFill>
                  </a:tcPr>
                </a:tc>
                <a:tc hMerge="1">
                  <a:txBody>
                    <a:bodyPr/>
                    <a:lstStyle/>
                    <a:p>
                      <a:endParaRPr lang="de-AT" dirty="0"/>
                    </a:p>
                  </a:txBody>
                  <a:tcPr/>
                </a:tc>
                <a:tc hMerge="1">
                  <a:txBody>
                    <a:bodyPr/>
                    <a:lstStyle/>
                    <a:p>
                      <a:endParaRPr lang="de-AT" dirty="0"/>
                    </a:p>
                  </a:txBody>
                  <a:tcPr/>
                </a:tc>
                <a:tc hMerge="1">
                  <a:txBody>
                    <a:bodyPr/>
                    <a:lstStyle/>
                    <a:p>
                      <a:endParaRPr lang="de-AT" dirty="0"/>
                    </a:p>
                  </a:txBody>
                  <a:tcPr/>
                </a:tc>
                <a:tc hMerge="1">
                  <a:txBody>
                    <a:bodyPr/>
                    <a:lstStyle/>
                    <a:p>
                      <a:endParaRPr lang="de-AT" dirty="0"/>
                    </a:p>
                  </a:txBody>
                  <a:tcPr/>
                </a:tc>
                <a:tc hMerge="1">
                  <a:txBody>
                    <a:bodyPr/>
                    <a:lstStyle/>
                    <a:p>
                      <a:endParaRPr lang="de-AT" dirty="0"/>
                    </a:p>
                  </a:txBody>
                  <a:tcPr/>
                </a:tc>
                <a:tc hMerge="1">
                  <a:txBody>
                    <a:bodyPr/>
                    <a:lstStyle/>
                    <a:p>
                      <a:pPr algn="ctr"/>
                      <a:endParaRPr lang="de-AT" sz="1100" dirty="0">
                        <a:solidFill>
                          <a:srgbClr val="003A68"/>
                        </a:solidFill>
                        <a:latin typeface="HelveticaNeueLT Com 45 Lt" panose="020B0403020202020204" pitchFamily="34" charset="0"/>
                      </a:endParaRPr>
                    </a:p>
                  </a:txBody>
                  <a:tcPr>
                    <a:solidFill>
                      <a:srgbClr val="C2CCDF"/>
                    </a:solidFill>
                  </a:tcPr>
                </a:tc>
                <a:tc hMerge="1">
                  <a:txBody>
                    <a:bodyPr/>
                    <a:lstStyle/>
                    <a:p>
                      <a:pPr algn="ctr"/>
                      <a:endParaRPr lang="de-AT" sz="1100" dirty="0">
                        <a:solidFill>
                          <a:srgbClr val="003A68"/>
                        </a:solidFill>
                        <a:latin typeface="HelveticaNeueLT Com 45 Lt" panose="020B0403020202020204" pitchFamily="34" charset="0"/>
                      </a:endParaRPr>
                    </a:p>
                  </a:txBody>
                  <a:tcPr>
                    <a:solidFill>
                      <a:srgbClr val="C2CCDF"/>
                    </a:solidFill>
                  </a:tcPr>
                </a:tc>
                <a:extLst>
                  <a:ext uri="{0D108BD9-81ED-4DB2-BD59-A6C34878D82A}">
                    <a16:rowId xmlns:a16="http://schemas.microsoft.com/office/drawing/2014/main" val="2175374347"/>
                  </a:ext>
                </a:extLst>
              </a:tr>
              <a:tr h="365813">
                <a:tc>
                  <a:txBody>
                    <a:bodyPr/>
                    <a:lstStyle/>
                    <a:p>
                      <a:pPr algn="ctr"/>
                      <a:r>
                        <a:rPr lang="de-AT" sz="1400" dirty="0">
                          <a:solidFill>
                            <a:srgbClr val="003A68"/>
                          </a:solidFill>
                          <a:latin typeface="HelveticaNeueLT Com 45 Lt" panose="020B0403020202020204" pitchFamily="34" charset="0"/>
                        </a:rPr>
                        <a:t>Size</a:t>
                      </a:r>
                    </a:p>
                  </a:txBody>
                  <a:tcPr anchor="ctr">
                    <a:solidFill>
                      <a:srgbClr val="C2CCDF"/>
                    </a:solidFill>
                  </a:tcPr>
                </a:tc>
                <a:tc>
                  <a:txBody>
                    <a:bodyPr/>
                    <a:lstStyle/>
                    <a:p>
                      <a:pPr algn="ctr"/>
                      <a:r>
                        <a:rPr lang="de-AT" sz="1400" dirty="0">
                          <a:solidFill>
                            <a:srgbClr val="003A68"/>
                          </a:solidFill>
                          <a:latin typeface="HelveticaNeueLT Com 45 Lt" panose="020B0403020202020204" pitchFamily="34" charset="0"/>
                        </a:rPr>
                        <a:t>Nm</a:t>
                      </a:r>
                      <a:r>
                        <a:rPr lang="de-AT" sz="1400" baseline="0" dirty="0">
                          <a:solidFill>
                            <a:srgbClr val="003A68"/>
                          </a:solidFill>
                          <a:latin typeface="HelveticaNeueLT Com 45 Lt" panose="020B0403020202020204" pitchFamily="34" charset="0"/>
                        </a:rPr>
                        <a:t> valve</a:t>
                      </a:r>
                      <a:endParaRPr lang="de-AT" sz="1400" dirty="0">
                        <a:solidFill>
                          <a:srgbClr val="003A68"/>
                        </a:solidFill>
                        <a:latin typeface="HelveticaNeueLT Com 45 Lt" panose="020B0403020202020204" pitchFamily="34" charset="0"/>
                      </a:endParaRPr>
                    </a:p>
                  </a:txBody>
                  <a:tcPr anchor="ctr">
                    <a:solidFill>
                      <a:srgbClr val="C2CCDF"/>
                    </a:solidFill>
                  </a:tcPr>
                </a:tc>
                <a:tc>
                  <a:txBody>
                    <a:bodyPr/>
                    <a:lstStyle/>
                    <a:p>
                      <a:pPr algn="ctr"/>
                      <a:r>
                        <a:rPr lang="de-AT" sz="1400" dirty="0">
                          <a:solidFill>
                            <a:srgbClr val="003A68"/>
                          </a:solidFill>
                          <a:latin typeface="HelveticaNeueLT Com 45 Lt" panose="020B0403020202020204" pitchFamily="34" charset="0"/>
                        </a:rPr>
                        <a:t>Nm gear</a:t>
                      </a:r>
                    </a:p>
                  </a:txBody>
                  <a:tcPr anchor="ctr">
                    <a:solidFill>
                      <a:srgbClr val="C2CCDF"/>
                    </a:solidFill>
                  </a:tcPr>
                </a:tc>
                <a:tc>
                  <a:txBody>
                    <a:bodyPr/>
                    <a:lstStyle/>
                    <a:p>
                      <a:pPr algn="ctr"/>
                      <a:r>
                        <a:rPr lang="de-AT" sz="1400" dirty="0">
                          <a:solidFill>
                            <a:srgbClr val="003A68"/>
                          </a:solidFill>
                          <a:latin typeface="HelveticaNeueLT Com 45 Lt" panose="020B0403020202020204" pitchFamily="34" charset="0"/>
                        </a:rPr>
                        <a:t>Gear type</a:t>
                      </a:r>
                    </a:p>
                  </a:txBody>
                  <a:tcPr anchor="ctr">
                    <a:solidFill>
                      <a:srgbClr val="C2CCDF"/>
                    </a:solidFill>
                  </a:tcPr>
                </a:tc>
                <a:tc>
                  <a:txBody>
                    <a:bodyPr/>
                    <a:lstStyle/>
                    <a:p>
                      <a:pPr algn="ctr"/>
                      <a:r>
                        <a:rPr lang="de-AT" sz="1400" dirty="0">
                          <a:solidFill>
                            <a:srgbClr val="003A68"/>
                          </a:solidFill>
                          <a:latin typeface="HelveticaNeueLT Com 45 Lt" panose="020B0403020202020204" pitchFamily="34" charset="0"/>
                        </a:rPr>
                        <a:t>ISO5211</a:t>
                      </a:r>
                    </a:p>
                  </a:txBody>
                  <a:tcPr anchor="ctr">
                    <a:solidFill>
                      <a:srgbClr val="C2CCDF"/>
                    </a:solidFill>
                  </a:tcPr>
                </a:tc>
                <a:tc>
                  <a:txBody>
                    <a:bodyPr/>
                    <a:lstStyle/>
                    <a:p>
                      <a:pPr algn="ctr"/>
                      <a:r>
                        <a:rPr lang="de-AT" sz="1400" dirty="0">
                          <a:solidFill>
                            <a:srgbClr val="003A68"/>
                          </a:solidFill>
                          <a:latin typeface="HelveticaNeueLT Com 45 Lt" panose="020B0403020202020204" pitchFamily="34" charset="0"/>
                        </a:rPr>
                        <a:t>Actuator type</a:t>
                      </a:r>
                    </a:p>
                  </a:txBody>
                  <a:tcPr anchor="ctr">
                    <a:solidFill>
                      <a:srgbClr val="C2CCDF"/>
                    </a:solidFill>
                  </a:tcPr>
                </a:tc>
                <a:tc>
                  <a:txBody>
                    <a:bodyPr/>
                    <a:lstStyle/>
                    <a:p>
                      <a:pPr algn="ctr"/>
                      <a:r>
                        <a:rPr lang="de-AT" sz="1400" dirty="0">
                          <a:solidFill>
                            <a:srgbClr val="003A68"/>
                          </a:solidFill>
                          <a:latin typeface="HelveticaNeueLT Com 45 Lt" panose="020B0403020202020204" pitchFamily="34" charset="0"/>
                        </a:rPr>
                        <a:t>Closing time (sec.)</a:t>
                      </a:r>
                    </a:p>
                  </a:txBody>
                  <a:tcPr anchor="ctr">
                    <a:solidFill>
                      <a:srgbClr val="C2CCDF"/>
                    </a:solidFill>
                  </a:tcPr>
                </a:tc>
                <a:tc>
                  <a:txBody>
                    <a:bodyPr/>
                    <a:lstStyle/>
                    <a:p>
                      <a:pPr algn="ctr"/>
                      <a:r>
                        <a:rPr lang="de-AT" sz="1400" dirty="0">
                          <a:solidFill>
                            <a:srgbClr val="003A68"/>
                          </a:solidFill>
                          <a:latin typeface="HelveticaNeueLT Com 45 Lt" panose="020B0403020202020204" pitchFamily="34" charset="0"/>
                        </a:rPr>
                        <a:t>RPM</a:t>
                      </a:r>
                    </a:p>
                  </a:txBody>
                  <a:tcPr anchor="ctr">
                    <a:solidFill>
                      <a:srgbClr val="C2CCDF"/>
                    </a:solidFill>
                  </a:tcPr>
                </a:tc>
                <a:extLst>
                  <a:ext uri="{0D108BD9-81ED-4DB2-BD59-A6C34878D82A}">
                    <a16:rowId xmlns:a16="http://schemas.microsoft.com/office/drawing/2014/main" val="1798733928"/>
                  </a:ext>
                </a:extLst>
              </a:tr>
              <a:tr h="289890">
                <a:tc>
                  <a:txBody>
                    <a:bodyPr/>
                    <a:lstStyle/>
                    <a:p>
                      <a:pPr algn="ctr"/>
                      <a:r>
                        <a:rPr lang="de-AT" sz="1400" dirty="0">
                          <a:solidFill>
                            <a:srgbClr val="003A68"/>
                          </a:solidFill>
                          <a:latin typeface="HelveticaNeueLT Com 45 Lt" panose="020B0403020202020204" pitchFamily="34" charset="0"/>
                        </a:rPr>
                        <a:t>DN150</a:t>
                      </a:r>
                    </a:p>
                  </a:txBody>
                  <a:tcPr anchor="ctr">
                    <a:solidFill>
                      <a:srgbClr val="C2CCDF"/>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1260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1600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80.3-53:1/H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F14</a:t>
                      </a:r>
                    </a:p>
                  </a:txBody>
                  <a:tcPr marL="9525" marR="9525" marT="9525" marB="0" anchor="ctr">
                    <a:solidFill>
                      <a:srgbClr val="DFE4EE"/>
                    </a:solidFill>
                  </a:tcPr>
                </a:tc>
                <a:tc>
                  <a:txBody>
                    <a:bodyPr/>
                    <a:lstStyle/>
                    <a:p>
                      <a:pPr algn="ctr" fontAlgn="b"/>
                      <a:r>
                        <a:rPr lang="de-AT" sz="1400" b="1" i="0" u="none" strike="noStrike">
                          <a:solidFill>
                            <a:srgbClr val="002060"/>
                          </a:solidFill>
                          <a:effectLst/>
                          <a:latin typeface="HelveticaNeueLT Com 45 Lt" panose="020B0403020202020204" pitchFamily="34" charset="0"/>
                        </a:rPr>
                        <a:t>SA 10.2</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36</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22</a:t>
                      </a:r>
                    </a:p>
                  </a:txBody>
                  <a:tcPr marL="9525" marR="9525" marT="9525" marB="0" anchor="ctr">
                    <a:solidFill>
                      <a:srgbClr val="DFE4EE"/>
                    </a:solidFill>
                  </a:tcPr>
                </a:tc>
                <a:extLst>
                  <a:ext uri="{0D108BD9-81ED-4DB2-BD59-A6C34878D82A}">
                    <a16:rowId xmlns:a16="http://schemas.microsoft.com/office/drawing/2014/main" val="219472034"/>
                  </a:ext>
                </a:extLst>
              </a:tr>
              <a:tr h="307982">
                <a:tc>
                  <a:txBody>
                    <a:bodyPr/>
                    <a:lstStyle/>
                    <a:p>
                      <a:pPr algn="ctr"/>
                      <a:r>
                        <a:rPr lang="de-AT" sz="1400" dirty="0">
                          <a:solidFill>
                            <a:srgbClr val="003A68"/>
                          </a:solidFill>
                          <a:latin typeface="HelveticaNeueLT Com 45 Lt" panose="020B0403020202020204" pitchFamily="34" charset="0"/>
                        </a:rPr>
                        <a:t>DN200</a:t>
                      </a:r>
                    </a:p>
                  </a:txBody>
                  <a:tcPr anchor="ctr">
                    <a:solidFill>
                      <a:srgbClr val="C2CCDF"/>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1757</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3200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100.3-208:1/H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F16</a:t>
                      </a:r>
                    </a:p>
                  </a:txBody>
                  <a:tcPr marL="9525" marR="9525" marT="9525" marB="0" anchor="ctr">
                    <a:solidFill>
                      <a:srgbClr val="DFE4EE"/>
                    </a:solidFill>
                  </a:tcPr>
                </a:tc>
                <a:tc>
                  <a:txBody>
                    <a:bodyPr/>
                    <a:lstStyle/>
                    <a:p>
                      <a:pPr algn="ctr" fontAlgn="b"/>
                      <a:r>
                        <a:rPr lang="de-AT" sz="1400" b="1" i="0" u="none" strike="noStrike">
                          <a:solidFill>
                            <a:srgbClr val="002060"/>
                          </a:solidFill>
                          <a:effectLst/>
                          <a:latin typeface="HelveticaNeueLT Com 45 Lt" panose="020B0403020202020204" pitchFamily="34" charset="0"/>
                        </a:rPr>
                        <a:t>SA 07.6</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50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63</a:t>
                      </a:r>
                    </a:p>
                  </a:txBody>
                  <a:tcPr marL="9525" marR="9525" marT="9525" marB="0" anchor="ctr">
                    <a:solidFill>
                      <a:srgbClr val="DFE4EE"/>
                    </a:solidFill>
                  </a:tcPr>
                </a:tc>
                <a:extLst>
                  <a:ext uri="{0D108BD9-81ED-4DB2-BD59-A6C34878D82A}">
                    <a16:rowId xmlns:a16="http://schemas.microsoft.com/office/drawing/2014/main" val="1607431992"/>
                  </a:ext>
                </a:extLst>
              </a:tr>
              <a:tr h="307982">
                <a:tc>
                  <a:txBody>
                    <a:bodyPr/>
                    <a:lstStyle/>
                    <a:p>
                      <a:pPr algn="ctr"/>
                      <a:r>
                        <a:rPr lang="de-AT" sz="1400" dirty="0">
                          <a:solidFill>
                            <a:srgbClr val="003A68"/>
                          </a:solidFill>
                          <a:latin typeface="HelveticaNeueLT Com 45 Lt" panose="020B0403020202020204" pitchFamily="34" charset="0"/>
                        </a:rPr>
                        <a:t>DN250</a:t>
                      </a:r>
                    </a:p>
                  </a:txBody>
                  <a:tcPr anchor="ct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2905</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6400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125.3-208:1/H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F25</a:t>
                      </a:r>
                    </a:p>
                  </a:txBody>
                  <a:tcPr marL="9525" marR="9525" marT="9525" marB="0" anchor="ctr">
                    <a:solidFill>
                      <a:srgbClr val="DFE4EE"/>
                    </a:solidFill>
                  </a:tcPr>
                </a:tc>
                <a:tc>
                  <a:txBody>
                    <a:bodyPr/>
                    <a:lstStyle/>
                    <a:p>
                      <a:pPr algn="ctr" fontAlgn="b"/>
                      <a:r>
                        <a:rPr lang="de-AT" sz="1400" b="1" i="0" u="none" strike="noStrike">
                          <a:solidFill>
                            <a:srgbClr val="002060"/>
                          </a:solidFill>
                          <a:effectLst/>
                          <a:latin typeface="HelveticaNeueLT Com 45 Lt" panose="020B0403020202020204" pitchFamily="34" charset="0"/>
                        </a:rPr>
                        <a:t>SA07.6</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69</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45</a:t>
                      </a:r>
                    </a:p>
                  </a:txBody>
                  <a:tcPr marL="9525" marR="9525" marT="9525" marB="0" anchor="ctr">
                    <a:solidFill>
                      <a:srgbClr val="DFE4EE"/>
                    </a:solidFill>
                  </a:tcPr>
                </a:tc>
                <a:extLst>
                  <a:ext uri="{0D108BD9-81ED-4DB2-BD59-A6C34878D82A}">
                    <a16:rowId xmlns:a16="http://schemas.microsoft.com/office/drawing/2014/main" val="3349281977"/>
                  </a:ext>
                </a:extLst>
              </a:tr>
              <a:tr h="307982">
                <a:tc>
                  <a:txBody>
                    <a:bodyPr/>
                    <a:lstStyle/>
                    <a:p>
                      <a:pPr algn="ctr"/>
                      <a:r>
                        <a:rPr lang="de-AT" sz="1400" dirty="0">
                          <a:solidFill>
                            <a:srgbClr val="003A68"/>
                          </a:solidFill>
                          <a:latin typeface="HelveticaNeueLT Com 45 Lt" panose="020B0403020202020204" pitchFamily="34" charset="0"/>
                        </a:rPr>
                        <a:t>DN300</a:t>
                      </a:r>
                    </a:p>
                  </a:txBody>
                  <a:tcPr anchor="ct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5733</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11200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160.3-442:1/H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F25</a:t>
                      </a:r>
                    </a:p>
                  </a:txBody>
                  <a:tcPr marL="9525" marR="9525" marT="9525" marB="0" anchor="ctr">
                    <a:solidFill>
                      <a:srgbClr val="DFE4EE"/>
                    </a:solidFill>
                  </a:tcPr>
                </a:tc>
                <a:tc>
                  <a:txBody>
                    <a:bodyPr/>
                    <a:lstStyle/>
                    <a:p>
                      <a:pPr algn="ctr" fontAlgn="b"/>
                      <a:r>
                        <a:rPr lang="de-AT" sz="1400" b="1" i="0" u="none" strike="noStrike" dirty="0">
                          <a:solidFill>
                            <a:srgbClr val="002060"/>
                          </a:solidFill>
                          <a:effectLst/>
                          <a:latin typeface="HelveticaNeueLT Com 45 Lt" panose="020B0403020202020204" pitchFamily="34" charset="0"/>
                        </a:rPr>
                        <a:t>SA07.6</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105</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63</a:t>
                      </a:r>
                    </a:p>
                  </a:txBody>
                  <a:tcPr marL="9525" marR="9525" marT="9525" marB="0" anchor="ctr">
                    <a:solidFill>
                      <a:srgbClr val="DFE4EE"/>
                    </a:solidFill>
                  </a:tcPr>
                </a:tc>
                <a:extLst>
                  <a:ext uri="{0D108BD9-81ED-4DB2-BD59-A6C34878D82A}">
                    <a16:rowId xmlns:a16="http://schemas.microsoft.com/office/drawing/2014/main" val="3487918196"/>
                  </a:ext>
                </a:extLst>
              </a:tr>
              <a:tr h="307982">
                <a:tc>
                  <a:txBody>
                    <a:bodyPr/>
                    <a:lstStyle/>
                    <a:p>
                      <a:pPr algn="ctr"/>
                      <a:r>
                        <a:rPr lang="de-AT" sz="1400" dirty="0">
                          <a:solidFill>
                            <a:srgbClr val="003A68"/>
                          </a:solidFill>
                          <a:latin typeface="HelveticaNeueLT Com 45 Lt" panose="020B0403020202020204" pitchFamily="34" charset="0"/>
                        </a:rPr>
                        <a:t>DN350</a:t>
                      </a:r>
                    </a:p>
                  </a:txBody>
                  <a:tcPr anchor="ct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7063</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11200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160.3-442:1/H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F25</a:t>
                      </a:r>
                    </a:p>
                  </a:txBody>
                  <a:tcPr marL="9525" marR="9525" marT="9525" marB="0" anchor="ctr">
                    <a:solidFill>
                      <a:srgbClr val="DFE4EE"/>
                    </a:solidFill>
                  </a:tcPr>
                </a:tc>
                <a:tc>
                  <a:txBody>
                    <a:bodyPr/>
                    <a:lstStyle/>
                    <a:p>
                      <a:pPr algn="ctr" fontAlgn="b"/>
                      <a:r>
                        <a:rPr lang="de-AT" sz="1400" b="1" i="0" u="none" strike="noStrike" dirty="0">
                          <a:solidFill>
                            <a:srgbClr val="002060"/>
                          </a:solidFill>
                          <a:effectLst/>
                          <a:latin typeface="HelveticaNeueLT Com 45 Lt" panose="020B0403020202020204" pitchFamily="34" charset="0"/>
                        </a:rPr>
                        <a:t>SA07.6</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105</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63</a:t>
                      </a:r>
                    </a:p>
                  </a:txBody>
                  <a:tcPr marL="9525" marR="9525" marT="9525" marB="0" anchor="ctr">
                    <a:solidFill>
                      <a:srgbClr val="DFE4EE"/>
                    </a:solidFill>
                  </a:tcPr>
                </a:tc>
                <a:extLst>
                  <a:ext uri="{0D108BD9-81ED-4DB2-BD59-A6C34878D82A}">
                    <a16:rowId xmlns:a16="http://schemas.microsoft.com/office/drawing/2014/main" val="973723669"/>
                  </a:ext>
                </a:extLst>
              </a:tr>
              <a:tr h="307982">
                <a:tc>
                  <a:txBody>
                    <a:bodyPr/>
                    <a:lstStyle/>
                    <a:p>
                      <a:pPr algn="ctr"/>
                      <a:r>
                        <a:rPr lang="de-AT" sz="1400" dirty="0">
                          <a:solidFill>
                            <a:srgbClr val="003A68"/>
                          </a:solidFill>
                          <a:latin typeface="HelveticaNeueLT Com 45 Lt" panose="020B0403020202020204" pitchFamily="34" charset="0"/>
                        </a:rPr>
                        <a:t>DN400</a:t>
                      </a:r>
                    </a:p>
                  </a:txBody>
                  <a:tcPr anchor="ct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7987</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11200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160.3-442:1/H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F25</a:t>
                      </a:r>
                    </a:p>
                  </a:txBody>
                  <a:tcPr marL="9525" marR="9525" marT="9525" marB="0" anchor="ctr">
                    <a:solidFill>
                      <a:srgbClr val="DFE4EE"/>
                    </a:solidFill>
                  </a:tcPr>
                </a:tc>
                <a:tc>
                  <a:txBody>
                    <a:bodyPr/>
                    <a:lstStyle/>
                    <a:p>
                      <a:pPr algn="ctr" fontAlgn="b"/>
                      <a:r>
                        <a:rPr lang="de-AT" sz="1400" b="1" i="0" u="none" strike="noStrike" dirty="0">
                          <a:solidFill>
                            <a:srgbClr val="002060"/>
                          </a:solidFill>
                          <a:effectLst/>
                          <a:latin typeface="HelveticaNeueLT Com 45 Lt" panose="020B0403020202020204" pitchFamily="34" charset="0"/>
                        </a:rPr>
                        <a:t>SA 10.2</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147</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45</a:t>
                      </a:r>
                    </a:p>
                  </a:txBody>
                  <a:tcPr marL="9525" marR="9525" marT="9525" marB="0" anchor="ctr">
                    <a:solidFill>
                      <a:srgbClr val="DFE4EE"/>
                    </a:solidFill>
                  </a:tcPr>
                </a:tc>
                <a:extLst>
                  <a:ext uri="{0D108BD9-81ED-4DB2-BD59-A6C34878D82A}">
                    <a16:rowId xmlns:a16="http://schemas.microsoft.com/office/drawing/2014/main" val="4047440118"/>
                  </a:ext>
                </a:extLst>
              </a:tr>
              <a:tr h="307982">
                <a:tc>
                  <a:txBody>
                    <a:bodyPr/>
                    <a:lstStyle/>
                    <a:p>
                      <a:pPr algn="ctr"/>
                      <a:r>
                        <a:rPr lang="de-AT" sz="1400" dirty="0">
                          <a:solidFill>
                            <a:srgbClr val="003A68"/>
                          </a:solidFill>
                          <a:latin typeface="HelveticaNeueLT Com 45 Lt" panose="020B0403020202020204" pitchFamily="34" charset="0"/>
                        </a:rPr>
                        <a:t>DN500</a:t>
                      </a:r>
                    </a:p>
                  </a:txBody>
                  <a:tcPr anchor="ct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11655</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22400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200.3-864:1/H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F30</a:t>
                      </a:r>
                    </a:p>
                  </a:txBody>
                  <a:tcPr marL="9525" marR="9525" marT="9525" marB="0" anchor="ctr">
                    <a:solidFill>
                      <a:srgbClr val="DFE4EE"/>
                    </a:solidFill>
                  </a:tcPr>
                </a:tc>
                <a:tc>
                  <a:txBody>
                    <a:bodyPr/>
                    <a:lstStyle/>
                    <a:p>
                      <a:pPr algn="ctr" fontAlgn="b"/>
                      <a:r>
                        <a:rPr lang="de-AT" sz="1400" b="1" i="0" u="none" strike="noStrike" dirty="0">
                          <a:solidFill>
                            <a:srgbClr val="002060"/>
                          </a:solidFill>
                          <a:effectLst/>
                          <a:latin typeface="HelveticaNeueLT Com 45 Lt" panose="020B0403020202020204" pitchFamily="34" charset="0"/>
                        </a:rPr>
                        <a:t>SA07.6</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144</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90</a:t>
                      </a:r>
                    </a:p>
                  </a:txBody>
                  <a:tcPr marL="9525" marR="9525" marT="9525" marB="0" anchor="ctr">
                    <a:solidFill>
                      <a:srgbClr val="DFE4EE"/>
                    </a:solidFill>
                  </a:tcPr>
                </a:tc>
                <a:extLst>
                  <a:ext uri="{0D108BD9-81ED-4DB2-BD59-A6C34878D82A}">
                    <a16:rowId xmlns:a16="http://schemas.microsoft.com/office/drawing/2014/main" val="2345647424"/>
                  </a:ext>
                </a:extLst>
              </a:tr>
              <a:tr h="307982">
                <a:tc>
                  <a:txBody>
                    <a:bodyPr/>
                    <a:lstStyle/>
                    <a:p>
                      <a:pPr algn="ctr"/>
                      <a:r>
                        <a:rPr lang="de-AT" sz="1400" dirty="0">
                          <a:solidFill>
                            <a:srgbClr val="003A68"/>
                          </a:solidFill>
                          <a:latin typeface="HelveticaNeueLT Com 45 Lt" panose="020B0403020202020204" pitchFamily="34" charset="0"/>
                        </a:rPr>
                        <a:t>DN600</a:t>
                      </a:r>
                    </a:p>
                  </a:txBody>
                  <a:tcPr anchor="ct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15540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22400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200.3-864:1/H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F30</a:t>
                      </a:r>
                    </a:p>
                  </a:txBody>
                  <a:tcPr marL="9525" marR="9525" marT="9525" marB="0" anchor="ctr">
                    <a:solidFill>
                      <a:srgbClr val="DFE4EE"/>
                    </a:solidFill>
                  </a:tcPr>
                </a:tc>
                <a:tc>
                  <a:txBody>
                    <a:bodyPr/>
                    <a:lstStyle/>
                    <a:p>
                      <a:pPr algn="ctr" fontAlgn="b"/>
                      <a:r>
                        <a:rPr lang="de-AT" sz="1400" b="1" i="0" u="none" strike="noStrike" dirty="0">
                          <a:solidFill>
                            <a:srgbClr val="002060"/>
                          </a:solidFill>
                          <a:effectLst/>
                          <a:latin typeface="HelveticaNeueLT Com 45 Lt" panose="020B0403020202020204" pitchFamily="34" charset="0"/>
                        </a:rPr>
                        <a:t>SA 10.2 </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206</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63</a:t>
                      </a:r>
                    </a:p>
                  </a:txBody>
                  <a:tcPr marL="9525" marR="9525" marT="9525" marB="0" anchor="ctr">
                    <a:solidFill>
                      <a:srgbClr val="DFE4EE"/>
                    </a:solidFill>
                  </a:tcPr>
                </a:tc>
                <a:extLst>
                  <a:ext uri="{0D108BD9-81ED-4DB2-BD59-A6C34878D82A}">
                    <a16:rowId xmlns:a16="http://schemas.microsoft.com/office/drawing/2014/main" val="1404594214"/>
                  </a:ext>
                </a:extLst>
              </a:tr>
              <a:tr h="307982">
                <a:tc>
                  <a:txBody>
                    <a:bodyPr/>
                    <a:lstStyle/>
                    <a:p>
                      <a:pPr algn="ctr"/>
                      <a:r>
                        <a:rPr lang="de-AT" sz="1400" dirty="0">
                          <a:solidFill>
                            <a:srgbClr val="003A68"/>
                          </a:solidFill>
                          <a:latin typeface="HelveticaNeueLT Com 45 Lt" panose="020B0403020202020204" pitchFamily="34" charset="0"/>
                        </a:rPr>
                        <a:t>DN700</a:t>
                      </a:r>
                    </a:p>
                  </a:txBody>
                  <a:tcPr anchor="ct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27510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44800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250.3-848:1/H</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F35</a:t>
                      </a:r>
                    </a:p>
                  </a:txBody>
                  <a:tcPr marL="9525" marR="9525" marT="9525" marB="0" anchor="ctr">
                    <a:solidFill>
                      <a:srgbClr val="DFE4EE"/>
                    </a:solidFill>
                  </a:tcPr>
                </a:tc>
                <a:tc>
                  <a:txBody>
                    <a:bodyPr/>
                    <a:lstStyle/>
                    <a:p>
                      <a:pPr algn="ctr" fontAlgn="b"/>
                      <a:r>
                        <a:rPr lang="de-AT" sz="1400" b="1" i="0" u="none" strike="noStrike">
                          <a:solidFill>
                            <a:srgbClr val="002060"/>
                          </a:solidFill>
                          <a:effectLst/>
                          <a:latin typeface="HelveticaNeueLT Com 45 Lt" panose="020B0403020202020204" pitchFamily="34" charset="0"/>
                        </a:rPr>
                        <a:t>SA10.2</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283</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45</a:t>
                      </a:r>
                    </a:p>
                  </a:txBody>
                  <a:tcPr marL="9525" marR="9525" marT="9525" marB="0" anchor="ctr">
                    <a:solidFill>
                      <a:srgbClr val="DFE4EE"/>
                    </a:solidFill>
                  </a:tcPr>
                </a:tc>
                <a:extLst>
                  <a:ext uri="{0D108BD9-81ED-4DB2-BD59-A6C34878D82A}">
                    <a16:rowId xmlns:a16="http://schemas.microsoft.com/office/drawing/2014/main" val="3555158716"/>
                  </a:ext>
                </a:extLst>
              </a:tr>
              <a:tr h="307982">
                <a:tc>
                  <a:txBody>
                    <a:bodyPr/>
                    <a:lstStyle/>
                    <a:p>
                      <a:pPr algn="ctr"/>
                      <a:r>
                        <a:rPr lang="de-AT" sz="1400" dirty="0">
                          <a:solidFill>
                            <a:srgbClr val="003A68"/>
                          </a:solidFill>
                          <a:latin typeface="HelveticaNeueLT Com 45 Lt" panose="020B0403020202020204" pitchFamily="34" charset="0"/>
                        </a:rPr>
                        <a:t>DN800</a:t>
                      </a:r>
                    </a:p>
                  </a:txBody>
                  <a:tcPr anchor="ctr">
                    <a:solidFill>
                      <a:srgbClr val="C2CCDF"/>
                    </a:solidFill>
                  </a:tcPr>
                </a:tc>
                <a:tc>
                  <a:txBody>
                    <a:bodyPr/>
                    <a:lstStyle/>
                    <a:p>
                      <a:pPr algn="ctr" fontAlgn="b"/>
                      <a:r>
                        <a:rPr lang="de-AT" sz="1400" b="0" i="0" u="none" strike="noStrike">
                          <a:solidFill>
                            <a:srgbClr val="002060"/>
                          </a:solidFill>
                          <a:effectLst/>
                          <a:latin typeface="HelveticaNeueLT Com 45 Lt" panose="020B0403020202020204" pitchFamily="34" charset="0"/>
                        </a:rPr>
                        <a:t>36960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44800</a:t>
                      </a:r>
                    </a:p>
                  </a:txBody>
                  <a:tcPr marL="9525" marR="9525" marT="9525" marB="0" anchor="ctr">
                    <a:solidFill>
                      <a:srgbClr val="DFE4EE"/>
                    </a:solidFill>
                  </a:tcPr>
                </a:tc>
                <a:tc>
                  <a:txBody>
                    <a:bodyPr/>
                    <a:lstStyle/>
                    <a:p>
                      <a:pPr algn="ctr" fontAlgn="b"/>
                      <a:r>
                        <a:rPr lang="de-AT" sz="1400" b="0" i="0" u="none" strike="noStrike">
                          <a:solidFill>
                            <a:srgbClr val="002060"/>
                          </a:solidFill>
                          <a:effectLst/>
                          <a:latin typeface="HelveticaNeueLT Com 45 Lt" panose="020B0403020202020204" pitchFamily="34" charset="0"/>
                        </a:rPr>
                        <a:t>GS 250.3-848:1/H</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F35</a:t>
                      </a:r>
                    </a:p>
                  </a:txBody>
                  <a:tcPr marL="9525" marR="9525" marT="9525" marB="0" anchor="ctr">
                    <a:solidFill>
                      <a:srgbClr val="DFE4EE"/>
                    </a:solidFill>
                  </a:tcPr>
                </a:tc>
                <a:tc>
                  <a:txBody>
                    <a:bodyPr/>
                    <a:lstStyle/>
                    <a:p>
                      <a:pPr algn="ctr" fontAlgn="b"/>
                      <a:r>
                        <a:rPr lang="de-AT" sz="1400" b="1" i="0" u="none" strike="noStrike">
                          <a:solidFill>
                            <a:srgbClr val="002060"/>
                          </a:solidFill>
                          <a:effectLst/>
                          <a:latin typeface="HelveticaNeueLT Com 45 Lt" panose="020B0403020202020204" pitchFamily="34" charset="0"/>
                        </a:rPr>
                        <a:t>SA 14.2</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283</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45</a:t>
                      </a:r>
                    </a:p>
                  </a:txBody>
                  <a:tcPr marL="9525" marR="9525" marT="9525" marB="0" anchor="ctr">
                    <a:solidFill>
                      <a:srgbClr val="DFE4EE"/>
                    </a:solidFill>
                  </a:tcPr>
                </a:tc>
                <a:extLst>
                  <a:ext uri="{0D108BD9-81ED-4DB2-BD59-A6C34878D82A}">
                    <a16:rowId xmlns:a16="http://schemas.microsoft.com/office/drawing/2014/main" val="3535693828"/>
                  </a:ext>
                </a:extLst>
              </a:tr>
              <a:tr h="307982">
                <a:tc>
                  <a:txBody>
                    <a:bodyPr/>
                    <a:lstStyle/>
                    <a:p>
                      <a:pPr algn="ctr"/>
                      <a:r>
                        <a:rPr lang="de-AT" sz="1400" dirty="0">
                          <a:solidFill>
                            <a:srgbClr val="003A68"/>
                          </a:solidFill>
                          <a:latin typeface="HelveticaNeueLT Com 45 Lt" panose="020B0403020202020204" pitchFamily="34" charset="0"/>
                        </a:rPr>
                        <a:t>DN1000</a:t>
                      </a:r>
                    </a:p>
                  </a:txBody>
                  <a:tcPr anchor="ctr">
                    <a:solidFill>
                      <a:srgbClr val="C2CCDF"/>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60000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125000</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GS 400/GZ35.1-16</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F48</a:t>
                      </a:r>
                    </a:p>
                  </a:txBody>
                  <a:tcPr marL="9525" marR="9525" marT="9525" marB="0" anchor="ctr">
                    <a:solidFill>
                      <a:srgbClr val="DFE4EE"/>
                    </a:solidFill>
                  </a:tcPr>
                </a:tc>
                <a:tc>
                  <a:txBody>
                    <a:bodyPr/>
                    <a:lstStyle/>
                    <a:p>
                      <a:pPr algn="ctr" fontAlgn="b"/>
                      <a:r>
                        <a:rPr lang="de-AT" sz="1400" b="1" i="0" u="none" strike="noStrike" dirty="0">
                          <a:solidFill>
                            <a:srgbClr val="002060"/>
                          </a:solidFill>
                          <a:effectLst/>
                          <a:latin typeface="HelveticaNeueLT Com 45 Lt" panose="020B0403020202020204" pitchFamily="34" charset="0"/>
                        </a:rPr>
                        <a:t>SA14.6</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288</a:t>
                      </a:r>
                    </a:p>
                  </a:txBody>
                  <a:tcPr marL="9525" marR="9525" marT="9525" marB="0" anchor="ctr">
                    <a:solidFill>
                      <a:srgbClr val="DFE4EE"/>
                    </a:solidFill>
                  </a:tcPr>
                </a:tc>
                <a:tc>
                  <a:txBody>
                    <a:bodyPr/>
                    <a:lstStyle/>
                    <a:p>
                      <a:pPr algn="ctr" fontAlgn="b"/>
                      <a:r>
                        <a:rPr lang="de-AT" sz="1400" b="0" i="0" u="none" strike="noStrike" dirty="0">
                          <a:solidFill>
                            <a:srgbClr val="002060"/>
                          </a:solidFill>
                          <a:effectLst/>
                          <a:latin typeface="HelveticaNeueLT Com 45 Lt" panose="020B0403020202020204" pitchFamily="34" charset="0"/>
                        </a:rPr>
                        <a:t>45</a:t>
                      </a:r>
                    </a:p>
                  </a:txBody>
                  <a:tcPr marL="9525" marR="9525" marT="9525" marB="0" anchor="ctr">
                    <a:solidFill>
                      <a:srgbClr val="DFE4EE"/>
                    </a:solidFill>
                  </a:tcPr>
                </a:tc>
                <a:extLst>
                  <a:ext uri="{0D108BD9-81ED-4DB2-BD59-A6C34878D82A}">
                    <a16:rowId xmlns:a16="http://schemas.microsoft.com/office/drawing/2014/main" val="3992859916"/>
                  </a:ext>
                </a:extLst>
              </a:tr>
            </a:tbl>
          </a:graphicData>
        </a:graphic>
      </p:graphicFrame>
    </p:spTree>
    <p:extLst>
      <p:ext uri="{BB962C8B-B14F-4D97-AF65-F5344CB8AC3E}">
        <p14:creationId xmlns:p14="http://schemas.microsoft.com/office/powerpoint/2010/main" val="2163172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43B48-BE05-8FB0-B3ED-CEF40C640D7F}"/>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C6E0E6C4-6072-99FD-12D1-5D679A9FFAE8}"/>
              </a:ext>
            </a:extLst>
          </p:cNvPr>
          <p:cNvSpPr>
            <a:spLocks noGrp="1"/>
          </p:cNvSpPr>
          <p:nvPr>
            <p:ph type="title"/>
          </p:nvPr>
        </p:nvSpPr>
        <p:spPr>
          <a:xfrm>
            <a:off x="247481" y="404970"/>
            <a:ext cx="3956988" cy="627062"/>
          </a:xfrm>
        </p:spPr>
        <p:txBody>
          <a:bodyPr/>
          <a:lstStyle/>
          <a:p>
            <a:r>
              <a:rPr lang="de-AT" dirty="0">
                <a:solidFill>
                  <a:srgbClr val="002060"/>
                </a:solidFill>
              </a:rPr>
              <a:t>Value selling</a:t>
            </a:r>
            <a:endParaRPr lang="de-AT" dirty="0"/>
          </a:p>
        </p:txBody>
      </p:sp>
      <p:graphicFrame>
        <p:nvGraphicFramePr>
          <p:cNvPr id="2" name="Inhaltsplatzhalter 5">
            <a:extLst>
              <a:ext uri="{FF2B5EF4-FFF2-40B4-BE49-F238E27FC236}">
                <a16:creationId xmlns:a16="http://schemas.microsoft.com/office/drawing/2014/main" id="{F9DB0C1C-DDF1-A7C6-C378-72DF1B4C8D22}"/>
              </a:ext>
            </a:extLst>
          </p:cNvPr>
          <p:cNvGraphicFramePr>
            <a:graphicFrameLocks noGrp="1"/>
          </p:cNvGraphicFramePr>
          <p:nvPr>
            <p:ph idx="1"/>
          </p:nvPr>
        </p:nvGraphicFramePr>
        <p:xfrm>
          <a:off x="301924" y="1470346"/>
          <a:ext cx="11706045" cy="5079714"/>
        </p:xfrm>
        <a:graphic>
          <a:graphicData uri="http://schemas.openxmlformats.org/drawingml/2006/table">
            <a:tbl>
              <a:tblPr firstRow="1" bandRow="1">
                <a:tableStyleId>{5940675A-B579-460E-94D1-54222C63F5DA}</a:tableStyleId>
              </a:tblPr>
              <a:tblGrid>
                <a:gridCol w="1699404">
                  <a:extLst>
                    <a:ext uri="{9D8B030D-6E8A-4147-A177-3AD203B41FA5}">
                      <a16:colId xmlns:a16="http://schemas.microsoft.com/office/drawing/2014/main" val="735697870"/>
                    </a:ext>
                  </a:extLst>
                </a:gridCol>
                <a:gridCol w="1966823">
                  <a:extLst>
                    <a:ext uri="{9D8B030D-6E8A-4147-A177-3AD203B41FA5}">
                      <a16:colId xmlns:a16="http://schemas.microsoft.com/office/drawing/2014/main" val="883233387"/>
                    </a:ext>
                  </a:extLst>
                </a:gridCol>
                <a:gridCol w="2820838">
                  <a:extLst>
                    <a:ext uri="{9D8B030D-6E8A-4147-A177-3AD203B41FA5}">
                      <a16:colId xmlns:a16="http://schemas.microsoft.com/office/drawing/2014/main" val="690407992"/>
                    </a:ext>
                  </a:extLst>
                </a:gridCol>
                <a:gridCol w="2812211">
                  <a:extLst>
                    <a:ext uri="{9D8B030D-6E8A-4147-A177-3AD203B41FA5}">
                      <a16:colId xmlns:a16="http://schemas.microsoft.com/office/drawing/2014/main" val="355533746"/>
                    </a:ext>
                  </a:extLst>
                </a:gridCol>
                <a:gridCol w="2406769">
                  <a:extLst>
                    <a:ext uri="{9D8B030D-6E8A-4147-A177-3AD203B41FA5}">
                      <a16:colId xmlns:a16="http://schemas.microsoft.com/office/drawing/2014/main" val="1573714454"/>
                    </a:ext>
                  </a:extLst>
                </a:gridCol>
              </a:tblGrid>
              <a:tr h="303762">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a:ln>
                            <a:noFill/>
                          </a:ln>
                          <a:solidFill>
                            <a:srgbClr val="003A68"/>
                          </a:solidFill>
                          <a:effectLst/>
                          <a:uLnTx/>
                          <a:uFillTx/>
                          <a:latin typeface="Aleo" panose="020F0302020204030203" pitchFamily="34" charset="0"/>
                          <a:ea typeface="+mn-ea"/>
                          <a:cs typeface="+mn-cs"/>
                        </a:rPr>
                        <a:t>KH(SV)I</a:t>
                      </a:r>
                      <a:endParaRPr kumimoji="0" lang="en-GB" sz="1200" b="1" i="0" u="none" strike="noStrike" kern="1200" cap="none" spc="0" normalizeH="0" baseline="0" noProof="0" dirty="0">
                        <a:ln>
                          <a:noFill/>
                        </a:ln>
                        <a:solidFill>
                          <a:srgbClr val="003A68"/>
                        </a:solidFill>
                        <a:effectLst/>
                        <a:uLnTx/>
                        <a:uFillTx/>
                        <a:latin typeface="Aleo" panose="020F0302020204030203" pitchFamily="34"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200" b="1" dirty="0">
                          <a:latin typeface="Aleo" panose="020F0302020204030203" pitchFamily="34" charset="0"/>
                        </a:rPr>
                        <a:t>KEY FEATURES</a:t>
                      </a:r>
                    </a:p>
                  </a:txBody>
                  <a:tcPr anchor="ctr">
                    <a:lnL w="12700" cap="flat" cmpd="sng" algn="ctr">
                      <a:solidFill>
                        <a:schemeClr val="tx1"/>
                      </a:solidFill>
                      <a:prstDash val="solid"/>
                      <a:round/>
                      <a:headEnd type="none" w="med" len="med"/>
                      <a:tailEnd type="none" w="med" len="med"/>
                    </a:ln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b="1" dirty="0">
                          <a:latin typeface="Aleo" panose="020F0302020204030203" pitchFamily="34" charset="0"/>
                        </a:rPr>
                        <a:t>USP</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b="1" dirty="0">
                          <a:latin typeface="Aleo" panose="020F0302020204030203" pitchFamily="34" charset="0"/>
                        </a:rPr>
                        <a:t>CUSTOMER VALUE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b="1" dirty="0">
                          <a:latin typeface="Aleo" panose="020F0302020204030203" pitchFamily="34" charset="0"/>
                        </a:rPr>
                        <a:t>BENEFIT</a:t>
                      </a:r>
                    </a:p>
                  </a:txBody>
                  <a:tcPr anchor="ctr">
                    <a:solidFill>
                      <a:srgbClr val="DFE4EE"/>
                    </a:solidFill>
                  </a:tcPr>
                </a:tc>
                <a:extLst>
                  <a:ext uri="{0D108BD9-81ED-4DB2-BD59-A6C34878D82A}">
                    <a16:rowId xmlns:a16="http://schemas.microsoft.com/office/drawing/2014/main" val="784587308"/>
                  </a:ext>
                </a:extLst>
              </a:tr>
              <a:tr h="26491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sz="1000" dirty="0">
                        <a:latin typeface="HelveticaNeueLT Com 45 Lt" panose="020B0403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latin typeface="HelveticaNeueLT Com 45 Lt" panose="020B0403020202020204" pitchFamily="34" charset="0"/>
                        </a:rPr>
                        <a:t>Different types of shaft O-rings depending on the process.</a:t>
                      </a:r>
                    </a:p>
                    <a:p>
                      <a:endParaRPr lang="en-GB" sz="1000" dirty="0">
                        <a:latin typeface="HelveticaNeueLT Com 45 Lt" panose="020B0403020202020204" pitchFamily="34" charset="0"/>
                      </a:endParaRPr>
                    </a:p>
                    <a:p>
                      <a:r>
                        <a:rPr lang="en-GB" sz="1000" dirty="0">
                          <a:latin typeface="HelveticaNeueLT Com 45 Lt" panose="020B0403020202020204" pitchFamily="34" charset="0"/>
                        </a:rPr>
                        <a:t>Soft and metal sealing elements.</a:t>
                      </a:r>
                    </a:p>
                  </a:txBody>
                  <a:tcPr>
                    <a:lnB w="12700" cap="flat" cmpd="sng" algn="ctr">
                      <a:solidFill>
                        <a:schemeClr val="tx1"/>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latin typeface="HelveticaNeueLT Com 45 Lt" panose="020B0403020202020204" pitchFamily="34" charset="0"/>
                          <a:ea typeface="+mn-ea"/>
                          <a:cs typeface="+mn-cs"/>
                        </a:rPr>
                        <a:t>Excellent adaptation to the application and various processes. Valid for corrosive/abrasive media and high operating cycles.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latin typeface="HelveticaNeueLT Com 45 Lt" panose="020B0403020202020204" pitchFamily="34" charset="0"/>
                          <a:ea typeface="+mn-ea"/>
                          <a:cs typeface="+mn-cs"/>
                        </a:rPr>
                        <a:t>High standard temperature range.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latin typeface="HelveticaNeueLT Com 45 Lt" panose="020B0403020202020204" pitchFamily="34" charset="0"/>
                        </a:rPr>
                        <a:t>Sealing elements are insensitive to solids.</a:t>
                      </a:r>
                      <a:endParaRPr lang="en-US" sz="1000" kern="1200" dirty="0">
                        <a:solidFill>
                          <a:schemeClr val="tx1"/>
                        </a:solidFill>
                        <a:latin typeface="HelveticaNeueLT Com 45 Lt" panose="020B0403020202020204" pitchFamily="34" charset="0"/>
                        <a:ea typeface="+mn-ea"/>
                        <a:cs typeface="+mn-cs"/>
                      </a:endParaRPr>
                    </a:p>
                  </a:txBody>
                  <a:tcPr>
                    <a:lnB w="12700" cap="flat" cmpd="sng" algn="ctr">
                      <a:solidFill>
                        <a:schemeClr val="tx1"/>
                      </a:solidFill>
                      <a:prstDash val="solid"/>
                      <a:round/>
                      <a:headEnd type="none" w="med" len="med"/>
                      <a:tailEnd type="none" w="med" len="med"/>
                    </a:lnB>
                    <a:noFill/>
                  </a:tcPr>
                </a:tc>
                <a:tc>
                  <a:txBody>
                    <a:bodyPr/>
                    <a:lstStyle/>
                    <a:p>
                      <a:r>
                        <a:rPr lang="en-US" sz="1000" dirty="0">
                          <a:latin typeface="HelveticaNeueLT Com 45 Lt" panose="020B0403020202020204" pitchFamily="34" charset="0"/>
                        </a:rPr>
                        <a:t>One-stop solution for various situations in different industries.</a:t>
                      </a:r>
                      <a:endParaRPr lang="en-GB" sz="1000" dirty="0">
                        <a:latin typeface="HelveticaNeueLT Com 45 Lt" panose="020B0403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r>
                        <a:rPr lang="en-US" sz="1000" dirty="0">
                          <a:latin typeface="HelveticaNeueLT Com 45 Lt" panose="020B0403020202020204" pitchFamily="34" charset="0"/>
                        </a:rPr>
                        <a:t>Maximum flexibility and adaptability.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latin typeface="HelveticaNeueLT Com 45 Lt" panose="020B0403020202020204" pitchFamily="34" charset="0"/>
                        </a:rPr>
                        <a:t>Standard version leakage rate A.</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latin typeface="HelveticaNeueLT Com 45 Lt" panose="020B0403020202020204" pitchFamily="34" charset="0"/>
                        </a:rPr>
                        <a:t>No blocking of the sealing elements due to impurities.</a:t>
                      </a:r>
                      <a:endParaRPr lang="en-GB" sz="1000" dirty="0">
                        <a:latin typeface="HelveticaNeueLT Com 45 Lt" panose="020B0403020202020204" pitchFamily="34" charset="0"/>
                      </a:endParaRPr>
                    </a:p>
                    <a:p>
                      <a:endParaRPr lang="en-GB" sz="1000" dirty="0">
                        <a:latin typeface="HelveticaNeueLT Com 45 Lt" panose="020B0403020202020204" pitchFamily="34" charset="0"/>
                      </a:endParaRPr>
                    </a:p>
                  </a:txBody>
                  <a:tcPr>
                    <a:lnB w="12700" cap="flat" cmpd="sng" algn="ctr">
                      <a:solidFill>
                        <a:schemeClr val="tx1"/>
                      </a:solidFill>
                      <a:prstDash val="solid"/>
                      <a:round/>
                      <a:headEnd type="none" w="med" len="med"/>
                      <a:tailEnd type="none" w="med" len="med"/>
                    </a:lnB>
                    <a:solidFill>
                      <a:srgbClr val="DFE4EE"/>
                    </a:solidFill>
                  </a:tcPr>
                </a:tc>
                <a:extLst>
                  <a:ext uri="{0D108BD9-81ED-4DB2-BD59-A6C34878D82A}">
                    <a16:rowId xmlns:a16="http://schemas.microsoft.com/office/drawing/2014/main" val="1774390045"/>
                  </a:ext>
                </a:extLst>
              </a:tr>
              <a:tr h="26491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000" dirty="0">
                        <a:latin typeface="HelveticaNeueLT Com 45 Lt" panose="020B0403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latin typeface="HelveticaNeueLT Com 45 Lt" panose="020B0403020202020204" pitchFamily="34" charset="0"/>
                        </a:rPr>
                        <a:t>Body and ball construction.</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latin typeface="HelveticaNeueLT Com 45 Lt" panose="020B0403020202020204" pitchFamily="34" charset="0"/>
                        </a:rPr>
                        <a:t>Body material: 1.0619</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000" dirty="0">
                        <a:latin typeface="HelveticaNeueLT Com 45 Lt" panose="020B0403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latin typeface="HelveticaNeueLT Com 45 Lt" panose="020B0403020202020204" pitchFamily="34" charset="0"/>
                        </a:rPr>
                        <a:t>Fully welded version</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HelveticaNeueLT Com 45 Lt" panose="020B0403020202020204" pitchFamily="34" charset="0"/>
                          <a:ea typeface="+mn-ea"/>
                          <a:cs typeface="+mn-cs"/>
                        </a:rPr>
                        <a:t>Robust casted housing and ball.</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HelveticaNeueLT Com 45 Lt" panose="020B0403020202020204" pitchFamily="34" charset="0"/>
                          <a:ea typeface="+mn-ea"/>
                          <a:cs typeface="+mn-cs"/>
                        </a:rPr>
                        <a:t>When metal seats are used, the ball is chrome coated.</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HelveticaNeueLT Com 45 Lt" panose="020B0403020202020204" pitchFamily="34" charset="0"/>
                          <a:ea typeface="+mn-ea"/>
                          <a:cs typeface="+mn-cs"/>
                        </a:rPr>
                        <a:t>Fully welded version for underground applications – only one welding seam in flow direction</a:t>
                      </a:r>
                    </a:p>
                  </a:txBody>
                  <a:tcPr>
                    <a:lnT w="12700" cap="flat" cmpd="sng" algn="ctr">
                      <a:solidFill>
                        <a:schemeClr val="tx1"/>
                      </a:solidFill>
                      <a:prstDash val="solid"/>
                      <a:round/>
                      <a:headEnd type="none" w="med" len="med"/>
                      <a:tailEnd type="none" w="med" len="med"/>
                    </a:lnT>
                    <a:noFill/>
                  </a:tcPr>
                </a:tc>
                <a:tc>
                  <a:txBody>
                    <a:bodyPr/>
                    <a:lstStyle/>
                    <a:p>
                      <a:r>
                        <a:rPr lang="en-GB" sz="1000" dirty="0">
                          <a:latin typeface="HelveticaNeueLT Com 45 Lt" panose="020B0403020202020204" pitchFamily="34" charset="0"/>
                        </a:rPr>
                        <a:t>The robust casted housing and ball are insensitive to pressure shocks and thermal expansion.</a:t>
                      </a:r>
                    </a:p>
                    <a:p>
                      <a:r>
                        <a:rPr lang="en-GB" sz="1000" dirty="0">
                          <a:latin typeface="HelveticaNeueLT Com 45 Lt" panose="020B0403020202020204" pitchFamily="34" charset="0"/>
                        </a:rPr>
                        <a:t>The chrome layer ensures max. hardness and min. surface roughness </a:t>
                      </a:r>
                      <a:r>
                        <a:rPr lang="en-GB" sz="1000" dirty="0">
                          <a:latin typeface="HelveticaNeueLT Com 45 Lt" panose="020B0403020202020204" pitchFamily="34" charset="0"/>
                          <a:sym typeface="Wingdings" panose="05000000000000000000" pitchFamily="2" charset="2"/>
                        </a:rPr>
                        <a:t> no sticking particles.</a:t>
                      </a:r>
                    </a:p>
                    <a:p>
                      <a:r>
                        <a:rPr lang="en-GB" sz="1000" dirty="0">
                          <a:latin typeface="HelveticaNeueLT Com 45 Lt" panose="020B0403020202020204" pitchFamily="34" charset="0"/>
                          <a:sym typeface="Wingdings" panose="05000000000000000000" pitchFamily="2" charset="2"/>
                        </a:rPr>
                        <a:t>Fully welded version ensures max. resilience against tension, compression and bending forces.</a:t>
                      </a:r>
                    </a:p>
                  </a:txBody>
                  <a:tcPr>
                    <a:lnT w="12700" cap="flat" cmpd="sng" algn="ctr">
                      <a:solidFill>
                        <a:schemeClr val="tx1"/>
                      </a:solidFill>
                      <a:prstDash val="solid"/>
                      <a:round/>
                      <a:headEnd type="none" w="med" len="med"/>
                      <a:tailEnd type="none" w="med" len="med"/>
                    </a:lnT>
                    <a:noFill/>
                  </a:tcPr>
                </a:tc>
                <a:tc>
                  <a:txBody>
                    <a:bodyPr/>
                    <a:lstStyle/>
                    <a:p>
                      <a:r>
                        <a:rPr lang="en-GB" sz="1000" dirty="0">
                          <a:latin typeface="HelveticaNeueLT Com 45 Lt" panose="020B0403020202020204" pitchFamily="34" charset="0"/>
                        </a:rPr>
                        <a:t>Sustainable, durable and highly available ball valve construction. </a:t>
                      </a:r>
                    </a:p>
                    <a:p>
                      <a:endParaRPr lang="en-GB" sz="1000" dirty="0">
                        <a:latin typeface="HelveticaNeueLT Com 45 Lt" panose="020B0403020202020204" pitchFamily="34" charset="0"/>
                      </a:endParaRPr>
                    </a:p>
                    <a:p>
                      <a:r>
                        <a:rPr lang="en-US" sz="1000" dirty="0">
                          <a:latin typeface="HelveticaNeueLT Com 45 Lt" panose="020B0403020202020204" pitchFamily="34" charset="0"/>
                        </a:rPr>
                        <a:t>High service life of the seats when the ball is chrome coated.</a:t>
                      </a:r>
                    </a:p>
                    <a:p>
                      <a:endParaRPr lang="en-US" sz="1000" dirty="0">
                        <a:latin typeface="HelveticaNeueLT Com 45 Lt" panose="020B0403020202020204" pitchFamily="34" charset="0"/>
                      </a:endParaRPr>
                    </a:p>
                    <a:p>
                      <a:r>
                        <a:rPr lang="en-US" sz="1000" dirty="0">
                          <a:latin typeface="HelveticaNeueLT Com 45 Lt" panose="020B0403020202020204" pitchFamily="34" charset="0"/>
                        </a:rPr>
                        <a:t>EN488:2019 certification for the fully welded version.</a:t>
                      </a:r>
                    </a:p>
                  </a:txBody>
                  <a:tcPr>
                    <a:lnT w="12700" cap="flat" cmpd="sng" algn="ctr">
                      <a:solidFill>
                        <a:schemeClr val="tx1"/>
                      </a:solidFill>
                      <a:prstDash val="solid"/>
                      <a:round/>
                      <a:headEnd type="none" w="med" len="med"/>
                      <a:tailEnd type="none" w="med" len="med"/>
                    </a:lnT>
                    <a:solidFill>
                      <a:srgbClr val="DFE4EE"/>
                    </a:solidFill>
                  </a:tcPr>
                </a:tc>
                <a:extLst>
                  <a:ext uri="{0D108BD9-81ED-4DB2-BD59-A6C34878D82A}">
                    <a16:rowId xmlns:a16="http://schemas.microsoft.com/office/drawing/2014/main" val="112081297"/>
                  </a:ext>
                </a:extLst>
              </a:tr>
              <a:tr h="35871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000" dirty="0">
                        <a:latin typeface="HelveticaNeueLT Com 45 Lt" panose="020B0403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latin typeface="HelveticaNeueLT Com 45 Lt" panose="020B0403020202020204" pitchFamily="34" charset="0"/>
                        </a:rPr>
                        <a:t>Double block &amp; bleed version</a:t>
                      </a:r>
                    </a:p>
                  </a:txBody>
                  <a:tcPr>
                    <a:lnL w="12700" cap="flat" cmpd="sng" algn="ctr">
                      <a:solidFill>
                        <a:schemeClr val="tx1"/>
                      </a:solidFill>
                      <a:prstDash val="solid"/>
                      <a:round/>
                      <a:headEnd type="none" w="med" len="med"/>
                      <a:tailEnd type="none" w="med" len="med"/>
                    </a:lnL>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HelveticaNeueLT Com 45 Lt" panose="020B0403020202020204" pitchFamily="34" charset="0"/>
                          <a:ea typeface="+mn-ea"/>
                          <a:cs typeface="+mn-cs"/>
                        </a:rPr>
                        <a:t>Drain/test valve available for all line sizes.</a:t>
                      </a:r>
                    </a:p>
                  </a:txBody>
                  <a:tcPr>
                    <a:noFill/>
                  </a:tcPr>
                </a:tc>
                <a:tc>
                  <a:txBody>
                    <a:bodyPr/>
                    <a:lstStyle/>
                    <a:p>
                      <a:r>
                        <a:rPr lang="en-GB" sz="1000" dirty="0">
                          <a:latin typeface="HelveticaNeueLT Com 45 Lt" panose="020B0403020202020204" pitchFamily="34" charset="0"/>
                        </a:rPr>
                        <a:t>Possibility of draining the cavity and tightness check of the upstream sealing element.</a:t>
                      </a:r>
                    </a:p>
                  </a:txBody>
                  <a:tcPr>
                    <a:noFill/>
                  </a:tcPr>
                </a:tc>
                <a:tc>
                  <a:txBody>
                    <a:bodyPr/>
                    <a:lstStyle/>
                    <a:p>
                      <a:r>
                        <a:rPr lang="en-GB" sz="1000" dirty="0">
                          <a:latin typeface="HelveticaNeueLT Com 45 Lt" panose="020B0403020202020204" pitchFamily="34" charset="0"/>
                        </a:rPr>
                        <a:t>Maximum plant safety and security during maintenance work.</a:t>
                      </a:r>
                    </a:p>
                    <a:p>
                      <a:endParaRPr lang="en-GB" sz="1000" dirty="0">
                        <a:latin typeface="HelveticaNeueLT Com 45 Lt" panose="020B0403020202020204" pitchFamily="34" charset="0"/>
                      </a:endParaRPr>
                    </a:p>
                    <a:p>
                      <a:endParaRPr lang="en-GB" sz="1000" dirty="0">
                        <a:latin typeface="HelveticaNeueLT Com 45 Lt" panose="020B0403020202020204" pitchFamily="34" charset="0"/>
                      </a:endParaRPr>
                    </a:p>
                    <a:p>
                      <a:endParaRPr lang="en-GB" sz="1000" dirty="0">
                        <a:latin typeface="HelveticaNeueLT Com 45 Lt" panose="020B0403020202020204" pitchFamily="34" charset="0"/>
                      </a:endParaRPr>
                    </a:p>
                  </a:txBody>
                  <a:tcPr>
                    <a:solidFill>
                      <a:srgbClr val="DFE4EE"/>
                    </a:solidFill>
                  </a:tcPr>
                </a:tc>
                <a:extLst>
                  <a:ext uri="{0D108BD9-81ED-4DB2-BD59-A6C34878D82A}">
                    <a16:rowId xmlns:a16="http://schemas.microsoft.com/office/drawing/2014/main" val="2999378926"/>
                  </a:ext>
                </a:extLst>
              </a:tr>
              <a:tr h="26491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000" dirty="0">
                        <a:latin typeface="HelveticaNeueLT Com 45 Lt" panose="020B0403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latin typeface="HelveticaNeueLT Com 45 Lt" panose="020B0403020202020204" pitchFamily="34" charset="0"/>
                        </a:rPr>
                        <a:t>Maintenance</a:t>
                      </a:r>
                    </a:p>
                  </a:txBody>
                  <a:tcPr>
                    <a:lnL w="12700" cap="flat" cmpd="sng" algn="ctr">
                      <a:solidFill>
                        <a:schemeClr val="tx1"/>
                      </a:solidFill>
                      <a:prstDash val="solid"/>
                      <a:round/>
                      <a:headEnd type="none" w="med" len="med"/>
                      <a:tailEnd type="none" w="med" len="med"/>
                    </a:lnL>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HelveticaNeueLT Com 45 Lt" panose="020B0403020202020204" pitchFamily="34" charset="0"/>
                          <a:ea typeface="+mn-ea"/>
                          <a:cs typeface="+mn-cs"/>
                        </a:rPr>
                        <a:t>Simple parts – easy to maintain.</a:t>
                      </a:r>
                    </a:p>
                  </a:txBody>
                  <a:tcPr>
                    <a:noFill/>
                  </a:tcPr>
                </a:tc>
                <a:tc>
                  <a:txBody>
                    <a:bodyPr/>
                    <a:lstStyle/>
                    <a:p>
                      <a:r>
                        <a:rPr lang="en-GB" sz="1000" dirty="0">
                          <a:latin typeface="HelveticaNeueLT Com 45 Lt" panose="020B0403020202020204" pitchFamily="34" charset="0"/>
                        </a:rPr>
                        <a:t>Easy handling due to simple construction.</a:t>
                      </a:r>
                    </a:p>
                  </a:txBody>
                  <a:tcPr>
                    <a:noFill/>
                  </a:tcPr>
                </a:tc>
                <a:tc>
                  <a:txBody>
                    <a:bodyPr/>
                    <a:lstStyle/>
                    <a:p>
                      <a:r>
                        <a:rPr lang="en-GB" sz="1000" dirty="0">
                          <a:latin typeface="HelveticaNeueLT Com 45 Lt" panose="020B0403020202020204" pitchFamily="34" charset="0"/>
                        </a:rPr>
                        <a:t>Saving effort and time for maintenance.</a:t>
                      </a:r>
                    </a:p>
                  </a:txBody>
                  <a:tcPr>
                    <a:solidFill>
                      <a:srgbClr val="DFE4EE"/>
                    </a:solidFill>
                  </a:tcPr>
                </a:tc>
                <a:extLst>
                  <a:ext uri="{0D108BD9-81ED-4DB2-BD59-A6C34878D82A}">
                    <a16:rowId xmlns:a16="http://schemas.microsoft.com/office/drawing/2014/main" val="3640285720"/>
                  </a:ext>
                </a:extLst>
              </a:tr>
              <a:tr h="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000" dirty="0">
                        <a:latin typeface="HelveticaNeueLT Com 45 Lt" panose="020B0403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latin typeface="HelveticaNeueLT Com 45 Lt" panose="020B0403020202020204" pitchFamily="34" charset="0"/>
                        </a:rPr>
                        <a:t>Service Life</a:t>
                      </a:r>
                    </a:p>
                  </a:txBody>
                  <a:tcPr>
                    <a:lnL w="12700" cap="flat" cmpd="sng" algn="ctr">
                      <a:solidFill>
                        <a:schemeClr val="tx1"/>
                      </a:solidFill>
                      <a:prstDash val="solid"/>
                      <a:round/>
                      <a:headEnd type="none" w="med" len="med"/>
                      <a:tailEnd type="none" w="med" len="med"/>
                    </a:lnL>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latin typeface="HelveticaNeueLT Com 45 Lt" panose="020B0403020202020204" pitchFamily="34" charset="0"/>
                          <a:ea typeface="+mn-ea"/>
                          <a:cs typeface="+mn-cs"/>
                        </a:rPr>
                        <a:t>High-quality parts and good workmanship.</a:t>
                      </a:r>
                      <a:endParaRPr lang="en-GB" sz="1000" kern="1200" dirty="0">
                        <a:solidFill>
                          <a:schemeClr val="tx1"/>
                        </a:solidFill>
                        <a:latin typeface="HelveticaNeueLT Com 45 Lt" panose="020B0403020202020204" pitchFamily="34" charset="0"/>
                        <a:ea typeface="+mn-ea"/>
                        <a:cs typeface="+mn-cs"/>
                      </a:endParaRPr>
                    </a:p>
                  </a:txBody>
                  <a:tcPr>
                    <a:noFill/>
                  </a:tcPr>
                </a:tc>
                <a:tc>
                  <a:txBody>
                    <a:bodyPr/>
                    <a:lstStyle/>
                    <a:p>
                      <a:r>
                        <a:rPr lang="en-US" sz="1000" dirty="0">
                          <a:latin typeface="HelveticaNeueLT Com 45 Lt" panose="020B0403020202020204" pitchFamily="34" charset="0"/>
                        </a:rPr>
                        <a:t>Durable product when correctly designed and spare parts are readily available.</a:t>
                      </a:r>
                      <a:endParaRPr lang="en-GB" sz="1000" dirty="0">
                        <a:latin typeface="HelveticaNeueLT Com 45 Lt" panose="020B0403020202020204" pitchFamily="34" charset="0"/>
                      </a:endParaRPr>
                    </a:p>
                  </a:txBody>
                  <a:tcPr>
                    <a:noFill/>
                  </a:tcPr>
                </a:tc>
                <a:tc>
                  <a:txBody>
                    <a:bodyPr/>
                    <a:lstStyle/>
                    <a:p>
                      <a:r>
                        <a:rPr lang="en-US" sz="1000" dirty="0">
                          <a:latin typeface="HelveticaNeueLT Com 45 Lt" panose="020B0403020202020204" pitchFamily="34" charset="0"/>
                        </a:rPr>
                        <a:t>Cost savings through long service life and shorter maintenance cycles.</a:t>
                      </a:r>
                      <a:endParaRPr lang="en-GB" sz="1000" dirty="0">
                        <a:latin typeface="HelveticaNeueLT Com 45 Lt" panose="020B0403020202020204" pitchFamily="34" charset="0"/>
                      </a:endParaRPr>
                    </a:p>
                  </a:txBody>
                  <a:tcPr>
                    <a:solidFill>
                      <a:srgbClr val="DFE4EE"/>
                    </a:solidFill>
                  </a:tcPr>
                </a:tc>
                <a:extLst>
                  <a:ext uri="{0D108BD9-81ED-4DB2-BD59-A6C34878D82A}">
                    <a16:rowId xmlns:a16="http://schemas.microsoft.com/office/drawing/2014/main" val="3719707982"/>
                  </a:ext>
                </a:extLst>
              </a:tr>
              <a:tr h="26491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000" dirty="0">
                        <a:latin typeface="HelveticaNeueLT Com 45 Lt" panose="020B0403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latin typeface="HelveticaNeueLT Com 45 Lt" panose="020B0403020202020204" pitchFamily="34" charset="0"/>
                        </a:rPr>
                        <a:t>Certification</a:t>
                      </a:r>
                    </a:p>
                  </a:txBody>
                  <a:tcPr>
                    <a:lnL w="12700" cap="flat" cmpd="sng" algn="ctr">
                      <a:solidFill>
                        <a:schemeClr val="tx1"/>
                      </a:solidFill>
                      <a:prstDash val="solid"/>
                      <a:round/>
                      <a:headEnd type="none" w="med" len="med"/>
                      <a:tailEnd type="none" w="med" len="med"/>
                    </a:lnL>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HelveticaNeueLT Com 45 Lt" panose="020B0403020202020204" pitchFamily="34" charset="0"/>
                          <a:ea typeface="+mn-ea"/>
                          <a:cs typeface="+mn-cs"/>
                        </a:rPr>
                        <a:t>Fire Safe acc. EN10497/API 607, TA Luft, Gas, oxygen BAM approval and EN488:2019 for fully welded version.</a:t>
                      </a:r>
                    </a:p>
                  </a:txBody>
                  <a:tcPr>
                    <a:noFill/>
                  </a:tcPr>
                </a:tc>
                <a:tc>
                  <a:txBody>
                    <a:bodyPr/>
                    <a:lstStyle/>
                    <a:p>
                      <a:r>
                        <a:rPr lang="en-GB" sz="1000" dirty="0">
                          <a:latin typeface="HelveticaNeueLT Com 45 Lt" panose="020B0403020202020204" pitchFamily="34" charset="0"/>
                        </a:rPr>
                        <a:t>High range of available certificates.</a:t>
                      </a:r>
                    </a:p>
                  </a:txBody>
                  <a:tcPr>
                    <a:noFill/>
                  </a:tcPr>
                </a:tc>
                <a:tc>
                  <a:txBody>
                    <a:bodyPr/>
                    <a:lstStyle/>
                    <a:p>
                      <a:r>
                        <a:rPr lang="en-US" sz="1000" dirty="0">
                          <a:latin typeface="HelveticaNeueLT Com 45 Lt" panose="020B0403020202020204" pitchFamily="34" charset="0"/>
                        </a:rPr>
                        <a:t>Suitable for many different application</a:t>
                      </a:r>
                      <a:endParaRPr lang="en-GB" sz="1000" dirty="0">
                        <a:latin typeface="HelveticaNeueLT Com 45 Lt" panose="020B0403020202020204" pitchFamily="34" charset="0"/>
                      </a:endParaRPr>
                    </a:p>
                  </a:txBody>
                  <a:tcPr>
                    <a:solidFill>
                      <a:srgbClr val="DFE4EE"/>
                    </a:solidFill>
                  </a:tcPr>
                </a:tc>
                <a:extLst>
                  <a:ext uri="{0D108BD9-81ED-4DB2-BD59-A6C34878D82A}">
                    <a16:rowId xmlns:a16="http://schemas.microsoft.com/office/drawing/2014/main" val="2287141459"/>
                  </a:ext>
                </a:extLst>
              </a:tr>
              <a:tr h="26491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000" dirty="0">
                        <a:latin typeface="HelveticaNeueLT Com 45 Lt" panose="020B0403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dirty="0">
                          <a:latin typeface="HelveticaNeueLT Com 45 Lt" panose="020B0403020202020204" pitchFamily="34" charset="0"/>
                        </a:rPr>
                        <a:t>Standard and special applications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HelveticaNeueLT Com 45 Lt" panose="020B0403020202020204" pitchFamily="34" charset="0"/>
                          <a:ea typeface="+mn-ea"/>
                          <a:cs typeface="+mn-cs"/>
                        </a:rPr>
                        <a:t>Customised solutions for critical media/applications. </a:t>
                      </a:r>
                      <a:r>
                        <a:rPr lang="en-US" sz="1000" kern="1200" dirty="0">
                          <a:solidFill>
                            <a:schemeClr val="tx1"/>
                          </a:solidFill>
                          <a:latin typeface="HelveticaNeueLT Com 45 Lt" panose="020B0403020202020204" pitchFamily="34" charset="0"/>
                          <a:ea typeface="+mn-ea"/>
                          <a:cs typeface="+mn-cs"/>
                        </a:rPr>
                        <a:t>Ideally suited also for standard applications</a:t>
                      </a:r>
                      <a:r>
                        <a:rPr lang="en-GB" sz="1000" kern="1200" dirty="0">
                          <a:solidFill>
                            <a:schemeClr val="tx1"/>
                          </a:solidFill>
                          <a:latin typeface="HelveticaNeueLT Com 45 Lt" panose="020B0403020202020204" pitchFamily="34" charset="0"/>
                          <a:ea typeface="+mn-ea"/>
                          <a:cs typeface="+mn-cs"/>
                        </a:rPr>
                        <a:t>.</a:t>
                      </a:r>
                    </a:p>
                  </a:txBody>
                  <a:tcPr>
                    <a:noFill/>
                  </a:tcPr>
                </a:tc>
                <a:tc>
                  <a:txBody>
                    <a:bodyPr/>
                    <a:lstStyle/>
                    <a:p>
                      <a:r>
                        <a:rPr lang="en-US" sz="1000" dirty="0">
                          <a:latin typeface="HelveticaNeueLT Com 45 Lt" panose="020B0403020202020204" pitchFamily="34" charset="0"/>
                        </a:rPr>
                        <a:t>Regardless of the application, a ball valve solution is always available.</a:t>
                      </a:r>
                      <a:endParaRPr lang="en-GB" sz="1000" dirty="0">
                        <a:latin typeface="HelveticaNeueLT Com 45 Lt" panose="020B0403020202020204" pitchFamily="34" charset="0"/>
                      </a:endParaRPr>
                    </a:p>
                  </a:txBody>
                  <a:tcPr>
                    <a:noFill/>
                  </a:tcPr>
                </a:tc>
                <a:tc>
                  <a:txBody>
                    <a:bodyPr/>
                    <a:lstStyle/>
                    <a:p>
                      <a:r>
                        <a:rPr lang="en-US" sz="1000" dirty="0">
                          <a:latin typeface="HelveticaNeueLT Com 45 Lt" panose="020B0403020202020204" pitchFamily="34" charset="0"/>
                        </a:rPr>
                        <a:t>Maximum coverage of requirements with one ball valve model.</a:t>
                      </a:r>
                      <a:endParaRPr lang="en-GB" sz="1000" dirty="0">
                        <a:latin typeface="HelveticaNeueLT Com 45 Lt" panose="020B0403020202020204" pitchFamily="34" charset="0"/>
                      </a:endParaRPr>
                    </a:p>
                  </a:txBody>
                  <a:tcPr>
                    <a:solidFill>
                      <a:srgbClr val="DFE4EE"/>
                    </a:solidFill>
                  </a:tcPr>
                </a:tc>
                <a:extLst>
                  <a:ext uri="{0D108BD9-81ED-4DB2-BD59-A6C34878D82A}">
                    <a16:rowId xmlns:a16="http://schemas.microsoft.com/office/drawing/2014/main" val="906348409"/>
                  </a:ext>
                </a:extLst>
              </a:tr>
            </a:tbl>
          </a:graphicData>
        </a:graphic>
      </p:graphicFrame>
      <p:pic>
        <p:nvPicPr>
          <p:cNvPr id="15" name="Grafik 14">
            <a:extLst>
              <a:ext uri="{FF2B5EF4-FFF2-40B4-BE49-F238E27FC236}">
                <a16:creationId xmlns:a16="http://schemas.microsoft.com/office/drawing/2014/main" id="{B7C19785-A313-A23C-7D8F-69A8CB914EA7}"/>
              </a:ext>
            </a:extLst>
          </p:cNvPr>
          <p:cNvPicPr>
            <a:picLocks noChangeAspect="1"/>
          </p:cNvPicPr>
          <p:nvPr/>
        </p:nvPicPr>
        <p:blipFill>
          <a:blip r:embed="rId2"/>
          <a:stretch>
            <a:fillRect/>
          </a:stretch>
        </p:blipFill>
        <p:spPr>
          <a:xfrm>
            <a:off x="673620" y="4694604"/>
            <a:ext cx="935514" cy="324566"/>
          </a:xfrm>
          <a:prstGeom prst="rect">
            <a:avLst/>
          </a:prstGeom>
        </p:spPr>
      </p:pic>
      <p:pic>
        <p:nvPicPr>
          <p:cNvPr id="17" name="Grafik 16">
            <a:extLst>
              <a:ext uri="{FF2B5EF4-FFF2-40B4-BE49-F238E27FC236}">
                <a16:creationId xmlns:a16="http://schemas.microsoft.com/office/drawing/2014/main" id="{0DDE50B6-D6F5-FA39-771B-305613C4DE24}"/>
              </a:ext>
            </a:extLst>
          </p:cNvPr>
          <p:cNvPicPr>
            <a:picLocks noChangeAspect="1"/>
          </p:cNvPicPr>
          <p:nvPr/>
        </p:nvPicPr>
        <p:blipFill>
          <a:blip r:embed="rId3"/>
          <a:stretch>
            <a:fillRect/>
          </a:stretch>
        </p:blipFill>
        <p:spPr>
          <a:xfrm>
            <a:off x="843545" y="5071839"/>
            <a:ext cx="544877" cy="328308"/>
          </a:xfrm>
          <a:prstGeom prst="rect">
            <a:avLst/>
          </a:prstGeom>
        </p:spPr>
      </p:pic>
      <p:pic>
        <p:nvPicPr>
          <p:cNvPr id="19" name="Grafik 18">
            <a:extLst>
              <a:ext uri="{FF2B5EF4-FFF2-40B4-BE49-F238E27FC236}">
                <a16:creationId xmlns:a16="http://schemas.microsoft.com/office/drawing/2014/main" id="{91B4F63B-A8B5-D687-AAB5-9E6EECEA2F36}"/>
              </a:ext>
            </a:extLst>
          </p:cNvPr>
          <p:cNvPicPr>
            <a:picLocks noChangeAspect="1"/>
          </p:cNvPicPr>
          <p:nvPr/>
        </p:nvPicPr>
        <p:blipFill>
          <a:blip r:embed="rId4"/>
          <a:stretch>
            <a:fillRect/>
          </a:stretch>
        </p:blipFill>
        <p:spPr>
          <a:xfrm>
            <a:off x="802174" y="5511263"/>
            <a:ext cx="596619" cy="473964"/>
          </a:xfrm>
          <a:prstGeom prst="rect">
            <a:avLst/>
          </a:prstGeom>
        </p:spPr>
      </p:pic>
      <p:pic>
        <p:nvPicPr>
          <p:cNvPr id="21" name="Grafik 20">
            <a:extLst>
              <a:ext uri="{FF2B5EF4-FFF2-40B4-BE49-F238E27FC236}">
                <a16:creationId xmlns:a16="http://schemas.microsoft.com/office/drawing/2014/main" id="{B7392D2C-A698-0A97-C740-B336692D0FA4}"/>
              </a:ext>
            </a:extLst>
          </p:cNvPr>
          <p:cNvPicPr>
            <a:picLocks noChangeAspect="1"/>
          </p:cNvPicPr>
          <p:nvPr/>
        </p:nvPicPr>
        <p:blipFill>
          <a:blip r:embed="rId5"/>
          <a:stretch>
            <a:fillRect/>
          </a:stretch>
        </p:blipFill>
        <p:spPr>
          <a:xfrm>
            <a:off x="388508" y="6054284"/>
            <a:ext cx="335027" cy="439723"/>
          </a:xfrm>
          <a:prstGeom prst="rect">
            <a:avLst/>
          </a:prstGeom>
        </p:spPr>
      </p:pic>
      <p:pic>
        <p:nvPicPr>
          <p:cNvPr id="23" name="Grafik 22">
            <a:extLst>
              <a:ext uri="{FF2B5EF4-FFF2-40B4-BE49-F238E27FC236}">
                <a16:creationId xmlns:a16="http://schemas.microsoft.com/office/drawing/2014/main" id="{CFD8BDC8-3878-5534-6D52-5B21ED49B282}"/>
              </a:ext>
            </a:extLst>
          </p:cNvPr>
          <p:cNvPicPr>
            <a:picLocks noChangeAspect="1"/>
          </p:cNvPicPr>
          <p:nvPr/>
        </p:nvPicPr>
        <p:blipFill>
          <a:blip r:embed="rId6"/>
          <a:stretch>
            <a:fillRect/>
          </a:stretch>
        </p:blipFill>
        <p:spPr>
          <a:xfrm>
            <a:off x="797704" y="6054284"/>
            <a:ext cx="586248" cy="429274"/>
          </a:xfrm>
          <a:prstGeom prst="rect">
            <a:avLst/>
          </a:prstGeom>
        </p:spPr>
      </p:pic>
      <p:pic>
        <p:nvPicPr>
          <p:cNvPr id="25" name="Grafik 24">
            <a:extLst>
              <a:ext uri="{FF2B5EF4-FFF2-40B4-BE49-F238E27FC236}">
                <a16:creationId xmlns:a16="http://schemas.microsoft.com/office/drawing/2014/main" id="{EAF385CF-6B93-7073-53A5-0366A94E6A27}"/>
              </a:ext>
            </a:extLst>
          </p:cNvPr>
          <p:cNvPicPr>
            <a:picLocks noChangeAspect="1"/>
          </p:cNvPicPr>
          <p:nvPr/>
        </p:nvPicPr>
        <p:blipFill>
          <a:blip r:embed="rId7"/>
          <a:stretch>
            <a:fillRect/>
          </a:stretch>
        </p:blipFill>
        <p:spPr>
          <a:xfrm>
            <a:off x="1458121" y="6054284"/>
            <a:ext cx="480825" cy="452033"/>
          </a:xfrm>
          <a:prstGeom prst="rect">
            <a:avLst/>
          </a:prstGeom>
        </p:spPr>
      </p:pic>
      <p:pic>
        <p:nvPicPr>
          <p:cNvPr id="9" name="Grafik 8">
            <a:extLst>
              <a:ext uri="{FF2B5EF4-FFF2-40B4-BE49-F238E27FC236}">
                <a16:creationId xmlns:a16="http://schemas.microsoft.com/office/drawing/2014/main" id="{7CB9EC94-FAAF-FD00-A4CC-DFD06801705F}"/>
              </a:ext>
            </a:extLst>
          </p:cNvPr>
          <p:cNvPicPr>
            <a:picLocks noChangeAspect="1"/>
          </p:cNvPicPr>
          <p:nvPr/>
        </p:nvPicPr>
        <p:blipFill>
          <a:blip r:embed="rId8"/>
          <a:stretch>
            <a:fillRect/>
          </a:stretch>
        </p:blipFill>
        <p:spPr>
          <a:xfrm>
            <a:off x="531091" y="1839518"/>
            <a:ext cx="533226" cy="754624"/>
          </a:xfrm>
          <a:prstGeom prst="rect">
            <a:avLst/>
          </a:prstGeom>
        </p:spPr>
      </p:pic>
      <p:pic>
        <p:nvPicPr>
          <p:cNvPr id="6" name="Grafik 5">
            <a:extLst>
              <a:ext uri="{FF2B5EF4-FFF2-40B4-BE49-F238E27FC236}">
                <a16:creationId xmlns:a16="http://schemas.microsoft.com/office/drawing/2014/main" id="{FDBD2C58-0DA8-2D22-C60F-E6F8C7F77702}"/>
              </a:ext>
            </a:extLst>
          </p:cNvPr>
          <p:cNvPicPr>
            <a:picLocks noChangeAspect="1"/>
          </p:cNvPicPr>
          <p:nvPr/>
        </p:nvPicPr>
        <p:blipFill>
          <a:blip r:embed="rId9"/>
          <a:stretch>
            <a:fillRect/>
          </a:stretch>
        </p:blipFill>
        <p:spPr>
          <a:xfrm>
            <a:off x="1388422" y="1793930"/>
            <a:ext cx="447737" cy="800212"/>
          </a:xfrm>
          <a:prstGeom prst="rect">
            <a:avLst/>
          </a:prstGeom>
        </p:spPr>
      </p:pic>
      <p:pic>
        <p:nvPicPr>
          <p:cNvPr id="7" name="Grafik 6">
            <a:extLst>
              <a:ext uri="{FF2B5EF4-FFF2-40B4-BE49-F238E27FC236}">
                <a16:creationId xmlns:a16="http://schemas.microsoft.com/office/drawing/2014/main" id="{918B4362-85EB-CF83-D60D-48F900DDC1A9}"/>
              </a:ext>
            </a:extLst>
          </p:cNvPr>
          <p:cNvPicPr>
            <a:picLocks noChangeAspect="1"/>
          </p:cNvPicPr>
          <p:nvPr/>
        </p:nvPicPr>
        <p:blipFill>
          <a:blip r:embed="rId10"/>
          <a:stretch>
            <a:fillRect/>
          </a:stretch>
        </p:blipFill>
        <p:spPr>
          <a:xfrm>
            <a:off x="309798" y="2921759"/>
            <a:ext cx="831579" cy="854786"/>
          </a:xfrm>
          <a:prstGeom prst="rect">
            <a:avLst/>
          </a:prstGeom>
        </p:spPr>
      </p:pic>
      <p:pic>
        <p:nvPicPr>
          <p:cNvPr id="10" name="Grafik 9">
            <a:extLst>
              <a:ext uri="{FF2B5EF4-FFF2-40B4-BE49-F238E27FC236}">
                <a16:creationId xmlns:a16="http://schemas.microsoft.com/office/drawing/2014/main" id="{8C1E95A1-C6D6-1DED-3EE5-AE7AA6A48D8B}"/>
              </a:ext>
            </a:extLst>
          </p:cNvPr>
          <p:cNvPicPr>
            <a:picLocks noChangeAspect="1"/>
          </p:cNvPicPr>
          <p:nvPr/>
        </p:nvPicPr>
        <p:blipFill>
          <a:blip r:embed="rId11"/>
          <a:stretch>
            <a:fillRect/>
          </a:stretch>
        </p:blipFill>
        <p:spPr>
          <a:xfrm>
            <a:off x="1064317" y="2844192"/>
            <a:ext cx="935514" cy="879684"/>
          </a:xfrm>
          <a:prstGeom prst="rect">
            <a:avLst/>
          </a:prstGeom>
        </p:spPr>
      </p:pic>
      <p:pic>
        <p:nvPicPr>
          <p:cNvPr id="11" name="Grafik 10">
            <a:extLst>
              <a:ext uri="{FF2B5EF4-FFF2-40B4-BE49-F238E27FC236}">
                <a16:creationId xmlns:a16="http://schemas.microsoft.com/office/drawing/2014/main" id="{BC1507A7-69D0-DE86-1111-6209A5EA94E6}"/>
              </a:ext>
            </a:extLst>
          </p:cNvPr>
          <p:cNvPicPr>
            <a:picLocks noChangeAspect="1"/>
          </p:cNvPicPr>
          <p:nvPr/>
        </p:nvPicPr>
        <p:blipFill>
          <a:blip r:embed="rId12"/>
          <a:stretch>
            <a:fillRect/>
          </a:stretch>
        </p:blipFill>
        <p:spPr>
          <a:xfrm>
            <a:off x="701714" y="3977667"/>
            <a:ext cx="831579" cy="828143"/>
          </a:xfrm>
          <a:prstGeom prst="rect">
            <a:avLst/>
          </a:prstGeom>
        </p:spPr>
      </p:pic>
      <p:sp>
        <p:nvSpPr>
          <p:cNvPr id="3" name="Textplatzhalter 3">
            <a:extLst>
              <a:ext uri="{FF2B5EF4-FFF2-40B4-BE49-F238E27FC236}">
                <a16:creationId xmlns:a16="http://schemas.microsoft.com/office/drawing/2014/main" id="{2777E668-9908-276D-DA25-37D49F9BEE73}"/>
              </a:ext>
            </a:extLst>
          </p:cNvPr>
          <p:cNvSpPr txBox="1">
            <a:spLocks/>
          </p:cNvSpPr>
          <p:nvPr/>
        </p:nvSpPr>
        <p:spPr>
          <a:xfrm>
            <a:off x="309798" y="909987"/>
            <a:ext cx="4836300" cy="391850"/>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4000"/>
              </a:spcAft>
              <a:buFont typeface="HelveticaNeueLT Com 45 Lt" panose="020B0403020202020204" pitchFamily="34" charset="0"/>
              <a:buNone/>
              <a:defRPr lang="de-DE" sz="2000" kern="1200" dirty="0" smtClean="0">
                <a:solidFill>
                  <a:schemeClr val="tx2"/>
                </a:solidFill>
                <a:latin typeface="HelveticaNeueLT Pro 45 Lt" panose="020B0403020202020204" pitchFamily="34" charset="0"/>
                <a:ea typeface="+mn-ea"/>
                <a:cs typeface="Arial" panose="020B0604020202020204" pitchFamily="34" charset="0"/>
              </a:defRPr>
            </a:lvl1pPr>
            <a:lvl2pPr marL="457200" indent="0" algn="l" defTabSz="457200" rtl="0" eaLnBrk="1" latinLnBrk="0" hangingPunct="1">
              <a:spcBef>
                <a:spcPct val="20000"/>
              </a:spcBef>
              <a:buFont typeface="HelveticaNeueLT Com 45 Lt" panose="020B0403020202020204" pitchFamily="34" charset="0"/>
              <a:buNone/>
              <a:defRPr sz="2000" b="1" kern="1200">
                <a:solidFill>
                  <a:schemeClr val="tx1"/>
                </a:solidFill>
                <a:latin typeface="HelveticaNeueLT Pro 45 Lt" panose="020B0403020202020204" pitchFamily="34" charset="0"/>
                <a:ea typeface="+mn-ea"/>
                <a:cs typeface="Arial" panose="020B0604020202020204" pitchFamily="34" charset="0"/>
              </a:defRPr>
            </a:lvl2pPr>
            <a:lvl3pPr marL="914400" indent="0" algn="l" defTabSz="457200" rtl="0" eaLnBrk="1" latinLnBrk="0" hangingPunct="1">
              <a:spcBef>
                <a:spcPct val="20000"/>
              </a:spcBef>
              <a:buFont typeface="HelveticaNeueLT Com 45 Lt" panose="020B0403020202020204" pitchFamily="34" charset="0"/>
              <a:buNone/>
              <a:defRPr sz="1800" b="1" kern="1200">
                <a:solidFill>
                  <a:schemeClr val="tx1"/>
                </a:solidFill>
                <a:latin typeface="HelveticaNeueLT Pro 45 Lt" panose="020B0403020202020204" pitchFamily="34" charset="0"/>
                <a:ea typeface="+mn-ea"/>
                <a:cs typeface="Arial" panose="020B0604020202020204" pitchFamily="34" charset="0"/>
              </a:defRPr>
            </a:lvl3pPr>
            <a:lvl4pPr marL="13716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4pPr>
            <a:lvl5pPr marL="1828800" indent="0" algn="l" defTabSz="457200" rtl="0" eaLnBrk="1" latinLnBrk="0" hangingPunct="1">
              <a:spcBef>
                <a:spcPct val="20000"/>
              </a:spcBef>
              <a:buFont typeface="HelveticaNeueLT Com 45 Lt" panose="020B0403020202020204" pitchFamily="34" charset="0"/>
              <a:buNone/>
              <a:defRPr sz="1600" b="1" kern="1200">
                <a:solidFill>
                  <a:schemeClr val="tx1"/>
                </a:solidFill>
                <a:latin typeface="HelveticaNeueLT Pro 45 Lt" panose="020B0403020202020204" pitchFamily="34" charset="0"/>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pPr>
              <a:spcAft>
                <a:spcPts val="0"/>
              </a:spcAft>
              <a:defRPr/>
            </a:pPr>
            <a:r>
              <a:rPr lang="en-US" dirty="0">
                <a:solidFill>
                  <a:srgbClr val="174FA9"/>
                </a:solidFill>
                <a:cs typeface="Gill Sans Light"/>
              </a:rPr>
              <a:t>KH(SV)I, DN500 – DN1000</a:t>
            </a:r>
          </a:p>
        </p:txBody>
      </p:sp>
    </p:spTree>
    <p:extLst>
      <p:ext uri="{BB962C8B-B14F-4D97-AF65-F5344CB8AC3E}">
        <p14:creationId xmlns:p14="http://schemas.microsoft.com/office/powerpoint/2010/main" val="322834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767DC-E190-6E97-9881-4508923FC908}"/>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A30D804C-3325-A2BB-64E4-F795F836B332}"/>
              </a:ext>
            </a:extLst>
          </p:cNvPr>
          <p:cNvSpPr>
            <a:spLocks noGrp="1"/>
          </p:cNvSpPr>
          <p:nvPr>
            <p:ph type="body" sz="quarter" idx="10"/>
          </p:nvPr>
        </p:nvSpPr>
        <p:spPr/>
        <p:txBody>
          <a:bodyPr>
            <a:normAutofit/>
          </a:bodyPr>
          <a:lstStyle/>
          <a:p>
            <a:r>
              <a:rPr lang="de-DE" dirty="0"/>
              <a:t>KLINGER Fluid Control GmbH</a:t>
            </a:r>
          </a:p>
          <a:p>
            <a:r>
              <a:rPr lang="de-DE" dirty="0"/>
              <a:t>Am Kanal 8-10 » A-2352 Gumpoldskirchen </a:t>
            </a:r>
          </a:p>
          <a:p>
            <a:r>
              <a:rPr lang="de-DE" dirty="0"/>
              <a:t>T +43 2252 600 100</a:t>
            </a:r>
          </a:p>
          <a:p>
            <a:r>
              <a:rPr lang="de-DE" dirty="0"/>
              <a:t>office@klinger.kfc.at </a:t>
            </a:r>
            <a:endParaRPr lang="de-AT" dirty="0"/>
          </a:p>
        </p:txBody>
      </p:sp>
      <p:sp>
        <p:nvSpPr>
          <p:cNvPr id="3" name="Textfeld 2">
            <a:extLst>
              <a:ext uri="{FF2B5EF4-FFF2-40B4-BE49-F238E27FC236}">
                <a16:creationId xmlns:a16="http://schemas.microsoft.com/office/drawing/2014/main" id="{59D8138C-8A3C-43A8-85C4-2B42C523A147}"/>
              </a:ext>
            </a:extLst>
          </p:cNvPr>
          <p:cNvSpPr txBox="1"/>
          <p:nvPr/>
        </p:nvSpPr>
        <p:spPr>
          <a:xfrm>
            <a:off x="520773" y="1663690"/>
            <a:ext cx="7614234" cy="1569660"/>
          </a:xfrm>
          <a:prstGeom prst="rect">
            <a:avLst/>
          </a:prstGeom>
          <a:noFill/>
        </p:spPr>
        <p:txBody>
          <a:bodyPr wrap="square" rtlCol="0">
            <a:spAutoFit/>
          </a:bodyPr>
          <a:lstStyle/>
          <a:p>
            <a:r>
              <a:rPr lang="de-DE" sz="4800" dirty="0">
                <a:solidFill>
                  <a:schemeClr val="bg1"/>
                </a:solidFill>
                <a:latin typeface="Aleo" panose="020F0502020204030203" pitchFamily="34" charset="0"/>
              </a:rPr>
              <a:t>THANKS FOR YOUR ATTENTION!</a:t>
            </a:r>
          </a:p>
        </p:txBody>
      </p:sp>
    </p:spTree>
    <p:extLst>
      <p:ext uri="{BB962C8B-B14F-4D97-AF65-F5344CB8AC3E}">
        <p14:creationId xmlns:p14="http://schemas.microsoft.com/office/powerpoint/2010/main" val="2504146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Design">
  <a:themeElements>
    <a:clrScheme name="KLINGER">
      <a:dk1>
        <a:srgbClr val="003A68"/>
      </a:dk1>
      <a:lt1>
        <a:srgbClr val="FFFFFF"/>
      </a:lt1>
      <a:dk2>
        <a:srgbClr val="0068B4"/>
      </a:dk2>
      <a:lt2>
        <a:srgbClr val="D9DADA"/>
      </a:lt2>
      <a:accent1>
        <a:srgbClr val="7FCFF5"/>
      </a:accent1>
      <a:accent2>
        <a:srgbClr val="00908E"/>
      </a:accent2>
      <a:accent3>
        <a:srgbClr val="95BB1E"/>
      </a:accent3>
      <a:accent4>
        <a:srgbClr val="633583"/>
      </a:accent4>
      <a:accent5>
        <a:srgbClr val="F9B000"/>
      </a:accent5>
      <a:accent6>
        <a:srgbClr val="C7066E"/>
      </a:accent6>
      <a:hlink>
        <a:srgbClr val="003A68"/>
      </a:hlink>
      <a:folHlink>
        <a:srgbClr val="7FCFF5"/>
      </a:folHlink>
    </a:clrScheme>
    <a:fontScheme name="KLINGER 1st">
      <a:majorFont>
        <a:latin typeface="Aleo"/>
        <a:ea typeface=""/>
        <a:cs typeface=""/>
      </a:majorFont>
      <a:minorFont>
        <a:latin typeface="HelveticaNeueLT Pro 45 L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1258dd8-b9df-4f66-8fd2-1628dcbf88c7">
      <Terms xmlns="http://schemas.microsoft.com/office/infopath/2007/PartnerControls"/>
    </lcf76f155ced4ddcb4097134ff3c332f>
    <TaxCatchAll xmlns="df7cb7fb-c27b-4bd1-8392-78781404f7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4BDED789C31834E85B1FBD9C2BD4251" ma:contentTypeVersion="11" ma:contentTypeDescription="Create a new document." ma:contentTypeScope="" ma:versionID="f963d6bbf5da253b5adb05dae21bde34">
  <xsd:schema xmlns:xsd="http://www.w3.org/2001/XMLSchema" xmlns:xs="http://www.w3.org/2001/XMLSchema" xmlns:p="http://schemas.microsoft.com/office/2006/metadata/properties" xmlns:ns2="f1258dd8-b9df-4f66-8fd2-1628dcbf88c7" xmlns:ns3="df7cb7fb-c27b-4bd1-8392-78781404f7cc" targetNamespace="http://schemas.microsoft.com/office/2006/metadata/properties" ma:root="true" ma:fieldsID="1dc48194c17110debbe7997f7ef4afed" ns2:_="" ns3:_="">
    <xsd:import namespace="f1258dd8-b9df-4f66-8fd2-1628dcbf88c7"/>
    <xsd:import namespace="df7cb7fb-c27b-4bd1-8392-78781404f7c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258dd8-b9df-4f66-8fd2-1628dcbf88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83f7693e-43c3-4375-ae5d-71a2d06077fa"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f7cb7fb-c27b-4bd1-8392-78781404f7cc"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afb142df-b656-4655-b5b5-f8e52a82bd6d}" ma:internalName="TaxCatchAll" ma:showField="CatchAllData" ma:web="df7cb7fb-c27b-4bd1-8392-78781404f7c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661D9E-49C8-4F24-8E9C-BEA490872F7E}">
  <ds:schemaRefs>
    <ds:schemaRef ds:uri="http://schemas.microsoft.com/sharepoint/v3/contenttype/forms"/>
  </ds:schemaRefs>
</ds:datastoreItem>
</file>

<file path=customXml/itemProps2.xml><?xml version="1.0" encoding="utf-8"?>
<ds:datastoreItem xmlns:ds="http://schemas.openxmlformats.org/officeDocument/2006/customXml" ds:itemID="{B6574A56-7FFA-4E34-AAED-0CB6ACCDD728}">
  <ds:schemaRefs>
    <ds:schemaRef ds:uri="http://purl.org/dc/terms/"/>
    <ds:schemaRef ds:uri="http://purl.org/dc/elements/1.1/"/>
    <ds:schemaRef ds:uri="http://schemas.openxmlformats.org/package/2006/metadata/core-properties"/>
    <ds:schemaRef ds:uri="f1258dd8-b9df-4f66-8fd2-1628dcbf88c7"/>
    <ds:schemaRef ds:uri="http://schemas.microsoft.com/office/2006/documentManagement/types"/>
    <ds:schemaRef ds:uri="http://www.w3.org/XML/1998/namespace"/>
    <ds:schemaRef ds:uri="http://purl.org/dc/dcmitype/"/>
    <ds:schemaRef ds:uri="http://schemas.microsoft.com/office/infopath/2007/PartnerControls"/>
    <ds:schemaRef ds:uri="df7cb7fb-c27b-4bd1-8392-78781404f7cc"/>
    <ds:schemaRef ds:uri="http://schemas.microsoft.com/office/2006/metadata/properties"/>
  </ds:schemaRefs>
</ds:datastoreItem>
</file>

<file path=customXml/itemProps3.xml><?xml version="1.0" encoding="utf-8"?>
<ds:datastoreItem xmlns:ds="http://schemas.openxmlformats.org/officeDocument/2006/customXml" ds:itemID="{7D75C43D-D04B-4BE9-95E5-2C508FB671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258dd8-b9df-4f66-8fd2-1628dcbf88c7"/>
    <ds:schemaRef ds:uri="df7cb7fb-c27b-4bd1-8392-78781404f7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4253</Words>
  <Application>Microsoft Office PowerPoint</Application>
  <PresentationFormat>Breitbild</PresentationFormat>
  <Paragraphs>1095</Paragraphs>
  <Slides>43</Slides>
  <Notes>0</Notes>
  <HiddenSlides>0</HiddenSlides>
  <MMClips>2</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43</vt:i4>
      </vt:variant>
    </vt:vector>
  </HeadingPairs>
  <TitlesOfParts>
    <vt:vector size="51" baseType="lpstr">
      <vt:lpstr>Aleo</vt:lpstr>
      <vt:lpstr>Aleo Bold</vt:lpstr>
      <vt:lpstr>Arial</vt:lpstr>
      <vt:lpstr>Calibri</vt:lpstr>
      <vt:lpstr>Gill Sans Light</vt:lpstr>
      <vt:lpstr>HelveticaNeueLT Com 45 Lt</vt:lpstr>
      <vt:lpstr>HelveticaNeueLT Pro 45 Lt</vt:lpstr>
      <vt:lpstr>Office-Design</vt:lpstr>
      <vt:lpstr>KLINGER  FLUID CONTROL</vt:lpstr>
      <vt:lpstr>BALL VALVE range khi</vt:lpstr>
      <vt:lpstr>overview</vt:lpstr>
      <vt:lpstr>New khi „industry“ models</vt:lpstr>
      <vt:lpstr>KHI-F, stainless steel</vt:lpstr>
      <vt:lpstr>KHI-F stainless steel</vt:lpstr>
      <vt:lpstr>P/T diagrams</vt:lpstr>
      <vt:lpstr>P/T diagrams</vt:lpstr>
      <vt:lpstr>KHI-F, carbon steel</vt:lpstr>
      <vt:lpstr>KHI-F carbon steel</vt:lpstr>
      <vt:lpstr>P/T diagrams</vt:lpstr>
      <vt:lpstr>KHI-S, carbon steel</vt:lpstr>
      <vt:lpstr>KHI-S carbon steel</vt:lpstr>
      <vt:lpstr>P/T diagrams</vt:lpstr>
      <vt:lpstr>KHI-F/S</vt:lpstr>
      <vt:lpstr>KHI-F/S</vt:lpstr>
      <vt:lpstr>Khi-f/S</vt:lpstr>
      <vt:lpstr>Khi-f/S</vt:lpstr>
      <vt:lpstr>TOP flange</vt:lpstr>
      <vt:lpstr>Gear sizing auma</vt:lpstr>
      <vt:lpstr>Actuator sizing auma</vt:lpstr>
      <vt:lpstr>Actuator sizing pneumatic</vt:lpstr>
      <vt:lpstr>summary </vt:lpstr>
      <vt:lpstr>Value selling</vt:lpstr>
      <vt:lpstr>Classic kh(SV)I models</vt:lpstr>
      <vt:lpstr>construction</vt:lpstr>
      <vt:lpstr>dimensions</vt:lpstr>
      <vt:lpstr>dimensions</vt:lpstr>
      <vt:lpstr>dimensions</vt:lpstr>
      <vt:lpstr>P/T diagrams</vt:lpstr>
      <vt:lpstr>Stem o-rings</vt:lpstr>
      <vt:lpstr>Sealing elements</vt:lpstr>
      <vt:lpstr>Detail sealing element</vt:lpstr>
      <vt:lpstr>DBB function</vt:lpstr>
      <vt:lpstr>certifiction</vt:lpstr>
      <vt:lpstr>Top flange</vt:lpstr>
      <vt:lpstr>Ball valve kh(sv)I</vt:lpstr>
      <vt:lpstr>Gear sizing AUMA</vt:lpstr>
      <vt:lpstr>Actuator sizing AUMA</vt:lpstr>
      <vt:lpstr>Gear sizing auma</vt:lpstr>
      <vt:lpstr>Actuator sizing AUMA</vt:lpstr>
      <vt:lpstr>Value selling</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Andreas Aust</dc:creator>
  <cp:lastModifiedBy>Gerhard Gruber</cp:lastModifiedBy>
  <cp:revision>799</cp:revision>
  <cp:lastPrinted>2025-03-17T10:07:42Z</cp:lastPrinted>
  <dcterms:created xsi:type="dcterms:W3CDTF">2014-09-18T14:48:23Z</dcterms:created>
  <dcterms:modified xsi:type="dcterms:W3CDTF">2026-05-21T09:27:47Z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0x01010074BDED789C31834E85B1FBD9C2BD4251</vt:lpwstr>
  </property>
</Properties>
</file>